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9202400" cy="27432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CC99"/>
    <a:srgbClr val="E561B6"/>
    <a:srgbClr val="33CCCC"/>
    <a:srgbClr val="008080"/>
    <a:srgbClr val="003399"/>
    <a:srgbClr val="FFCC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942" autoAdjust="0"/>
  </p:normalViewPr>
  <p:slideViewPr>
    <p:cSldViewPr>
      <p:cViewPr>
        <p:scale>
          <a:sx n="50" d="100"/>
          <a:sy n="50" d="100"/>
        </p:scale>
        <p:origin x="-420" y="-72"/>
      </p:cViewPr>
      <p:guideLst>
        <p:guide orient="horz" pos="8640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27" charset="0"/>
                <a:ea typeface="Arial" pitchFamily="127" charset="0"/>
                <a:cs typeface="Arial" pitchFamily="127" charset="0"/>
              </a:defRPr>
            </a:lvl1pPr>
          </a:lstStyle>
          <a:p>
            <a:pPr>
              <a:defRPr/>
            </a:pPr>
            <a:fld id="{A0367CC8-D7C5-445E-A06C-E3261436055A}" type="datetimeFigureOut">
              <a:rPr lang="en-US"/>
              <a:pPr>
                <a:defRPr/>
              </a:pPr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27" charset="0"/>
                <a:ea typeface="Arial" pitchFamily="127" charset="0"/>
                <a:cs typeface="Arial" pitchFamily="127" charset="0"/>
              </a:defRPr>
            </a:lvl1pPr>
          </a:lstStyle>
          <a:p>
            <a:pPr>
              <a:defRPr/>
            </a:pPr>
            <a:fld id="{5D1FE905-37AD-48D6-995C-CB351B333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01DFD45-0687-4513-B726-44869874A28B}" type="datetimeFigureOut">
              <a:rPr lang="en-US"/>
              <a:pPr>
                <a:defRPr/>
              </a:pPr>
              <a:t>4/29/2011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6C0C2D-F6FF-4452-A845-8A66E086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829AF3F-856D-4224-BA5A-AB8FE663716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996" y="8520906"/>
            <a:ext cx="16322410" cy="588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90" y="15545594"/>
            <a:ext cx="13442421" cy="70088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7D4F2-6D88-4EB0-9B12-CA2A813DE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338-9117-4A3A-B889-AF47D308A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2110" y="1099344"/>
            <a:ext cx="4319985" cy="234057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306" y="1099344"/>
            <a:ext cx="12872905" cy="234057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9EE93-9A5B-4279-9EC5-F050AB65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8C640-10D5-4416-910F-280E4F3B9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7" y="17627204"/>
            <a:ext cx="16322410" cy="544909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7" y="11626454"/>
            <a:ext cx="16322410" cy="6000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78B0-CE4C-4A36-B8D5-9CCE2639A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305" y="6401594"/>
            <a:ext cx="8596445" cy="18103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45650" y="6401594"/>
            <a:ext cx="8596445" cy="18103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429C-6A81-4E6B-A676-CAD34E8C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306" y="6139657"/>
            <a:ext cx="8484394" cy="25598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306" y="8699500"/>
            <a:ext cx="8484394" cy="158055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923" y="6139657"/>
            <a:ext cx="8487172" cy="25598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923" y="8699500"/>
            <a:ext cx="8487172" cy="158055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B7DF-334A-40FC-B7BD-02021DC65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042D-6FD7-46B2-AFBB-E281271F4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3F418-DE55-4E55-AED7-B6A224C3C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306" y="1091407"/>
            <a:ext cx="6317456" cy="46493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420" y="1091407"/>
            <a:ext cx="10734675" cy="234136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306" y="5740798"/>
            <a:ext cx="6317456" cy="18764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85C08-AE77-44ED-9AD2-11ABF2F6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434" y="19202798"/>
            <a:ext cx="11521810" cy="22661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434" y="2450704"/>
            <a:ext cx="11521810" cy="16460390"/>
          </a:xfrm>
        </p:spPr>
        <p:txBody>
          <a:bodyPr lIns="313502" tIns="156751" rIns="313502" bIns="15675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434" y="21468954"/>
            <a:ext cx="11521810" cy="32206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A374-F6FD-4E3F-8674-64A2B1B88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098550"/>
            <a:ext cx="17281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16" tIns="156708" rIns="313416" bIns="156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6400800"/>
            <a:ext cx="17281525" cy="181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16" tIns="156708" rIns="313416" bIns="156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24980900"/>
            <a:ext cx="4479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16" tIns="156708" rIns="313416" bIns="156708" numCol="1" anchor="t" anchorCtr="0" compatLnSpc="1">
            <a:prstTxWarp prst="textNoShape">
              <a:avLst/>
            </a:prstTxWarp>
          </a:bodyPr>
          <a:lstStyle>
            <a:lvl1pPr>
              <a:defRPr sz="47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24980900"/>
            <a:ext cx="6080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16" tIns="156708" rIns="313416" bIns="156708" numCol="1" anchor="t" anchorCtr="0" compatLnSpc="1">
            <a:prstTxWarp prst="textNoShape">
              <a:avLst/>
            </a:prstTxWarp>
          </a:bodyPr>
          <a:lstStyle>
            <a:lvl1pPr algn="ctr">
              <a:defRPr sz="47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62038" y="24980900"/>
            <a:ext cx="4479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16" tIns="156708" rIns="313416" bIns="156708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latin typeface="Arial" pitchFamily="127" charset="0"/>
                <a:ea typeface="Arial" pitchFamily="127" charset="0"/>
                <a:cs typeface="Arial" pitchFamily="127" charset="0"/>
              </a:defRPr>
            </a:lvl1pPr>
          </a:lstStyle>
          <a:p>
            <a:pPr>
              <a:defRPr/>
            </a:pPr>
            <a:fld id="{B6BE24E1-29DC-4ECB-90EE-749EC316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136900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2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defTabSz="3136900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2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2pPr>
      <a:lvl3pPr algn="ctr" defTabSz="3136900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2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3pPr>
      <a:lvl4pPr algn="ctr" defTabSz="3136900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2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4pPr>
      <a:lvl5pPr algn="ctr" defTabSz="3136900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2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4750" indent="-1174750" algn="l" defTabSz="313690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2549525" indent="-981075" algn="l" defTabSz="313690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pitchFamily="127" charset="-128"/>
          <a:cs typeface="ＭＳ Ｐゴシック"/>
        </a:defRPr>
      </a:lvl2pPr>
      <a:lvl3pPr marL="3917950" indent="-781050" algn="l" defTabSz="313690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ea typeface="ＭＳ Ｐゴシック" pitchFamily="127" charset="-128"/>
          <a:cs typeface="ＭＳ Ｐゴシック"/>
        </a:defRPr>
      </a:lvl3pPr>
      <a:lvl4pPr marL="5486400" indent="-785813" algn="l" defTabSz="3136900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  <a:ea typeface="ＭＳ Ｐゴシック" pitchFamily="127" charset="-128"/>
          <a:cs typeface="ＭＳ Ｐゴシック"/>
        </a:defRPr>
      </a:lvl4pPr>
      <a:lvl5pPr marL="7050088" indent="-781050" algn="l" defTabSz="3136900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127" charset="-128"/>
          <a:cs typeface="ＭＳ Ｐゴシック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192463" y="1906588"/>
            <a:ext cx="13104812" cy="28082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61152" tIns="30576" rIns="61152" bIns="30576" anchor="ctr" anchorCtr="1"/>
          <a:lstStyle/>
          <a:p>
            <a:pPr algn="ctr" defTabSz="915988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RESPONSES OF CHILDREN WITH DOWN SYNDROME </a:t>
            </a:r>
          </a:p>
          <a:p>
            <a:pPr algn="ctr" defTabSz="915988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TO COMMUNICATION BREAKDOWNS</a:t>
            </a:r>
            <a:endParaRPr lang="en-US" sz="36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915988">
              <a:defRPr/>
            </a:pPr>
            <a:r>
              <a:rPr lang="en-US" sz="55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Alyssa Armster-Wik</a:t>
            </a:r>
          </a:p>
          <a:p>
            <a:pPr algn="ctr" defTabSz="915988"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Department of Speech Communication Arts and Sciences</a:t>
            </a:r>
          </a:p>
          <a:p>
            <a:pPr algn="ctr" defTabSz="915988"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Supervisor: Prof. Barriere</a:t>
            </a:r>
          </a:p>
        </p:txBody>
      </p:sp>
      <p:sp>
        <p:nvSpPr>
          <p:cNvPr id="15362" name="Text Box 46"/>
          <p:cNvSpPr txBox="1">
            <a:spLocks noChangeArrowheads="1"/>
          </p:cNvSpPr>
          <p:nvPr/>
        </p:nvSpPr>
        <p:spPr bwMode="auto">
          <a:xfrm>
            <a:off x="7391400" y="2438400"/>
            <a:ext cx="433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345" tIns="107674" rIns="215345" bIns="107674">
            <a:spAutoFit/>
          </a:bodyPr>
          <a:lstStyle/>
          <a:p>
            <a:pPr defTabSz="2155825" eaLnBrk="0" hangingPunct="0"/>
            <a:endParaRPr lang="en-US" sz="5800">
              <a:latin typeface="Times New Roman" pitchFamily="18" charset="0"/>
            </a:endParaRP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457200" y="5181600"/>
            <a:ext cx="5245100" cy="6635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Key Concepts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6172200" y="17603788"/>
            <a:ext cx="5791200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Method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6400800" y="5181600"/>
            <a:ext cx="5362575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Hypotheses</a:t>
            </a:r>
          </a:p>
        </p:txBody>
      </p:sp>
      <p:sp>
        <p:nvSpPr>
          <p:cNvPr id="15366" name="TextBox 34"/>
          <p:cNvSpPr txBox="1">
            <a:spLocks noChangeArrowheads="1"/>
          </p:cNvSpPr>
          <p:nvPr/>
        </p:nvSpPr>
        <p:spPr bwMode="auto">
          <a:xfrm>
            <a:off x="16044863" y="19716750"/>
            <a:ext cx="2778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defTabSz="915988"/>
            <a:endParaRPr lang="en-US" sz="1500">
              <a:solidFill>
                <a:srgbClr val="FFFF99"/>
              </a:solidFill>
            </a:endParaRPr>
          </a:p>
        </p:txBody>
      </p:sp>
      <p:sp>
        <p:nvSpPr>
          <p:cNvPr id="38" name="Text Box 71"/>
          <p:cNvSpPr txBox="1">
            <a:spLocks noChangeArrowheads="1"/>
          </p:cNvSpPr>
          <p:nvPr/>
        </p:nvSpPr>
        <p:spPr bwMode="auto">
          <a:xfrm>
            <a:off x="6248400" y="8915400"/>
            <a:ext cx="5410200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Participants</a:t>
            </a:r>
          </a:p>
        </p:txBody>
      </p:sp>
      <p:sp>
        <p:nvSpPr>
          <p:cNvPr id="2118" name="TextBox 33"/>
          <p:cNvSpPr txBox="1">
            <a:spLocks noChangeArrowheads="1"/>
          </p:cNvSpPr>
          <p:nvPr/>
        </p:nvSpPr>
        <p:spPr bwMode="auto">
          <a:xfrm>
            <a:off x="457200" y="22326600"/>
            <a:ext cx="5334000" cy="6635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algn="ctr" defTabSz="915988">
              <a:defRPr/>
            </a:pPr>
            <a:r>
              <a:rPr 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Research</a:t>
            </a:r>
            <a:r>
              <a:rPr lang="en-US" sz="35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 </a:t>
            </a:r>
            <a:r>
              <a:rPr 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Questions</a:t>
            </a:r>
            <a:r>
              <a:rPr lang="en-US" sz="3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 </a:t>
            </a:r>
          </a:p>
        </p:txBody>
      </p:sp>
      <p:sp>
        <p:nvSpPr>
          <p:cNvPr id="15369" name="TextBox 36"/>
          <p:cNvSpPr txBox="1">
            <a:spLocks noChangeArrowheads="1"/>
          </p:cNvSpPr>
          <p:nvPr/>
        </p:nvSpPr>
        <p:spPr bwMode="auto">
          <a:xfrm>
            <a:off x="609600" y="8763000"/>
            <a:ext cx="4648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marL="342900" indent="-342900" defTabSz="915988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342900" indent="-342900" defTabSz="915988">
              <a:lnSpc>
                <a:spcPct val="90000"/>
              </a:lnSpc>
            </a:pPr>
            <a:endParaRPr lang="en-US"/>
          </a:p>
          <a:p>
            <a:pPr marL="342900" indent="-342900" defTabSz="915988">
              <a:lnSpc>
                <a:spcPct val="90000"/>
              </a:lnSpc>
            </a:pPr>
            <a:r>
              <a:rPr lang="en-US"/>
              <a:t>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81000" y="12344400"/>
            <a:ext cx="5410200" cy="11969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Introduction:</a:t>
            </a:r>
          </a:p>
          <a:p>
            <a:pPr algn="ctr" defTabSz="915988" eaLnBrk="0" hangingPunct="0">
              <a:defRPr/>
            </a:pPr>
            <a:r>
              <a:rPr lang="en-US" sz="35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Literature review</a:t>
            </a:r>
            <a:endParaRPr lang="en-US" sz="2300">
              <a:effectLst>
                <a:outerShdw blurRad="38100" dist="38100" dir="2700000" algn="tl">
                  <a:srgbClr val="FFFFFF"/>
                </a:outerShdw>
              </a:effectLst>
              <a:latin typeface="Arial" pitchFamily="127" charset="0"/>
              <a:ea typeface="Arial" pitchFamily="127" charset="0"/>
              <a:cs typeface="Arial" pitchFamily="127" charset="0"/>
            </a:endParaRPr>
          </a:p>
        </p:txBody>
      </p:sp>
      <p:sp>
        <p:nvSpPr>
          <p:cNvPr id="15371" name="TextBox 46"/>
          <p:cNvSpPr txBox="1">
            <a:spLocks noChangeArrowheads="1"/>
          </p:cNvSpPr>
          <p:nvPr/>
        </p:nvSpPr>
        <p:spPr bwMode="auto">
          <a:xfrm>
            <a:off x="304800" y="11734800"/>
            <a:ext cx="5257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defTabSz="915988">
              <a:lnSpc>
                <a:spcPct val="80000"/>
              </a:lnSpc>
            </a:pPr>
            <a:endParaRPr lang="en-US" sz="1800"/>
          </a:p>
        </p:txBody>
      </p:sp>
      <p:sp>
        <p:nvSpPr>
          <p:cNvPr id="15372" name="Rectangle 48"/>
          <p:cNvSpPr>
            <a:spLocks noChangeArrowheads="1"/>
          </p:cNvSpPr>
          <p:nvPr/>
        </p:nvSpPr>
        <p:spPr bwMode="auto">
          <a:xfrm>
            <a:off x="381000" y="5943600"/>
            <a:ext cx="5256213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marL="531813" indent="-531813" defTabSz="915988">
              <a:lnSpc>
                <a:spcPct val="80000"/>
              </a:lnSpc>
            </a:pPr>
            <a:endParaRPr lang="en-US" sz="2200" b="1"/>
          </a:p>
          <a:p>
            <a:pPr marL="531813" indent="-531813" defTabSz="915988">
              <a:lnSpc>
                <a:spcPct val="80000"/>
              </a:lnSpc>
            </a:pPr>
            <a:r>
              <a:rPr lang="en-US" sz="2200" b="1"/>
              <a:t>Repetition: </a:t>
            </a:r>
            <a:r>
              <a:rPr lang="en-US" sz="2200"/>
              <a:t>exact replication of original utterance</a:t>
            </a:r>
          </a:p>
          <a:p>
            <a:pPr marL="531813" indent="-531813" defTabSz="915988">
              <a:lnSpc>
                <a:spcPct val="80000"/>
              </a:lnSpc>
            </a:pPr>
            <a:endParaRPr lang="en-US" sz="2200" b="1"/>
          </a:p>
          <a:p>
            <a:pPr marL="531813" indent="-531813" defTabSz="915988">
              <a:lnSpc>
                <a:spcPct val="80000"/>
              </a:lnSpc>
            </a:pPr>
            <a:r>
              <a:rPr lang="en-US" sz="2200" b="1"/>
              <a:t>Revision: </a:t>
            </a:r>
            <a:r>
              <a:rPr lang="en-US" sz="2200"/>
              <a:t>verbal change/addition to original utterance</a:t>
            </a:r>
          </a:p>
          <a:p>
            <a:pPr marL="531813" indent="-531813" defTabSz="915988">
              <a:lnSpc>
                <a:spcPct val="80000"/>
              </a:lnSpc>
            </a:pPr>
            <a:endParaRPr lang="en-US" sz="2200"/>
          </a:p>
          <a:p>
            <a:pPr marL="531813" indent="-531813" defTabSz="915988">
              <a:lnSpc>
                <a:spcPct val="80000"/>
              </a:lnSpc>
            </a:pPr>
            <a:r>
              <a:rPr lang="en-US" sz="2200" b="1"/>
              <a:t>Abandonment: </a:t>
            </a:r>
            <a:r>
              <a:rPr lang="en-US" sz="2200"/>
              <a:t>no response or redirection of attention elsewhere</a:t>
            </a:r>
          </a:p>
          <a:p>
            <a:pPr marL="531813" indent="-531813" defTabSz="915988">
              <a:lnSpc>
                <a:spcPct val="80000"/>
              </a:lnSpc>
            </a:pPr>
            <a:endParaRPr lang="en-US" sz="2200"/>
          </a:p>
          <a:p>
            <a:pPr marL="531813" indent="-531813" defTabSz="915988">
              <a:lnSpc>
                <a:spcPct val="80000"/>
              </a:lnSpc>
            </a:pPr>
            <a:r>
              <a:rPr lang="en-US" sz="2200" b="1"/>
              <a:t>Down Syndrome: </a:t>
            </a:r>
            <a:r>
              <a:rPr lang="en-US" sz="2200"/>
              <a:t>a developmental condition that  results in mild to moderate cognitive impairment; speech deficits; and delays in language development</a:t>
            </a:r>
          </a:p>
          <a:p>
            <a:pPr marL="531813" indent="-531813" defTabSz="915988">
              <a:lnSpc>
                <a:spcPct val="80000"/>
              </a:lnSpc>
            </a:pPr>
            <a:endParaRPr lang="en-US" sz="2200"/>
          </a:p>
          <a:p>
            <a:pPr marL="531813" indent="-531813" defTabSz="915988">
              <a:lnSpc>
                <a:spcPct val="80000"/>
              </a:lnSpc>
            </a:pPr>
            <a:r>
              <a:rPr lang="en-US" sz="2200" b="1"/>
              <a:t>MLU (Mean Length of Utterance)</a:t>
            </a:r>
            <a:r>
              <a:rPr lang="en-US" sz="2200"/>
              <a:t>: number of morphemes (meaningful units) divided by the number of utterances (Brown, 1973): measure of language ability. </a:t>
            </a:r>
          </a:p>
        </p:txBody>
      </p:sp>
      <p:sp>
        <p:nvSpPr>
          <p:cNvPr id="15373" name="TextBox 49"/>
          <p:cNvSpPr txBox="1">
            <a:spLocks noChangeArrowheads="1"/>
          </p:cNvSpPr>
          <p:nvPr/>
        </p:nvSpPr>
        <p:spPr bwMode="auto">
          <a:xfrm>
            <a:off x="6324600" y="6400800"/>
            <a:ext cx="541178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defTabSz="915988"/>
            <a:r>
              <a:rPr lang="en-US" sz="2200"/>
              <a:t>Given the delays in language development and mild/moderate cognitive impairment, children with Down syndrome will produce mainly repetitions in response to communication breakdowns. </a:t>
            </a:r>
          </a:p>
        </p:txBody>
      </p:sp>
      <p:sp>
        <p:nvSpPr>
          <p:cNvPr id="15374" name="Rectangle 51"/>
          <p:cNvSpPr>
            <a:spLocks noChangeArrowheads="1"/>
          </p:cNvSpPr>
          <p:nvPr/>
        </p:nvSpPr>
        <p:spPr bwMode="auto">
          <a:xfrm>
            <a:off x="6172200" y="9982200"/>
            <a:ext cx="5867400" cy="758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algn="ctr" defTabSz="915988">
              <a:lnSpc>
                <a:spcPct val="90000"/>
              </a:lnSpc>
            </a:pPr>
            <a:r>
              <a:rPr lang="en-US" sz="2200" b="1"/>
              <a:t>CHILDES database </a:t>
            </a:r>
          </a:p>
          <a:p>
            <a:pPr algn="ctr" defTabSz="915988">
              <a:lnSpc>
                <a:spcPct val="90000"/>
              </a:lnSpc>
            </a:pPr>
            <a:r>
              <a:rPr lang="en-US" sz="2200" b="1"/>
              <a:t>(MacWhinney, 2000): </a:t>
            </a:r>
          </a:p>
          <a:p>
            <a:pPr algn="ctr" defTabSz="915988"/>
            <a:r>
              <a:rPr lang="en-US" sz="2200" b="1"/>
              <a:t>Jean Rondal Corpus (1978)</a:t>
            </a:r>
            <a:endParaRPr lang="en-US" sz="2200"/>
          </a:p>
          <a:p>
            <a:pPr defTabSz="915988">
              <a:lnSpc>
                <a:spcPct val="90000"/>
              </a:lnSpc>
            </a:pPr>
            <a:r>
              <a:rPr lang="en-US" sz="2000"/>
              <a:t>21 English speaking children with Down Syndrome and their mothers</a:t>
            </a:r>
          </a:p>
          <a:p>
            <a:pPr defTabSz="915988">
              <a:lnSpc>
                <a:spcPct val="90000"/>
              </a:lnSpc>
            </a:pPr>
            <a:endParaRPr lang="en-US" sz="2000"/>
          </a:p>
          <a:p>
            <a:pPr defTabSz="915988">
              <a:lnSpc>
                <a:spcPct val="90000"/>
              </a:lnSpc>
            </a:pPr>
            <a:r>
              <a:rPr lang="en-US" sz="2200"/>
              <a:t>					     </a:t>
            </a:r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endParaRPr lang="en-US" sz="2200"/>
          </a:p>
          <a:p>
            <a:pPr defTabSz="915988">
              <a:lnSpc>
                <a:spcPct val="90000"/>
              </a:lnSpc>
            </a:pPr>
            <a:r>
              <a:rPr lang="en-US" sz="2200"/>
              <a:t>*</a:t>
            </a:r>
            <a:r>
              <a:rPr lang="en-US" sz="2200" i="1"/>
              <a:t>MLU’s above are based on  a 1-hour recording</a:t>
            </a:r>
          </a:p>
          <a:p>
            <a:pPr defTabSz="915988">
              <a:lnSpc>
                <a:spcPct val="90000"/>
              </a:lnSpc>
              <a:buFontTx/>
              <a:buChar char="•"/>
            </a:pPr>
            <a:r>
              <a:rPr lang="en-US" sz="2200"/>
              <a:t>Participants matched on MLU (languagel level)  to the participants in Fagan’s (2008) study </a:t>
            </a:r>
          </a:p>
          <a:p>
            <a:pPr defTabSz="915988">
              <a:lnSpc>
                <a:spcPct val="90000"/>
              </a:lnSpc>
              <a:buFontTx/>
              <a:buChar char="•"/>
            </a:pPr>
            <a:r>
              <a:rPr lang="en-US" sz="2200"/>
              <a:t>One participant (Cassy) had a higher MLU; this was done to determine if this would affect the outcome. 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096000" y="18468975"/>
            <a:ext cx="6400800" cy="91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 marL="611188" indent="-611188" defTabSz="915988">
              <a:defRPr/>
            </a:pPr>
            <a:r>
              <a:rPr lang="en-US" sz="2200"/>
              <a:t>	</a:t>
            </a:r>
            <a:endParaRPr lang="en-US" sz="2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11188" indent="-611188" algn="ctr" defTabSz="915988">
              <a:defRPr/>
            </a:pPr>
            <a:r>
              <a:rPr lang="en-US" sz="2200" b="1" u="sng"/>
              <a:t>Variables</a:t>
            </a:r>
            <a:endParaRPr lang="en-US" sz="2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11188" indent="-611188" defTabSz="915988">
              <a:defRPr/>
            </a:pPr>
            <a:r>
              <a:rPr lang="en-US" sz="2200" b="1"/>
              <a:t>Independent:</a:t>
            </a:r>
            <a:r>
              <a:rPr lang="en-US" sz="2200"/>
              <a:t>	Miscommunication - “Huh?”</a:t>
            </a:r>
          </a:p>
          <a:p>
            <a:pPr marL="611188" indent="-611188" defTabSz="915988">
              <a:defRPr/>
            </a:pPr>
            <a:r>
              <a:rPr lang="en-US" sz="2200"/>
              <a:t>			Down syndrome</a:t>
            </a:r>
            <a:endParaRPr lang="en-US" sz="2200" b="1"/>
          </a:p>
          <a:p>
            <a:pPr marL="611188" indent="-611188" defTabSz="915988">
              <a:defRPr/>
            </a:pPr>
            <a:r>
              <a:rPr lang="en-US" sz="2200" b="1"/>
              <a:t>Dependent: </a:t>
            </a:r>
            <a:r>
              <a:rPr lang="en-US" sz="2200"/>
              <a:t>	Child’s response to 				miscommunication</a:t>
            </a:r>
          </a:p>
          <a:p>
            <a:pPr marL="611188" indent="-611188" defTabSz="915988">
              <a:defRPr/>
            </a:pPr>
            <a:endParaRPr lang="en-US" sz="2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11188" indent="-611188" algn="ctr" defTabSz="915988">
              <a:defRPr/>
            </a:pPr>
            <a:r>
              <a:rPr lang="en-US" sz="2200" b="1" u="sng"/>
              <a:t>Analysis of Data</a:t>
            </a:r>
          </a:p>
          <a:p>
            <a:pPr marL="611188" indent="-611188" defTabSz="915988">
              <a:defRPr/>
            </a:pPr>
            <a:r>
              <a:rPr lang="en-US" sz="2200" b="1"/>
              <a:t>Communication breakdowns in Rondal’s corpus</a:t>
            </a:r>
            <a:endParaRPr lang="en-US" sz="2200"/>
          </a:p>
          <a:p>
            <a:pPr marL="1068388" lvl="1" indent="-609600" defTabSz="915988">
              <a:defRPr/>
            </a:pPr>
            <a:r>
              <a:rPr lang="en-US" sz="2200"/>
              <a:t>Mother: “Huh?” or “I don’t know what you mean.”</a:t>
            </a:r>
          </a:p>
          <a:p>
            <a:pPr marL="1068388" lvl="1" indent="-609600" defTabSz="915988">
              <a:defRPr/>
            </a:pPr>
            <a:endParaRPr lang="en-US" sz="2200"/>
          </a:p>
          <a:p>
            <a:pPr marL="611188" indent="-611188" defTabSz="915988">
              <a:defRPr/>
            </a:pPr>
            <a:r>
              <a:rPr lang="en-US" sz="2200" b="1"/>
              <a:t>Responses from children</a:t>
            </a:r>
            <a:endParaRPr lang="en-US" sz="2200" b="1" u="sng"/>
          </a:p>
          <a:p>
            <a:pPr marL="611188" indent="-611188" defTabSz="915988">
              <a:buFontTx/>
              <a:buChar char="•"/>
              <a:defRPr/>
            </a:pPr>
            <a:r>
              <a:rPr lang="en-US" sz="2200" b="1"/>
              <a:t>Revisions</a:t>
            </a:r>
            <a:endParaRPr lang="en-US" sz="2200"/>
          </a:p>
          <a:p>
            <a:pPr marL="611188" indent="-611188" defTabSz="915988">
              <a:defRPr/>
            </a:pPr>
            <a:r>
              <a:rPr lang="en-US" sz="2200"/>
              <a:t>		      ex. Child: boat.</a:t>
            </a:r>
          </a:p>
          <a:p>
            <a:pPr marL="611188" indent="-611188" defTabSz="915988">
              <a:defRPr/>
            </a:pPr>
            <a:r>
              <a:rPr lang="en-US" sz="2200"/>
              <a:t>			Mother: Huh?</a:t>
            </a:r>
          </a:p>
          <a:p>
            <a:pPr marL="611188" indent="-611188" defTabSz="915988">
              <a:defRPr/>
            </a:pPr>
            <a:r>
              <a:rPr lang="en-US" sz="2200"/>
              <a:t>			Child: this. 	</a:t>
            </a:r>
          </a:p>
          <a:p>
            <a:pPr marL="611188" indent="-611188" defTabSz="915988">
              <a:buFontTx/>
              <a:buChar char="•"/>
              <a:defRPr/>
            </a:pPr>
            <a:r>
              <a:rPr lang="en-US" sz="2200" b="1"/>
              <a:t>Repetitions</a:t>
            </a:r>
            <a:endParaRPr lang="en-US" sz="2200"/>
          </a:p>
          <a:p>
            <a:pPr marL="611188" indent="-611188" defTabSz="915988">
              <a:defRPr/>
            </a:pPr>
            <a:r>
              <a:rPr lang="en-US" sz="2200"/>
              <a:t>		      ex.	Mother: Where are your toys?</a:t>
            </a:r>
          </a:p>
          <a:p>
            <a:pPr marL="611188" indent="-611188" defTabSz="915988">
              <a:defRPr/>
            </a:pPr>
            <a:r>
              <a:rPr lang="en-US" sz="2200"/>
              <a:t>			Child: downstairs.</a:t>
            </a:r>
          </a:p>
          <a:p>
            <a:pPr marL="611188" indent="-611188" defTabSz="915988">
              <a:defRPr/>
            </a:pPr>
            <a:r>
              <a:rPr lang="en-US" sz="2200"/>
              <a:t>			Mother: Huh?</a:t>
            </a:r>
          </a:p>
          <a:p>
            <a:pPr marL="611188" indent="-611188" defTabSz="915988">
              <a:defRPr/>
            </a:pPr>
            <a:r>
              <a:rPr lang="en-US" sz="2200"/>
              <a:t>			Child: downstairs.</a:t>
            </a:r>
          </a:p>
          <a:p>
            <a:pPr marL="611188" indent="-611188" defTabSz="915988">
              <a:buFontTx/>
              <a:buChar char="•"/>
              <a:defRPr/>
            </a:pPr>
            <a:r>
              <a:rPr lang="en-US" sz="2200" b="1"/>
              <a:t>Abandonments</a:t>
            </a:r>
          </a:p>
          <a:p>
            <a:pPr marL="611188" indent="-611188" defTabSz="915988">
              <a:defRPr/>
            </a:pPr>
            <a:r>
              <a:rPr lang="en-US" sz="2200" b="1"/>
              <a:t>		     </a:t>
            </a:r>
            <a:r>
              <a:rPr lang="en-US" sz="2200"/>
              <a:t>-no evidence seen</a:t>
            </a:r>
          </a:p>
          <a:p>
            <a:pPr marL="611188" indent="-611188" defTabSz="915988">
              <a:defRPr/>
            </a:pPr>
            <a:r>
              <a:rPr lang="en-US" sz="2200"/>
              <a:t>		   </a:t>
            </a:r>
          </a:p>
          <a:p>
            <a:pPr marL="611188" indent="-611188" defTabSz="915988">
              <a:defRPr/>
            </a:pPr>
            <a:endParaRPr lang="en-US" sz="2200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2877800" y="13944600"/>
            <a:ext cx="5564188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Conclusion</a:t>
            </a:r>
          </a:p>
        </p:txBody>
      </p:sp>
      <p:sp>
        <p:nvSpPr>
          <p:cNvPr id="25" name="Text Box 69"/>
          <p:cNvSpPr txBox="1">
            <a:spLocks noChangeArrowheads="1"/>
          </p:cNvSpPr>
          <p:nvPr/>
        </p:nvSpPr>
        <p:spPr bwMode="auto">
          <a:xfrm>
            <a:off x="12649200" y="5105400"/>
            <a:ext cx="6096000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Results</a:t>
            </a:r>
          </a:p>
        </p:txBody>
      </p:sp>
      <p:sp>
        <p:nvSpPr>
          <p:cNvPr id="15378" name="TextBox 27"/>
          <p:cNvSpPr txBox="1">
            <a:spLocks noChangeArrowheads="1"/>
          </p:cNvSpPr>
          <p:nvPr/>
        </p:nvSpPr>
        <p:spPr bwMode="auto">
          <a:xfrm>
            <a:off x="13563600" y="9525000"/>
            <a:ext cx="1841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300"/>
          </a:p>
        </p:txBody>
      </p:sp>
      <p:sp>
        <p:nvSpPr>
          <p:cNvPr id="15379" name="TextBox 560"/>
          <p:cNvSpPr txBox="1">
            <a:spLocks noChangeArrowheads="1"/>
          </p:cNvSpPr>
          <p:nvPr/>
        </p:nvSpPr>
        <p:spPr bwMode="auto">
          <a:xfrm>
            <a:off x="12573000" y="14478000"/>
            <a:ext cx="6248400" cy="645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 indent="-323850"/>
            <a:endParaRPr lang="en-US" sz="2200" b="1"/>
          </a:p>
          <a:p>
            <a:pPr marL="323850" indent="-323850"/>
            <a:r>
              <a:rPr lang="en-US" sz="2200" b="1"/>
              <a:t>As predicted:</a:t>
            </a:r>
          </a:p>
          <a:p>
            <a:pPr marL="323850" indent="-323850"/>
            <a:r>
              <a:rPr lang="en-US" sz="2200"/>
              <a:t>The results of this follow-up study provide evidence in favor of the hypothesis; children with Down Syndrome are more likely to respond to a miscommunication with a repetition as opposed to a revision or an abandonment. </a:t>
            </a:r>
          </a:p>
          <a:p>
            <a:pPr marL="323850" indent="-323850"/>
            <a:endParaRPr lang="en-US" sz="2200"/>
          </a:p>
          <a:p>
            <a:pPr marL="323850" indent="-323850"/>
            <a:r>
              <a:rPr lang="en-US" sz="2200"/>
              <a:t>There could be many reasons for this difference from typically developing children, including: </a:t>
            </a:r>
          </a:p>
          <a:p>
            <a:pPr marL="323850" indent="-323850">
              <a:buFontTx/>
              <a:buAutoNum type="alphaLcParenR"/>
            </a:pPr>
            <a:r>
              <a:rPr lang="en-US" sz="2200"/>
              <a:t>delay in language development could affect the ability to revise/change a response</a:t>
            </a:r>
          </a:p>
          <a:p>
            <a:pPr marL="323850" indent="-323850"/>
            <a:r>
              <a:rPr lang="en-US" sz="2200"/>
              <a:t>b) cognitive delays could make it more difficult to understand the need to revise a response</a:t>
            </a:r>
          </a:p>
          <a:p>
            <a:pPr marL="323850" indent="-323850"/>
            <a:endParaRPr lang="en-US" sz="2200"/>
          </a:p>
          <a:p>
            <a:pPr marL="323850" indent="-323850"/>
            <a:r>
              <a:rPr lang="en-US" sz="2200"/>
              <a:t>Weakness of study:</a:t>
            </a:r>
          </a:p>
          <a:p>
            <a:pPr marL="323850" indent="-323850">
              <a:buFontTx/>
              <a:buChar char="•"/>
            </a:pPr>
            <a:r>
              <a:rPr lang="en-US" sz="2200"/>
              <a:t>	Mental age of participants unknown</a:t>
            </a:r>
          </a:p>
          <a:p>
            <a:pPr marL="323850" indent="-323850"/>
            <a:r>
              <a:rPr lang="en-US" sz="2200"/>
              <a:t>	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12801600" y="24949150"/>
            <a:ext cx="5564188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Acknowledgments</a:t>
            </a:r>
          </a:p>
        </p:txBody>
      </p:sp>
      <p:graphicFrame>
        <p:nvGraphicFramePr>
          <p:cNvPr id="15486" name="Group 126"/>
          <p:cNvGraphicFramePr>
            <a:graphicFrameLocks noGrp="1"/>
          </p:cNvGraphicFramePr>
          <p:nvPr/>
        </p:nvGraphicFramePr>
        <p:xfrm>
          <a:off x="6781800" y="11628438"/>
          <a:ext cx="4495800" cy="2963862"/>
        </p:xfrm>
        <a:graphic>
          <a:graphicData uri="http://schemas.openxmlformats.org/drawingml/2006/table">
            <a:tbl>
              <a:tblPr/>
              <a:tblGrid>
                <a:gridCol w="1219200"/>
                <a:gridCol w="914400"/>
                <a:gridCol w="1143000"/>
                <a:gridCol w="12192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MLU*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Gender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Cheryl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57 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Bob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56 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Baxter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38 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Cassy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128 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19" name="Group 259"/>
          <p:cNvGraphicFramePr>
            <a:graphicFrameLocks noGrp="1"/>
          </p:cNvGraphicFramePr>
          <p:nvPr/>
        </p:nvGraphicFramePr>
        <p:xfrm>
          <a:off x="12420600" y="6629400"/>
          <a:ext cx="6477000" cy="464820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143000"/>
                <a:gridCol w="1371600"/>
                <a:gridCol w="1447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Child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*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27" charset="0"/>
                        <a:ea typeface="ＭＳ Ｐゴシック" pitchFamily="127" charset="-128"/>
                        <a:cs typeface="ＭＳ Ｐゴシック" pitchFamily="127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# of Utterances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Revision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Repetition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Abandon-ment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Cheryl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Cheryl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Bob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Bob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Baxter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Baxter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Cassy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Cassy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Approx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1369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27" charset="0"/>
                          <a:ea typeface="ＭＳ Ｐゴシック" pitchFamily="127" charset="-128"/>
                          <a:cs typeface="ＭＳ Ｐゴシック" pitchFamily="12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75" name="Rectangle 341"/>
          <p:cNvSpPr>
            <a:spLocks noChangeArrowheads="1"/>
          </p:cNvSpPr>
          <p:nvPr/>
        </p:nvSpPr>
        <p:spPr bwMode="auto">
          <a:xfrm>
            <a:off x="11582400" y="6019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Children’s Responses to Communication Breakdowns</a:t>
            </a:r>
          </a:p>
        </p:txBody>
      </p:sp>
      <p:sp>
        <p:nvSpPr>
          <p:cNvPr id="15476" name="Rectangle 363"/>
          <p:cNvSpPr>
            <a:spLocks noChangeArrowheads="1"/>
          </p:cNvSpPr>
          <p:nvPr/>
        </p:nvSpPr>
        <p:spPr bwMode="auto">
          <a:xfrm>
            <a:off x="457200" y="14020800"/>
            <a:ext cx="5334000" cy="813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One aspect of early language skills for children is the ability to both initiate and maintain conversation. Along with this is a child’s ability to respond to listener’s feedback (Fagan, 2008). </a:t>
            </a:r>
          </a:p>
          <a:p>
            <a:endParaRPr lang="en-US" sz="2200"/>
          </a:p>
          <a:p>
            <a:pPr>
              <a:buFontTx/>
              <a:buChar char="•"/>
            </a:pPr>
            <a:r>
              <a:rPr lang="en-US" sz="2200"/>
              <a:t>Fagan’s (2008) study demonstrates that typically developing children make repairs to communication breakdowns (these repairs include both revisions and repetitions).</a:t>
            </a:r>
          </a:p>
          <a:p>
            <a:endParaRPr lang="en-US" sz="2200"/>
          </a:p>
          <a:p>
            <a:pPr>
              <a:buFontTx/>
              <a:buChar char="•"/>
            </a:pPr>
            <a:r>
              <a:rPr lang="en-US" sz="2200"/>
              <a:t>Fagan (2008) also found that typically developing children </a:t>
            </a:r>
            <a:r>
              <a:rPr lang="en-US" sz="2200" b="1"/>
              <a:t>use an equal amount of revisions and repetitions</a:t>
            </a:r>
            <a:r>
              <a:rPr lang="en-US" sz="2200"/>
              <a:t> in response to a communication breakdown. </a:t>
            </a:r>
          </a:p>
          <a:p>
            <a:endParaRPr lang="en-US" sz="2200"/>
          </a:p>
          <a:p>
            <a:pPr>
              <a:buFontTx/>
              <a:buChar char="•"/>
            </a:pPr>
            <a:r>
              <a:rPr lang="en-US" sz="2200"/>
              <a:t>These repair behaviors (revisions and repetitions) are related to goal attainment which  could include: 	wanting a desirable object; shared communication; and social interaction (Fagan, 2008). </a:t>
            </a:r>
          </a:p>
          <a:p>
            <a:r>
              <a:rPr lang="en-US" sz="2200"/>
              <a:t>	</a:t>
            </a:r>
          </a:p>
        </p:txBody>
      </p:sp>
      <p:sp>
        <p:nvSpPr>
          <p:cNvPr id="15477" name="Rectangle 365"/>
          <p:cNvSpPr>
            <a:spLocks noChangeArrowheads="1"/>
          </p:cNvSpPr>
          <p:nvPr/>
        </p:nvSpPr>
        <p:spPr bwMode="auto">
          <a:xfrm>
            <a:off x="457200" y="23545800"/>
            <a:ext cx="5715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1. Would children who have Down syndrome demonstrate similar responses to typically developing children during a communication breakdown? </a:t>
            </a:r>
          </a:p>
          <a:p>
            <a:endParaRPr lang="en-US" sz="2200"/>
          </a:p>
          <a:p>
            <a:r>
              <a:rPr lang="en-US" sz="2200"/>
              <a:t>2. To what extent does the delay in language abilities of children with Down syndrome affect their responses to communication breakdowns?</a:t>
            </a:r>
          </a:p>
          <a:p>
            <a:endParaRPr lang="en-US" sz="2200"/>
          </a:p>
        </p:txBody>
      </p:sp>
      <p:sp>
        <p:nvSpPr>
          <p:cNvPr id="15478" name="Rectangle 394"/>
          <p:cNvSpPr>
            <a:spLocks noChangeArrowheads="1"/>
          </p:cNvSpPr>
          <p:nvPr/>
        </p:nvSpPr>
        <p:spPr bwMode="auto">
          <a:xfrm>
            <a:off x="12344400" y="12115800"/>
            <a:ext cx="6858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The transcripts showed the use of mainly repetitions in response to a breakdown in communication. There were very few revisions and no use of abandonments.</a:t>
            </a:r>
          </a:p>
        </p:txBody>
      </p:sp>
      <p:sp>
        <p:nvSpPr>
          <p:cNvPr id="15479" name="Rectangle 395"/>
          <p:cNvSpPr>
            <a:spLocks noChangeArrowheads="1"/>
          </p:cNvSpPr>
          <p:nvPr/>
        </p:nvSpPr>
        <p:spPr bwMode="auto">
          <a:xfrm>
            <a:off x="12192000" y="11506200"/>
            <a:ext cx="66595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/>
              <a:t>*</a:t>
            </a:r>
            <a:r>
              <a:rPr lang="en-US" sz="1800"/>
              <a:t>each child had two transcriptions; both were used in the results</a:t>
            </a:r>
          </a:p>
        </p:txBody>
      </p:sp>
      <p:sp>
        <p:nvSpPr>
          <p:cNvPr id="15480" name="Rectangle 121"/>
          <p:cNvSpPr>
            <a:spLocks noChangeArrowheads="1"/>
          </p:cNvSpPr>
          <p:nvPr/>
        </p:nvSpPr>
        <p:spPr bwMode="auto">
          <a:xfrm>
            <a:off x="5876925" y="74453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 Box 57"/>
          <p:cNvSpPr txBox="1">
            <a:spLocks noChangeArrowheads="1"/>
          </p:cNvSpPr>
          <p:nvPr/>
        </p:nvSpPr>
        <p:spPr bwMode="auto">
          <a:xfrm>
            <a:off x="12877800" y="21277263"/>
            <a:ext cx="5564188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28" tIns="45709" rIns="91416" bIns="45709">
            <a:spAutoFit/>
          </a:bodyPr>
          <a:lstStyle/>
          <a:p>
            <a:pPr algn="ctr" defTabSz="915988"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127" charset="0"/>
                <a:ea typeface="Arial" pitchFamily="127" charset="0"/>
                <a:cs typeface="Arial" pitchFamily="127" charset="0"/>
              </a:rPr>
              <a:t>Implications</a:t>
            </a:r>
          </a:p>
        </p:txBody>
      </p:sp>
      <p:sp>
        <p:nvSpPr>
          <p:cNvPr id="15482" name="Rectangle 262"/>
          <p:cNvSpPr>
            <a:spLocks noChangeArrowheads="1"/>
          </p:cNvSpPr>
          <p:nvPr/>
        </p:nvSpPr>
        <p:spPr bwMode="auto">
          <a:xfrm>
            <a:off x="12192000" y="22428200"/>
            <a:ext cx="7010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These results could be used for SLP therapy in children with Down syndrome:</a:t>
            </a:r>
          </a:p>
          <a:p>
            <a:pPr>
              <a:buFontTx/>
              <a:buChar char="•"/>
            </a:pPr>
            <a:r>
              <a:rPr lang="en-US" sz="2200"/>
              <a:t>	Does repetition work?</a:t>
            </a:r>
          </a:p>
          <a:p>
            <a:pPr>
              <a:buFontTx/>
              <a:buChar char="•"/>
            </a:pPr>
            <a:r>
              <a:rPr lang="en-US" sz="2200"/>
              <a:t>	Is there a better way to repair communication?</a:t>
            </a:r>
          </a:p>
          <a:p>
            <a:pPr>
              <a:buFontTx/>
              <a:buChar char="•"/>
            </a:pPr>
            <a:r>
              <a:rPr lang="en-US" sz="2200"/>
              <a:t>	Could this help parents be more patient?</a:t>
            </a:r>
          </a:p>
          <a:p>
            <a:endParaRPr lang="en-US" sz="2200"/>
          </a:p>
        </p:txBody>
      </p:sp>
      <p:sp>
        <p:nvSpPr>
          <p:cNvPr id="15483" name="Rectangle 264"/>
          <p:cNvSpPr>
            <a:spLocks noChangeArrowheads="1"/>
          </p:cNvSpPr>
          <p:nvPr/>
        </p:nvSpPr>
        <p:spPr bwMode="auto">
          <a:xfrm>
            <a:off x="12649200" y="25885775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Isabelle Barriere, Ph.D.. Assistant Professor, Brooklyn , Speech Communication Dept.</a:t>
            </a:r>
            <a:r>
              <a:rPr lang="en-US"/>
              <a:t> </a:t>
            </a:r>
          </a:p>
        </p:txBody>
      </p:sp>
      <p:pic>
        <p:nvPicPr>
          <p:cNvPr id="15485" name="Picture 125" descr="hea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2463" y="98425"/>
            <a:ext cx="13104812" cy="1520825"/>
          </a:xfrm>
          <a:prstGeom prst="rect">
            <a:avLst/>
          </a:prstGeom>
          <a:noFill/>
          <a:ln w="19050">
            <a:solidFill>
              <a:srgbClr val="00336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Storage Disk:Applications:Microsoft Office 2004:Templates:Presentations:Designs:Blends</Template>
  <TotalTime>3062</TotalTime>
  <Words>625</Words>
  <Application>Microsoft Office PowerPoint</Application>
  <PresentationFormat>Custom</PresentationFormat>
  <Paragraphs>167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Arial Black</vt:lpstr>
      <vt:lpstr>Times New Roman</vt:lpstr>
      <vt:lpstr>Default Design</vt:lpstr>
      <vt:lpstr>Slide 1</vt:lpstr>
    </vt:vector>
  </TitlesOfParts>
  <Company>Genigraphics 800.790.4001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24 x 36 - I</dc:title>
  <dc:creator>Genigraphics 800.790.4001</dc:creator>
  <dc:description>To order poster prints visit us at www.genigraphics.com</dc:description>
  <cp:lastModifiedBy>Authorized User</cp:lastModifiedBy>
  <cp:revision>177</cp:revision>
  <dcterms:created xsi:type="dcterms:W3CDTF">2009-03-25T15:41:26Z</dcterms:created>
  <dcterms:modified xsi:type="dcterms:W3CDTF">2011-04-29T13:47:13Z</dcterms:modified>
</cp:coreProperties>
</file>