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notesMasterIdLst>
    <p:notesMasterId r:id="rId35"/>
  </p:notesMasterIdLst>
  <p:sldIdLst>
    <p:sldId id="256" r:id="rId2"/>
    <p:sldId id="279" r:id="rId3"/>
    <p:sldId id="257" r:id="rId4"/>
    <p:sldId id="258" r:id="rId5"/>
    <p:sldId id="259" r:id="rId6"/>
    <p:sldId id="280" r:id="rId7"/>
    <p:sldId id="260" r:id="rId8"/>
    <p:sldId id="261" r:id="rId9"/>
    <p:sldId id="262" r:id="rId10"/>
    <p:sldId id="281" r:id="rId11"/>
    <p:sldId id="264" r:id="rId12"/>
    <p:sldId id="288" r:id="rId13"/>
    <p:sldId id="265" r:id="rId14"/>
    <p:sldId id="266" r:id="rId15"/>
    <p:sldId id="267" r:id="rId16"/>
    <p:sldId id="268" r:id="rId17"/>
    <p:sldId id="269" r:id="rId18"/>
    <p:sldId id="271" r:id="rId19"/>
    <p:sldId id="287" r:id="rId20"/>
    <p:sldId id="272" r:id="rId21"/>
    <p:sldId id="273" r:id="rId22"/>
    <p:sldId id="275" r:id="rId23"/>
    <p:sldId id="274" r:id="rId24"/>
    <p:sldId id="282" r:id="rId25"/>
    <p:sldId id="286" r:id="rId26"/>
    <p:sldId id="278" r:id="rId27"/>
    <p:sldId id="283" r:id="rId28"/>
    <p:sldId id="284" r:id="rId29"/>
    <p:sldId id="285" r:id="rId30"/>
    <p:sldId id="277" r:id="rId31"/>
    <p:sldId id="276" r:id="rId32"/>
    <p:sldId id="263" r:id="rId33"/>
    <p:sldId id="270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67" d="100"/>
          <a:sy n="67" d="100"/>
        </p:scale>
        <p:origin x="5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7EA7D-3318-4A42-B334-372D9515C1D6}" type="datetimeFigureOut">
              <a:rPr lang="zh-HK" altLang="en-US" smtClean="0"/>
              <a:t>29/10/2021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9AA89-BC36-4440-996D-A008E7AA04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62364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0929C7CB-A0BC-4D7E-BA5D-3C9F8BA80438}" type="datetime1">
              <a:rPr lang="zh-HK" altLang="en-US" smtClean="0"/>
              <a:t>29/10/2021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4D42DDE4-691D-4ED8-AEFD-F50245F843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64194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F830-A7D0-40A3-86A2-3FD0910C5D05}" type="datetime1">
              <a:rPr lang="zh-HK" altLang="en-US" smtClean="0"/>
              <a:t>29/10/2021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6056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E0FF-2D20-4E86-8DF1-B30B306FF5DA}" type="datetime1">
              <a:rPr lang="zh-HK" altLang="en-US" smtClean="0"/>
              <a:t>29/10/2021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18114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6FD2-2097-41DC-9316-3ADB26BA4A0C}" type="datetime1">
              <a:rPr lang="zh-HK" altLang="en-US" smtClean="0"/>
              <a:t>29/10/2021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85218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D7A4-899F-49A5-9053-2A2E9017EE27}" type="datetime1">
              <a:rPr lang="zh-HK" altLang="en-US" smtClean="0"/>
              <a:t>29/10/2021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91906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5866-0D1A-4774-A62F-416A41759133}" type="datetime1">
              <a:rPr lang="zh-HK" altLang="en-US" smtClean="0"/>
              <a:t>29/10/2021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42631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D30D-1944-41F2-ADB4-F1E57EE25D60}" type="datetime1">
              <a:rPr lang="zh-HK" altLang="en-US" smtClean="0"/>
              <a:t>29/10/2021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046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3731-C0C6-4104-9745-3045125F876C}" type="datetime1">
              <a:rPr lang="zh-HK" altLang="en-US" smtClean="0"/>
              <a:t>29/10/2021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99214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411B0-9172-4AEF-BE20-4DA7D86F2579}" type="datetime1">
              <a:rPr lang="zh-HK" altLang="en-US" smtClean="0"/>
              <a:t>29/10/2021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3577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1E165-B5C7-4F2D-BCA4-AC660E376F82}" type="datetime1">
              <a:rPr lang="zh-HK" altLang="en-US" smtClean="0"/>
              <a:t>29/10/2021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96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3CCD-A682-473C-A976-1EF3328FFB2D}" type="datetime1">
              <a:rPr lang="zh-HK" altLang="en-US" smtClean="0"/>
              <a:t>29/10/2021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834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B206-F7AA-453A-8A9B-388AD8E8211A}" type="datetime1">
              <a:rPr lang="zh-HK" altLang="en-US" smtClean="0"/>
              <a:t>29/10/2021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7547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EE84-B5F2-4779-A646-4C735E06812B}" type="datetime1">
              <a:rPr lang="zh-HK" altLang="en-US" smtClean="0"/>
              <a:t>29/10/2021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6876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BCAB-529A-4BA7-AAB0-07F79494B07B}" type="datetime1">
              <a:rPr lang="zh-HK" altLang="en-US" smtClean="0"/>
              <a:t>29/10/2021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7000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4C97-3C01-435A-BC1C-5C4D7485F155}" type="datetime1">
              <a:rPr lang="zh-HK" altLang="en-US" smtClean="0"/>
              <a:t>29/10/2021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03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CEA8-8127-4283-B3B2-5B6088A6964D}" type="datetime1">
              <a:rPr lang="zh-HK" altLang="en-US" smtClean="0"/>
              <a:t>29/10/2021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2049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12E2-9A48-48B9-B4EF-CFAD58469318}" type="datetime1">
              <a:rPr lang="zh-HK" altLang="en-US" smtClean="0"/>
              <a:t>29/10/2021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278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DE2082C-8A5B-4607-A64B-E6A8E1E96A5A}" type="datetime1">
              <a:rPr lang="zh-HK" altLang="en-US" smtClean="0"/>
              <a:t>29/10/2021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D42DDE4-691D-4ED8-AEFD-F50245F843E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33281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  <p:sldLayoutId id="214748388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5DF41A-65C1-4CA2-B0B0-6DF7A8C1D1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HK" dirty="0"/>
              <a:t>From </a:t>
            </a:r>
            <a:r>
              <a:rPr lang="en-US" altLang="zh-HK" dirty="0" err="1"/>
              <a:t>verbective</a:t>
            </a:r>
            <a:r>
              <a:rPr lang="en-US" altLang="zh-HK" dirty="0"/>
              <a:t> to </a:t>
            </a:r>
            <a:r>
              <a:rPr lang="en-US" altLang="zh-HK" dirty="0" err="1"/>
              <a:t>nominalis</a:t>
            </a:r>
            <a:r>
              <a:rPr lang="en-US" altLang="zh-HK" dirty="0"/>
              <a:t> or distinctive: A typology of </a:t>
            </a:r>
            <a:r>
              <a:rPr lang="en-US" altLang="zh-HK" dirty="0" err="1"/>
              <a:t>Bodish</a:t>
            </a:r>
            <a:r>
              <a:rPr lang="en-US" altLang="zh-HK" dirty="0"/>
              <a:t> adjectival systems</a:t>
            </a:r>
            <a:endParaRPr lang="zh-HK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9E09CE3-AE94-4296-950C-340647688E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HK" dirty="0"/>
              <a:t>Ryan Ka </a:t>
            </a:r>
            <a:r>
              <a:rPr lang="en-US" altLang="zh-HK" dirty="0" err="1"/>
              <a:t>Yau</a:t>
            </a:r>
            <a:r>
              <a:rPr lang="en-US" altLang="zh-HK" dirty="0"/>
              <a:t> Lai</a:t>
            </a:r>
          </a:p>
          <a:p>
            <a:r>
              <a:rPr lang="en-US" altLang="zh-HK" dirty="0"/>
              <a:t>University of California, Santa Barbara</a:t>
            </a:r>
            <a:endParaRPr lang="zh-HK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F57003B-8EF7-4F94-88F0-17CC3A4C0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81599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D31F74-AB8B-4507-9A7B-7A76216DE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CONSTRUCTION-SPECIFIC ALIGNMENTS</a:t>
            </a:r>
            <a:endParaRPr lang="zh-HK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EE3A0DD-E981-4304-8FAD-264BD0C79B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06C6A7E-8EE3-4AFC-B87A-54AF2615B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10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41400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AB5B1A-3761-406B-9295-00B9ADC2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142875"/>
            <a:ext cx="10131425" cy="1065742"/>
          </a:xfrm>
        </p:spPr>
        <p:txBody>
          <a:bodyPr/>
          <a:lstStyle/>
          <a:p>
            <a:r>
              <a:rPr lang="en-US" altLang="zh-HK" dirty="0"/>
              <a:t>Construction-specific alignments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9090D3-FF6B-42CF-BBF1-A372F8F73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HK" sz="2400" dirty="0"/>
              <a:t>For each variety, I examine their VARs / CAFs </a:t>
            </a:r>
            <a:r>
              <a:rPr lang="en-US" altLang="zh-HK" sz="2400" strike="sngStrike" dirty="0"/>
              <a:t>/ UARs</a:t>
            </a:r>
          </a:p>
          <a:p>
            <a:r>
              <a:rPr lang="en-US" altLang="zh-HK" sz="2400" dirty="0"/>
              <a:t>I look at their </a:t>
            </a:r>
            <a:r>
              <a:rPr lang="en-US" altLang="zh-HK" sz="2400" dirty="0" err="1"/>
              <a:t>behaviour</a:t>
            </a:r>
            <a:r>
              <a:rPr lang="en-US" altLang="zh-HK" sz="2400" dirty="0"/>
              <a:t> with regards to </a:t>
            </a:r>
            <a:r>
              <a:rPr lang="en-US" altLang="zh-HK" sz="2400" b="1" dirty="0"/>
              <a:t>function-marking </a:t>
            </a:r>
            <a:r>
              <a:rPr lang="en-US" altLang="zh-HK" sz="2400" dirty="0"/>
              <a:t>and </a:t>
            </a:r>
            <a:r>
              <a:rPr lang="en-US" altLang="zh-HK" sz="2400" b="1" dirty="0"/>
              <a:t>grammatical category</a:t>
            </a:r>
            <a:r>
              <a:rPr lang="en-US" altLang="zh-HK" sz="2400" dirty="0"/>
              <a:t>-</a:t>
            </a:r>
            <a:r>
              <a:rPr lang="en-US" altLang="zh-HK" sz="2400" b="1" dirty="0"/>
              <a:t>marking</a:t>
            </a:r>
            <a:r>
              <a:rPr lang="en-US" altLang="zh-HK" sz="2400" dirty="0"/>
              <a:t> constructions (incl. morphological constructions)</a:t>
            </a:r>
          </a:p>
          <a:p>
            <a:r>
              <a:rPr lang="en-US" altLang="zh-HK" sz="2400" dirty="0"/>
              <a:t>Alignment properties:</a:t>
            </a:r>
          </a:p>
          <a:p>
            <a:pPr lvl="1"/>
            <a:r>
              <a:rPr lang="en-US" altLang="zh-HK" sz="2400" dirty="0"/>
              <a:t>How is the form marked as a prenominal modifier?</a:t>
            </a:r>
          </a:p>
          <a:p>
            <a:pPr lvl="1"/>
            <a:r>
              <a:rPr lang="en-US" altLang="zh-HK" sz="2400" dirty="0"/>
              <a:t>How is the form marked as a postnominal modifier?</a:t>
            </a:r>
          </a:p>
          <a:p>
            <a:pPr lvl="1"/>
            <a:r>
              <a:rPr lang="en-US" altLang="zh-HK" sz="2400" dirty="0"/>
              <a:t>Is a copula required for the form to act a as a predicate?</a:t>
            </a:r>
          </a:p>
          <a:p>
            <a:pPr lvl="1"/>
            <a:r>
              <a:rPr lang="en-US" altLang="zh-HK" sz="2400" dirty="0"/>
              <a:t>Can the form take on all the TAME that verbal forms can?</a:t>
            </a:r>
          </a:p>
          <a:p>
            <a:pPr lvl="1"/>
            <a:r>
              <a:rPr lang="en-US" altLang="zh-HK" sz="2400" dirty="0"/>
              <a:t>How is the form marked as referring to something with that attribute?</a:t>
            </a:r>
          </a:p>
          <a:p>
            <a:pPr lvl="1"/>
            <a:r>
              <a:rPr lang="en-US" altLang="zh-HK" sz="2400" strike="sngStrike" dirty="0"/>
              <a:t>Adverbial uses</a:t>
            </a:r>
          </a:p>
          <a:p>
            <a:r>
              <a:rPr lang="en-US" altLang="zh-HK" sz="2400" dirty="0"/>
              <a:t>Plus: What types of degree marking are found?</a:t>
            </a:r>
          </a:p>
          <a:p>
            <a:r>
              <a:rPr lang="en-US" altLang="zh-HK" sz="2400" dirty="0"/>
              <a:t>Question: Do we answer these questions in the same way</a:t>
            </a:r>
            <a:r>
              <a:rPr lang="zh-TW" altLang="en-US" sz="2400" dirty="0"/>
              <a:t> </a:t>
            </a:r>
            <a:r>
              <a:rPr lang="en-US" altLang="zh-TW" sz="2400" dirty="0"/>
              <a:t>for VARs, for CAFs,</a:t>
            </a:r>
            <a:r>
              <a:rPr lang="en-US" altLang="zh-HK" sz="2400" dirty="0"/>
              <a:t> for prototypical nouns (objects) &amp; prototypical verbs (actions)?</a:t>
            </a:r>
          </a:p>
          <a:p>
            <a:pPr marL="0" indent="0">
              <a:buNone/>
            </a:pPr>
            <a:endParaRPr lang="en-US" altLang="zh-HK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4A11D5-27D1-4DAE-9D42-A3AF111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11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511193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>
            <a:extLst>
              <a:ext uri="{FF2B5EF4-FFF2-40B4-BE49-F238E27FC236}">
                <a16:creationId xmlns:a16="http://schemas.microsoft.com/office/drawing/2014/main" id="{52286CE4-5F64-4009-B096-79F187733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773229"/>
            <a:ext cx="9451904" cy="2981325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8DAB5B1A-3761-406B-9295-00B9ADC2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10131425" cy="1065742"/>
          </a:xfrm>
        </p:spPr>
        <p:txBody>
          <a:bodyPr>
            <a:normAutofit fontScale="90000"/>
          </a:bodyPr>
          <a:lstStyle/>
          <a:p>
            <a:r>
              <a:rPr lang="en-US" altLang="zh-HK" dirty="0"/>
              <a:t>Construction-specific alignments</a:t>
            </a:r>
            <a:r>
              <a:rPr lang="zh-TW" altLang="en-US" dirty="0"/>
              <a:t> </a:t>
            </a:r>
            <a:r>
              <a:rPr lang="en-US" altLang="zh-TW" dirty="0"/>
              <a:t>(</a:t>
            </a:r>
            <a:r>
              <a:rPr lang="en-US" altLang="zh-TW" dirty="0" err="1"/>
              <a:t>Haspelmath</a:t>
            </a:r>
            <a:r>
              <a:rPr lang="en-US" altLang="zh-TW" dirty="0"/>
              <a:t>, forthcoming)</a:t>
            </a:r>
            <a:endParaRPr lang="zh-HK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4A11D5-27D1-4DAE-9D42-A3AF111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12</a:t>
            </a:fld>
            <a:endParaRPr lang="zh-HK" altLang="en-US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DF92ADE-217A-4F20-834F-2D0342490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1064" y="6071391"/>
            <a:ext cx="4483101" cy="6524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HK" dirty="0"/>
              <a:t>Distinctive</a:t>
            </a:r>
            <a:endParaRPr lang="zh-HK" altLang="en-US" dirty="0"/>
          </a:p>
        </p:txBody>
      </p:sp>
      <p:sp>
        <p:nvSpPr>
          <p:cNvPr id="8" name="左大括弧 7">
            <a:extLst>
              <a:ext uri="{FF2B5EF4-FFF2-40B4-BE49-F238E27FC236}">
                <a16:creationId xmlns:a16="http://schemas.microsoft.com/office/drawing/2014/main" id="{D6C24A12-FCB6-4B13-AC0A-36F9D1541E99}"/>
              </a:ext>
            </a:extLst>
          </p:cNvPr>
          <p:cNvSpPr/>
          <p:nvPr/>
        </p:nvSpPr>
        <p:spPr>
          <a:xfrm rot="16200000">
            <a:off x="7834316" y="4293389"/>
            <a:ext cx="652462" cy="316706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3" name="內容版面配置區 5">
            <a:extLst>
              <a:ext uri="{FF2B5EF4-FFF2-40B4-BE49-F238E27FC236}">
                <a16:creationId xmlns:a16="http://schemas.microsoft.com/office/drawing/2014/main" id="{DA5FCC08-F89D-490E-8DBA-EA93FB646C63}"/>
              </a:ext>
            </a:extLst>
          </p:cNvPr>
          <p:cNvSpPr txBox="1">
            <a:spLocks/>
          </p:cNvSpPr>
          <p:nvPr/>
        </p:nvSpPr>
        <p:spPr>
          <a:xfrm>
            <a:off x="588964" y="1476108"/>
            <a:ext cx="9577315" cy="1219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HK" sz="2400" dirty="0"/>
              <a:t>I</a:t>
            </a:r>
            <a:r>
              <a:rPr lang="zh-TW" altLang="en-US" sz="2400" dirty="0"/>
              <a:t> </a:t>
            </a:r>
            <a:r>
              <a:rPr lang="en-US" altLang="zh-TW" sz="2400" dirty="0"/>
              <a:t>determined</a:t>
            </a:r>
            <a:r>
              <a:rPr lang="zh-TW" altLang="en-US" sz="2400" dirty="0"/>
              <a:t> </a:t>
            </a:r>
            <a:r>
              <a:rPr lang="en-US" altLang="zh-TW" sz="2400" dirty="0"/>
              <a:t>whether</a:t>
            </a:r>
            <a:r>
              <a:rPr lang="zh-TW" altLang="en-US" sz="2400" dirty="0"/>
              <a:t> </a:t>
            </a:r>
            <a:r>
              <a:rPr lang="en-US" altLang="zh-TW" sz="2400" dirty="0"/>
              <a:t>VARs and CAFs, which denote properties (</a:t>
            </a:r>
            <a:r>
              <a:rPr lang="en-US" altLang="zh-TW" sz="2400" dirty="0" err="1"/>
              <a:t>py</a:t>
            </a:r>
            <a:r>
              <a:rPr lang="en-US" altLang="zh-TW" sz="2400" dirty="0"/>
              <a:t>), aligned with prototypical nouns (object-denoting, </a:t>
            </a:r>
            <a:r>
              <a:rPr lang="en-US" altLang="zh-TW" sz="2400" dirty="0" err="1"/>
              <a:t>ob</a:t>
            </a:r>
            <a:r>
              <a:rPr lang="en-US" altLang="zh-TW" sz="2400" dirty="0"/>
              <a:t>) or with prototypical verbs (action-denoting, ac)</a:t>
            </a: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4381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AB5B1A-3761-406B-9295-00B9ADC2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3267"/>
            <a:ext cx="10131425" cy="800100"/>
          </a:xfrm>
        </p:spPr>
        <p:txBody>
          <a:bodyPr>
            <a:normAutofit/>
          </a:bodyPr>
          <a:lstStyle/>
          <a:p>
            <a:r>
              <a:rPr lang="en-US" altLang="zh-HK" dirty="0"/>
              <a:t>MARKING OF POSTNOMINAL VAR</a:t>
            </a:r>
            <a:endParaRPr lang="zh-HK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9090D3-FF6B-42CF-BBF1-A372F8F73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4" y="1113367"/>
            <a:ext cx="10131425" cy="3085042"/>
          </a:xfrm>
        </p:spPr>
        <p:txBody>
          <a:bodyPr>
            <a:normAutofit/>
          </a:bodyPr>
          <a:lstStyle/>
          <a:p>
            <a:pPr marL="0" lvl="0" indent="0">
              <a:spcAft>
                <a:spcPts val="1000"/>
              </a:spcAft>
              <a:buNone/>
              <a:tabLst>
                <a:tab pos="152400" algn="l"/>
              </a:tabLst>
            </a:pP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Verbective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: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Zekog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Amdo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 (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Dpal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ldan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bkra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shis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 2016: 389)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Microsoft Himalaya" panose="01010100010101010101" pitchFamily="2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a.	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བྱ་བ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་		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ཉེ</a:t>
            </a:r>
            <a:r>
              <a:rPr lang="bo-CN" altLang="zh-HK" sz="2400" dirty="0">
                <a:effectLst/>
                <a:ea typeface="新細明體" panose="02020500000000000000" pitchFamily="18" charset="-120"/>
                <a:cs typeface="Microsoft Himalaya" panose="01010100010101010101" pitchFamily="2" charset="0"/>
              </a:rPr>
              <a:t>ན་ཁ་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</a:t>
            </a:r>
            <a:r>
              <a:rPr lang="bo-CN" altLang="zh-HK" sz="24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Microsoft Himalaya" panose="01010100010101010101" pitchFamily="2" charset="0"/>
              </a:rPr>
              <a:t>ཆེ་ནོ</a:t>
            </a:r>
            <a:br>
              <a:rPr lang="en-US" altLang="zh-HK" sz="2400" dirty="0"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	bya.ba	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nyen.kha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</a:t>
            </a:r>
            <a:r>
              <a:rPr lang="en-US" altLang="zh-HK" sz="24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che.no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	job		danger		</a:t>
            </a:r>
            <a:r>
              <a:rPr lang="en-US" altLang="zh-HK" sz="24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large-NMZ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 		 ‘A risky job.’</a:t>
            </a:r>
            <a:endParaRPr lang="zh-TW" altLang="zh-HK" sz="2400" dirty="0">
              <a:effectLst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0" indent="0">
              <a:spcBef>
                <a:spcPts val="900"/>
              </a:spcBef>
              <a:spcAft>
                <a:spcPts val="900"/>
              </a:spcAft>
              <a:buNone/>
              <a:tabLst>
                <a:tab pos="152400" algn="l"/>
              </a:tabLst>
            </a:pP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Similar: Classical,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Dongwang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, to some extent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Denjongke</a:t>
            </a:r>
            <a:endParaRPr lang="en-US" altLang="zh-HK" sz="2400" dirty="0">
              <a:effectLst/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4A11D5-27D1-4DAE-9D42-A3AF111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13</a:t>
            </a:fld>
            <a:endParaRPr lang="zh-HK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3E1E541-42ED-41FF-B0F6-3757DEAA89E5}"/>
              </a:ext>
            </a:extLst>
          </p:cNvPr>
          <p:cNvSpPr txBox="1"/>
          <p:nvPr/>
        </p:nvSpPr>
        <p:spPr>
          <a:xfrm>
            <a:off x="5429250" y="1760978"/>
            <a:ext cx="64198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tabLst>
                <a:tab pos="152400" algn="l"/>
              </a:tabLst>
            </a:pP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b.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Microsoft Himalaya" panose="01010100010101010101" pitchFamily="2" charset="0"/>
              </a:rPr>
              <a:t> </a:t>
            </a:r>
            <a:r>
              <a:rPr lang="bo-CN" altLang="zh-HK" sz="2400" dirty="0">
                <a:effectLst/>
                <a:ea typeface="新細明體" panose="02020500000000000000" pitchFamily="18" charset="-120"/>
                <a:cs typeface="Microsoft Himalaya" panose="01010100010101010101" pitchFamily="2" charset="0"/>
              </a:rPr>
              <a:t>གོན་རྒྱུ་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</a:t>
            </a:r>
            <a:r>
              <a:rPr lang="bo-CN" altLang="zh-HK" sz="2400" dirty="0">
                <a:effectLst/>
                <a:ea typeface="新細明體" panose="02020500000000000000" pitchFamily="18" charset="-120"/>
                <a:cs typeface="Microsoft Himalaya" panose="01010100010101010101" pitchFamily="2" charset="0"/>
              </a:rPr>
              <a:t>ང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</a:t>
            </a:r>
            <a:r>
              <a:rPr lang="bo-CN" altLang="zh-HK" sz="2400" dirty="0">
                <a:effectLst/>
                <a:ea typeface="新細明體" panose="02020500000000000000" pitchFamily="18" charset="-120"/>
                <a:cs typeface="Microsoft Himalaya" panose="01010100010101010101" pitchFamily="2" charset="0"/>
              </a:rPr>
              <a:t>ས་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Microsoft Himalaya" panose="01010100010101010101" pitchFamily="2" charset="0"/>
              </a:rPr>
              <a:t>	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</a:t>
            </a:r>
            <a:r>
              <a:rPr lang="bo-CN" altLang="zh-HK" sz="24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Microsoft Himalaya" panose="01010100010101010101" pitchFamily="2" charset="0"/>
              </a:rPr>
              <a:t>ཉོས་ནོ་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	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gon.rgyu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nga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=s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		</a:t>
            </a:r>
            <a:r>
              <a:rPr lang="en-US" altLang="zh-HK" sz="24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Calibri" panose="020F0502020204030204" pitchFamily="34" charset="0"/>
              </a:rPr>
              <a:t>nyos.no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	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clothing	1sg		=ERG	</a:t>
            </a:r>
            <a:r>
              <a:rPr lang="en-US" altLang="zh-HK" sz="24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Calibri" panose="020F0502020204030204" pitchFamily="34" charset="0"/>
              </a:rPr>
              <a:t>buy-NMZ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‘The garment I bought is the brown one.’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B6C5FB81-A074-4B17-8D50-D927A4F1C6A9}"/>
              </a:ext>
            </a:extLst>
          </p:cNvPr>
          <p:cNvSpPr txBox="1">
            <a:spLocks/>
          </p:cNvSpPr>
          <p:nvPr/>
        </p:nvSpPr>
        <p:spPr>
          <a:xfrm>
            <a:off x="548892" y="4070415"/>
            <a:ext cx="10131425" cy="3085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Distinctive: Dzongkha (Watters 2018: 276)</a:t>
            </a:r>
            <a:br>
              <a:rPr lang="en-US" altLang="zh-HK" sz="2400" dirty="0">
                <a:ea typeface="新細明體" panose="02020500000000000000" pitchFamily="18" charset="-120"/>
                <a:cs typeface="Microsoft Himalaya" panose="01010100010101010101" pitchFamily="2" charset="0"/>
              </a:rPr>
            </a:b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		a.	shing	</a:t>
            </a:r>
            <a:r>
              <a:rPr lang="en-US" altLang="zh-HK" sz="2400" dirty="0" err="1"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yo</a:t>
            </a:r>
            <a:r>
              <a:rPr lang="en-US" altLang="zh-HK" sz="2400" dirty="0"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		</a:t>
            </a:r>
            <a:r>
              <a:rPr lang="en-US" altLang="zh-HK" sz="2400" dirty="0" err="1"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yo</a:t>
            </a:r>
            <a:r>
              <a:rPr lang="en-US" altLang="zh-HK" sz="2400" dirty="0"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-w</a:t>
            </a: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			</a:t>
            </a:r>
            <a:b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			tree	</a:t>
            </a:r>
            <a:r>
              <a:rPr lang="en-US" altLang="zh-HK" sz="2400" dirty="0"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wave	wave-NMZ</a:t>
            </a:r>
            <a:b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			‘crooked tree’</a:t>
            </a:r>
          </a:p>
          <a:p>
            <a:pPr marL="0" indent="0">
              <a:buFont typeface="Arial"/>
              <a:buNone/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Similar: </a:t>
            </a:r>
            <a:r>
              <a:rPr lang="en-US" altLang="zh-HK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Lamjung</a:t>
            </a: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HK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Yolmo</a:t>
            </a: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, </a:t>
            </a:r>
            <a:r>
              <a:rPr lang="en-US" altLang="ja-JP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Báimǎ</a:t>
            </a:r>
            <a:r>
              <a:rPr lang="en-US" altLang="ja-JP" sz="2400" dirty="0">
                <a:ea typeface="新細明體" panose="02020500000000000000" pitchFamily="18" charset="-120"/>
                <a:cs typeface="Arial" panose="020B0604020202020204" pitchFamily="34" charset="0"/>
              </a:rPr>
              <a:t>, </a:t>
            </a:r>
            <a:r>
              <a:rPr lang="en-US" altLang="ja-JP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Manange</a:t>
            </a:r>
            <a:r>
              <a:rPr lang="en-US" altLang="ja-JP" sz="2400" dirty="0">
                <a:ea typeface="新細明體" panose="02020500000000000000" pitchFamily="18" charset="-120"/>
                <a:cs typeface="Arial" panose="020B0604020202020204" pitchFamily="34" charset="0"/>
              </a:rPr>
              <a:t>, Nar</a:t>
            </a:r>
            <a:endParaRPr lang="en-US" altLang="zh-HK" sz="2400" dirty="0"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  <a:tabLst>
                <a:tab pos="152400" algn="l"/>
              </a:tabLst>
            </a:pPr>
            <a:endParaRPr lang="en-US" altLang="zh-HK" sz="2400" dirty="0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6CBBAF05-01D1-43BA-BA6F-C50001014770}"/>
              </a:ext>
            </a:extLst>
          </p:cNvPr>
          <p:cNvSpPr txBox="1"/>
          <p:nvPr/>
        </p:nvSpPr>
        <p:spPr>
          <a:xfrm>
            <a:off x="5294333" y="4670246"/>
            <a:ext cx="641984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tabLst>
                <a:tab pos="152400" algn="l"/>
              </a:tabLst>
            </a:pP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b.	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meto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		</a:t>
            </a:r>
            <a:r>
              <a:rPr lang="en-US" altLang="zh-HK" sz="2400" dirty="0">
                <a:highlight>
                  <a:srgbClr val="000000"/>
                </a:highlight>
                <a:ea typeface="新細明體" panose="02020500000000000000" pitchFamily="18" charset="-120"/>
                <a:cs typeface="Calibri" panose="020F0502020204030204" pitchFamily="34" charset="0"/>
              </a:rPr>
              <a:t>ka-p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	flower		</a:t>
            </a:r>
            <a:r>
              <a:rPr lang="en-US" altLang="zh-HK" sz="2400" dirty="0">
                <a:highlight>
                  <a:srgbClr val="000000"/>
                </a:highlight>
                <a:ea typeface="新細明體" panose="02020500000000000000" pitchFamily="18" charset="-120"/>
                <a:cs typeface="Calibri" panose="020F0502020204030204" pitchFamily="34" charset="0"/>
              </a:rPr>
              <a:t>white-NMZ</a:t>
            </a:r>
            <a:br>
              <a:rPr lang="en-US" altLang="zh-HK" sz="24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Calibri" panose="020F050202020403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‘white flower’</a:t>
            </a:r>
          </a:p>
        </p:txBody>
      </p:sp>
    </p:spTree>
    <p:extLst>
      <p:ext uri="{BB962C8B-B14F-4D97-AF65-F5344CB8AC3E}">
        <p14:creationId xmlns:p14="http://schemas.microsoft.com/office/powerpoint/2010/main" val="3988961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AB5B1A-3761-406B-9295-00B9ADC2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3267"/>
            <a:ext cx="10131425" cy="800100"/>
          </a:xfrm>
        </p:spPr>
        <p:txBody>
          <a:bodyPr>
            <a:normAutofit/>
          </a:bodyPr>
          <a:lstStyle/>
          <a:p>
            <a:r>
              <a:rPr lang="en-US" altLang="zh-HK" dirty="0"/>
              <a:t>MARKING OF POSTNOMINAL CAF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9090D3-FF6B-42CF-BBF1-A372F8F73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986" y="1792557"/>
            <a:ext cx="10131425" cy="3819181"/>
          </a:xfrm>
        </p:spPr>
        <p:txBody>
          <a:bodyPr>
            <a:noAutofit/>
          </a:bodyPr>
          <a:lstStyle/>
          <a:p>
            <a:pPr marL="0" lvl="0" indent="0">
              <a:spcAft>
                <a:spcPts val="1000"/>
              </a:spcAft>
              <a:buNone/>
              <a:tabLst>
                <a:tab pos="152400" algn="l"/>
              </a:tabLst>
            </a:pP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Nominalis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: Classical Tibetan: (Beyer 1992: 200)	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a.	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སྣགས་པ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་		</a:t>
            </a:r>
            <a:r>
              <a:rPr lang="en-US" altLang="zh-HK" sz="2400" dirty="0" err="1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ནག་པོ</a:t>
            </a:r>
            <a:r>
              <a:rPr lang="en-US" altLang="zh-HK" sz="24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་ 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snags.pa	</a:t>
            </a:r>
            <a:r>
              <a:rPr lang="en-US" altLang="zh-HK" sz="2400" dirty="0" err="1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nag.po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magician	</a:t>
            </a:r>
            <a:r>
              <a:rPr lang="en-US" altLang="zh-HK" sz="24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Calibri" panose="020F0502020204030204" pitchFamily="34" charset="0"/>
              </a:rPr>
              <a:t>black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 	‘black magician’</a:t>
            </a:r>
            <a:endParaRPr lang="zh-TW" altLang="zh-HK" sz="2400" dirty="0">
              <a:effectLst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0" indent="0">
              <a:spcBef>
                <a:spcPts val="900"/>
              </a:spcBef>
              <a:spcAft>
                <a:spcPts val="900"/>
              </a:spcAft>
              <a:buNone/>
              <a:tabLst>
                <a:tab pos="152400" algn="l"/>
              </a:tabLst>
            </a:pP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Similar: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Derg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e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?</a:t>
            </a:r>
          </a:p>
          <a:p>
            <a:pPr marL="0" indent="0">
              <a:spcBef>
                <a:spcPts val="900"/>
              </a:spcBef>
              <a:spcAft>
                <a:spcPts val="900"/>
              </a:spcAft>
              <a:buNone/>
              <a:tabLst>
                <a:tab pos="152400" algn="l"/>
              </a:tabLst>
            </a:pPr>
            <a:endParaRPr lang="en-US" altLang="zh-HK" sz="2400" dirty="0"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0" indent="0">
              <a:spcBef>
                <a:spcPts val="900"/>
              </a:spcBef>
              <a:spcAft>
                <a:spcPts val="900"/>
              </a:spcAft>
              <a:buNone/>
              <a:tabLst>
                <a:tab pos="152400" algn="l"/>
              </a:tabLst>
            </a:pPr>
            <a:endParaRPr lang="en-US" altLang="zh-HK" sz="2400" dirty="0"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0" indent="0">
              <a:spcBef>
                <a:spcPts val="900"/>
              </a:spcBef>
              <a:spcAft>
                <a:spcPts val="900"/>
              </a:spcAft>
              <a:buNone/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Common Tibetan, probably most other varieties: Distinctive</a:t>
            </a:r>
          </a:p>
          <a:p>
            <a:pPr marL="0" indent="0">
              <a:spcBef>
                <a:spcPts val="900"/>
              </a:spcBef>
              <a:spcAft>
                <a:spcPts val="900"/>
              </a:spcAft>
              <a:buNone/>
              <a:tabLst>
                <a:tab pos="152400" algn="l"/>
              </a:tabLst>
            </a:pPr>
            <a:endParaRPr lang="en-US" altLang="zh-HK" sz="2400" dirty="0"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4A11D5-27D1-4DAE-9D42-A3AF111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14</a:t>
            </a:fld>
            <a:endParaRPr lang="zh-HK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B35F5AC-6A81-4701-8F10-F450A6FF5AAB}"/>
              </a:ext>
            </a:extLst>
          </p:cNvPr>
          <p:cNvSpPr txBox="1"/>
          <p:nvPr/>
        </p:nvSpPr>
        <p:spPr>
          <a:xfrm>
            <a:off x="3047082" y="1649336"/>
            <a:ext cx="609783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tabLst>
                <a:tab pos="152400" algn="l"/>
              </a:tabLst>
            </a:pP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				b.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Microsoft Himalaya" panose="01010100010101010101" pitchFamily="2" charset="0"/>
              </a:rPr>
              <a:t> 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བླ་མ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་ 			</a:t>
            </a:r>
            <a:r>
              <a:rPr lang="en-US" altLang="zh-HK" sz="2400" dirty="0" err="1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སྣགས་པ</a:t>
            </a:r>
            <a:r>
              <a:rPr lang="en-US" altLang="zh-HK" sz="24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་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Microsoft Himalaya" panose="01010100010101010101" pitchFamily="2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					bla.ma		</a:t>
            </a:r>
            <a:r>
              <a:rPr lang="en-US" altLang="zh-HK" sz="24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Calibri" panose="020F0502020204030204" pitchFamily="34" charset="0"/>
              </a:rPr>
              <a:t>snags.pa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					lama		</a:t>
            </a:r>
            <a:r>
              <a:rPr lang="en-US" altLang="zh-HK" sz="24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Calibri" panose="020F0502020204030204" pitchFamily="34" charset="0"/>
              </a:rPr>
              <a:t>magician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					‘lama who is a magician’</a:t>
            </a:r>
            <a:endParaRPr lang="zh-TW" altLang="zh-HK" sz="2400" dirty="0">
              <a:effectLst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824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AB5B1A-3761-406B-9295-00B9ADC2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3267"/>
            <a:ext cx="10131425" cy="800100"/>
          </a:xfrm>
        </p:spPr>
        <p:txBody>
          <a:bodyPr>
            <a:normAutofit/>
          </a:bodyPr>
          <a:lstStyle/>
          <a:p>
            <a:r>
              <a:rPr lang="en-US" altLang="zh-HK" dirty="0"/>
              <a:t>MARKING OF PRENOMINAL VAR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9090D3-FF6B-42CF-BBF1-A372F8F73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935" y="2522194"/>
            <a:ext cx="10131425" cy="3866921"/>
          </a:xfrm>
        </p:spPr>
        <p:txBody>
          <a:bodyPr>
            <a:noAutofit/>
          </a:bodyPr>
          <a:lstStyle/>
          <a:p>
            <a:pPr marL="0" lvl="0" indent="0">
              <a:spcAft>
                <a:spcPts val="1000"/>
              </a:spcAft>
              <a:buNone/>
              <a:tabLst>
                <a:tab pos="152400" algn="l"/>
              </a:tabLst>
            </a:pP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Verbective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: Nar </a:t>
            </a:r>
            <a:r>
              <a:rPr lang="en-US" altLang="zh-HK" sz="2400" i="1" dirty="0">
                <a:ea typeface="新細明體" panose="02020500000000000000" pitchFamily="18" charset="-120"/>
                <a:cs typeface="Arial" panose="020B0604020202020204" pitchFamily="34" charset="0"/>
              </a:rPr>
              <a:t>-bi</a:t>
            </a: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 (&lt; </a:t>
            </a:r>
            <a:r>
              <a:rPr lang="en-US" altLang="zh-HK" sz="2400" i="1" dirty="0">
                <a:ea typeface="新細明體" panose="02020500000000000000" pitchFamily="18" charset="-120"/>
                <a:cs typeface="Arial" panose="020B0604020202020204" pitchFamily="34" charset="0"/>
              </a:rPr>
              <a:t>bae </a:t>
            </a: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+ </a:t>
            </a:r>
            <a:r>
              <a:rPr lang="en-US" altLang="zh-HK" sz="2400" i="1" dirty="0">
                <a:ea typeface="新細明體" panose="02020500000000000000" pitchFamily="18" charset="-120"/>
                <a:cs typeface="Arial" panose="020B0604020202020204" pitchFamily="34" charset="0"/>
              </a:rPr>
              <a:t>‘</a:t>
            </a:r>
            <a:r>
              <a:rPr lang="en-US" altLang="zh-HK" sz="2400" i="1" dirty="0" err="1">
                <a:ea typeface="新細明體" panose="02020500000000000000" pitchFamily="18" charset="-120"/>
                <a:cs typeface="Arial" panose="020B0604020202020204" pitchFamily="34" charset="0"/>
              </a:rPr>
              <a:t>i</a:t>
            </a: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)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 (own fieldnotes)	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a.	</a:t>
            </a:r>
            <a:r>
              <a:rPr lang="en-US" altLang="zh-HK" sz="2400" dirty="0" err="1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gyöe</a:t>
            </a:r>
            <a:r>
              <a:rPr lang="en-US" altLang="zh-HK" sz="24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-bi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mring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=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tse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		</a:t>
            </a:r>
            <a:r>
              <a:rPr lang="en-US" altLang="zh-HK" sz="2400" dirty="0"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pretty-NMZ</a:t>
            </a: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 woman=DEF</a:t>
            </a:r>
            <a:b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		‘the pretty woman’</a:t>
            </a:r>
          </a:p>
          <a:p>
            <a:pPr marL="0" lvl="0" indent="0">
              <a:spcAft>
                <a:spcPts val="1000"/>
              </a:spcAft>
              <a:buNone/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Similar: Classical</a:t>
            </a:r>
          </a:p>
          <a:p>
            <a:pPr marL="0" lvl="0" indent="0">
              <a:spcAft>
                <a:spcPts val="1000"/>
              </a:spcAft>
              <a:buNone/>
              <a:tabLst>
                <a:tab pos="152400" algn="l"/>
              </a:tabLst>
            </a:pPr>
            <a:endParaRPr lang="en-US" altLang="zh-HK" sz="2400" dirty="0"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0" lvl="0" indent="0">
              <a:spcAft>
                <a:spcPts val="1000"/>
              </a:spcAft>
              <a:buNone/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Distinctive: </a:t>
            </a:r>
            <a:r>
              <a:rPr lang="en-US" altLang="zh-HK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Lamjung</a:t>
            </a: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HK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Yolmo</a:t>
            </a: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 (</a:t>
            </a:r>
            <a:r>
              <a:rPr lang="en-US" altLang="zh-HK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Gawne</a:t>
            </a: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 2013; some speakers) – relative clause formation is distinct from CAF formation</a:t>
            </a:r>
          </a:p>
          <a:p>
            <a:pPr marL="0" lvl="0" indent="0">
              <a:spcAft>
                <a:spcPts val="1000"/>
              </a:spcAft>
              <a:buNone/>
              <a:tabLst>
                <a:tab pos="152400" algn="l"/>
              </a:tabLst>
            </a:pPr>
            <a:endParaRPr lang="en-US" altLang="zh-HK" sz="2400" dirty="0"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0" lvl="0" indent="0">
              <a:spcAft>
                <a:spcPts val="1000"/>
              </a:spcAft>
              <a:buNone/>
              <a:tabLst>
                <a:tab pos="152400" algn="l"/>
              </a:tabLst>
            </a:pPr>
            <a:endParaRPr lang="en-US" altLang="zh-HK" sz="2400" dirty="0"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0" indent="0">
              <a:spcBef>
                <a:spcPts val="900"/>
              </a:spcBef>
              <a:spcAft>
                <a:spcPts val="900"/>
              </a:spcAft>
              <a:buNone/>
              <a:tabLst>
                <a:tab pos="152400" algn="l"/>
              </a:tabLst>
            </a:pPr>
            <a:endParaRPr lang="en-US" altLang="zh-HK" sz="2400" dirty="0"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0" indent="0">
              <a:spcBef>
                <a:spcPts val="900"/>
              </a:spcBef>
              <a:spcAft>
                <a:spcPts val="900"/>
              </a:spcAft>
              <a:buNone/>
              <a:tabLst>
                <a:tab pos="152400" algn="l"/>
              </a:tabLst>
            </a:pPr>
            <a:endParaRPr lang="en-US" altLang="zh-HK" sz="2400" dirty="0"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0" indent="0">
              <a:spcBef>
                <a:spcPts val="900"/>
              </a:spcBef>
              <a:spcAft>
                <a:spcPts val="900"/>
              </a:spcAft>
              <a:buNone/>
              <a:tabLst>
                <a:tab pos="152400" algn="l"/>
              </a:tabLst>
            </a:pPr>
            <a:endParaRPr lang="en-US" altLang="zh-HK" sz="2400" dirty="0"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4A11D5-27D1-4DAE-9D42-A3AF111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15</a:t>
            </a:fld>
            <a:endParaRPr lang="zh-HK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B35F5AC-6A81-4701-8F10-F450A6FF5AAB}"/>
              </a:ext>
            </a:extLst>
          </p:cNvPr>
          <p:cNvSpPr txBox="1"/>
          <p:nvPr/>
        </p:nvSpPr>
        <p:spPr>
          <a:xfrm>
            <a:off x="5751512" y="1762852"/>
            <a:ext cx="41700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tabLst>
                <a:tab pos="152400" algn="l"/>
              </a:tabLst>
            </a:pP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b.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Microsoft Himalaya" panose="01010100010101010101" pitchFamily="2" charset="0"/>
              </a:rPr>
              <a:t> 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</a:t>
            </a:r>
            <a:r>
              <a:rPr lang="en-US" altLang="zh-HK" sz="2400" dirty="0" err="1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mo</a:t>
            </a:r>
            <a:r>
              <a:rPr lang="en-US" altLang="zh-HK" sz="24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-bi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	mi=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tse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</a:t>
            </a:r>
            <a:r>
              <a:rPr lang="en-US" altLang="zh-HK" sz="24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Calibri" panose="020F0502020204030204" pitchFamily="34" charset="0"/>
              </a:rPr>
              <a:t>sleep-NMZ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man=DEF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‘the sleeping man’</a:t>
            </a:r>
            <a:endParaRPr lang="zh-TW" altLang="zh-HK" sz="2400" dirty="0">
              <a:effectLst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678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AB5B1A-3761-406B-9295-00B9ADC2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3267"/>
            <a:ext cx="10131425" cy="800100"/>
          </a:xfrm>
        </p:spPr>
        <p:txBody>
          <a:bodyPr>
            <a:normAutofit/>
          </a:bodyPr>
          <a:lstStyle/>
          <a:p>
            <a:r>
              <a:rPr lang="en-US" altLang="zh-HK" dirty="0"/>
              <a:t>MARKING OF PRENOMINAL CAF</a:t>
            </a:r>
            <a:endParaRPr lang="zh-HK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9090D3-FF6B-42CF-BBF1-A372F8F73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68434"/>
            <a:ext cx="10131425" cy="4860998"/>
          </a:xfrm>
        </p:spPr>
        <p:txBody>
          <a:bodyPr>
            <a:normAutofit/>
          </a:bodyPr>
          <a:lstStyle/>
          <a:p>
            <a:pPr marL="0" lvl="0" indent="0">
              <a:spcAft>
                <a:spcPts val="1000"/>
              </a:spcAft>
              <a:buNone/>
              <a:tabLst>
                <a:tab pos="152400" algn="l"/>
              </a:tabLst>
            </a:pP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Nominalis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: Classical Tibetan (Beyer 1992: 234)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Microsoft Himalaya" panose="01010100010101010101" pitchFamily="2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a.	</a:t>
            </a:r>
            <a:r>
              <a:rPr lang="bo-CN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གསེར་		གྱི་				རི་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bo-CN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gser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gyi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		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ri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gold	=GEN			mountain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‘mountain of gold’	</a:t>
            </a:r>
          </a:p>
          <a:p>
            <a:pPr marL="0" indent="0">
              <a:spcBef>
                <a:spcPts val="900"/>
              </a:spcBef>
              <a:spcAft>
                <a:spcPts val="900"/>
              </a:spcAft>
              <a:buNone/>
              <a:tabLst>
                <a:tab pos="152400" algn="l"/>
              </a:tabLst>
            </a:pP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Similar: Nar</a:t>
            </a:r>
          </a:p>
          <a:p>
            <a:pPr marL="0" indent="0">
              <a:spcBef>
                <a:spcPts val="900"/>
              </a:spcBef>
              <a:spcAft>
                <a:spcPts val="900"/>
              </a:spcAft>
              <a:buNone/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Lhasa - prenominal CAFs are marginal unless they belong to a noun-CAF construction (Takahashi 1992), in which case </a:t>
            </a:r>
            <a:r>
              <a:rPr lang="en-US" altLang="zh-HK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nominalis</a:t>
            </a:r>
            <a:endParaRPr lang="en-US" altLang="zh-HK" sz="2400" dirty="0"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0" indent="0">
              <a:spcBef>
                <a:spcPts val="900"/>
              </a:spcBef>
              <a:spcAft>
                <a:spcPts val="900"/>
              </a:spcAft>
              <a:buNone/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Distinctive: </a:t>
            </a:r>
            <a:r>
              <a:rPr lang="en-US" altLang="zh-HK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Lamjung</a:t>
            </a: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HK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Yolmo</a:t>
            </a: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 (some speakers), Western/</a:t>
            </a:r>
            <a:r>
              <a:rPr lang="en-US" altLang="zh-HK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Dhankute</a:t>
            </a: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 Tamang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4A11D5-27D1-4DAE-9D42-A3AF111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16</a:t>
            </a:fld>
            <a:endParaRPr lang="zh-HK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3E1E541-42ED-41FF-B0F6-3757DEAA89E5}"/>
              </a:ext>
            </a:extLst>
          </p:cNvPr>
          <p:cNvSpPr txBox="1"/>
          <p:nvPr/>
        </p:nvSpPr>
        <p:spPr>
          <a:xfrm>
            <a:off x="5566683" y="1572643"/>
            <a:ext cx="64198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spcAft>
                <a:spcPts val="1000"/>
              </a:spcAft>
              <a:buNone/>
              <a:tabLst>
                <a:tab pos="152400" algn="l"/>
              </a:tabLst>
            </a:pP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b.	</a:t>
            </a:r>
            <a:r>
              <a:rPr lang="bo-CN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དཀར་པོ		འི་			ཕྲེན་བ་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bo-CN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dkar.po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=’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i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	phren.ba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white		=GEN		rosary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‘white rosary’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B6C5FB81-A074-4B17-8D50-D927A4F1C6A9}"/>
              </a:ext>
            </a:extLst>
          </p:cNvPr>
          <p:cNvSpPr txBox="1">
            <a:spLocks/>
          </p:cNvSpPr>
          <p:nvPr/>
        </p:nvSpPr>
        <p:spPr>
          <a:xfrm>
            <a:off x="548892" y="4070415"/>
            <a:ext cx="10131425" cy="3085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tabLst>
                <a:tab pos="152400" algn="l"/>
              </a:tabLst>
            </a:pPr>
            <a:endParaRPr lang="en-US" altLang="zh-HK" sz="2400" dirty="0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55C70C69-28D4-43AA-8A52-682A665934D3}"/>
              </a:ext>
            </a:extLst>
          </p:cNvPr>
          <p:cNvSpPr txBox="1">
            <a:spLocks/>
          </p:cNvSpPr>
          <p:nvPr/>
        </p:nvSpPr>
        <p:spPr>
          <a:xfrm>
            <a:off x="733424" y="4718585"/>
            <a:ext cx="10131425" cy="1670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tabLst>
                <a:tab pos="152400" algn="l"/>
              </a:tabLst>
            </a:pPr>
            <a:endParaRPr lang="en-US" altLang="zh-HK" sz="2400" dirty="0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098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AB5B1A-3761-406B-9295-00B9ADC2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3267"/>
            <a:ext cx="10131425" cy="800100"/>
          </a:xfrm>
        </p:spPr>
        <p:txBody>
          <a:bodyPr>
            <a:normAutofit/>
          </a:bodyPr>
          <a:lstStyle/>
          <a:p>
            <a:r>
              <a:rPr lang="en-US" altLang="zh-HK" dirty="0"/>
              <a:t>MARKING OF Predicate status: VAR</a:t>
            </a:r>
            <a:endParaRPr lang="zh-HK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9090D3-FF6B-42CF-BBF1-A372F8F73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016" y="1400421"/>
            <a:ext cx="10131425" cy="4659066"/>
          </a:xfrm>
        </p:spPr>
        <p:txBody>
          <a:bodyPr>
            <a:noAutofit/>
          </a:bodyPr>
          <a:lstStyle/>
          <a:p>
            <a:pPr>
              <a:tabLst>
                <a:tab pos="152400" algn="l"/>
              </a:tabLst>
            </a:pP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Million-dollar question</a:t>
            </a: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:</a:t>
            </a:r>
            <a:r>
              <a:rPr lang="zh-TW" altLang="en-US" sz="2400" dirty="0"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sz="2400" dirty="0">
                <a:ea typeface="新細明體" panose="02020500000000000000" pitchFamily="18" charset="-120"/>
                <a:cs typeface="Arial" panose="020B0604020202020204" pitchFamily="34" charset="0"/>
              </a:rPr>
              <a:t>How</a:t>
            </a:r>
            <a:r>
              <a:rPr lang="zh-TW" altLang="en-US" sz="2400" dirty="0"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sz="2400" dirty="0">
                <a:ea typeface="新細明體" panose="02020500000000000000" pitchFamily="18" charset="-120"/>
                <a:cs typeface="Arial" panose="020B0604020202020204" pitchFamily="34" charset="0"/>
              </a:rPr>
              <a:t>to tell apart predicate-marking vs TAM-marking when TAM marking frequently comes from predicate-marking?</a:t>
            </a:r>
          </a:p>
          <a:p>
            <a:pPr>
              <a:tabLst>
                <a:tab pos="152400" algn="l"/>
              </a:tabLst>
            </a:pP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Verbective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 (no copula):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Zekog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Amdo</a:t>
            </a: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 (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Dpal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ldan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bkra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shis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 2016: 11, 147)</a:t>
            </a:r>
          </a:p>
          <a:p>
            <a:pPr marL="0" lvl="0" indent="0">
              <a:spcBef>
                <a:spcPts val="180"/>
              </a:spcBef>
              <a:spcAft>
                <a:spcPts val="180"/>
              </a:spcAft>
              <a:buNone/>
              <a:tabLst>
                <a:tab pos="152400" algn="l"/>
              </a:tabLst>
            </a:pP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a.	</a:t>
            </a:r>
            <a:r>
              <a:rPr lang="bo-CN" altLang="zh-HK" sz="2400" dirty="0">
                <a:effectLst/>
                <a:ea typeface="新細明體" panose="02020500000000000000" pitchFamily="18" charset="-120"/>
                <a:cs typeface="Microsoft Himalaya" panose="01010100010101010101" pitchFamily="2" charset="0"/>
              </a:rPr>
              <a:t>སློབ་ཁང་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</a:t>
            </a:r>
            <a:r>
              <a:rPr lang="bo-CN" altLang="zh-HK" sz="2400" dirty="0">
                <a:effectLst/>
                <a:ea typeface="新細明體" panose="02020500000000000000" pitchFamily="18" charset="-120"/>
                <a:cs typeface="Microsoft Himalaya" panose="01010100010101010101" pitchFamily="2" charset="0"/>
              </a:rPr>
              <a:t>མ་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	</a:t>
            </a:r>
            <a:r>
              <a:rPr lang="bo-CN" altLang="zh-HK" sz="24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Microsoft Himalaya" panose="01010100010101010101" pitchFamily="2" charset="0"/>
              </a:rPr>
              <a:t>གཙང་།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slob.khang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ma			</a:t>
            </a:r>
            <a:r>
              <a:rPr lang="en-US" altLang="zh-HK" sz="2400" dirty="0" err="1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gtsang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classroom	NEG.PST	</a:t>
            </a:r>
            <a:r>
              <a:rPr lang="en-US" altLang="zh-HK" sz="24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clean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 ‘The classroom was not clean.’</a:t>
            </a:r>
          </a:p>
          <a:p>
            <a:pPr marL="0" indent="0">
              <a:buNone/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Other </a:t>
            </a:r>
            <a:r>
              <a:rPr lang="en-US" altLang="zh-HK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verbective</a:t>
            </a: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: 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Classical Tibetan,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Zekog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,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Derge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,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Dongwang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 (w/ copular also possible), Dzongkha,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Denjongke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, Nar, Ladakhi to some extent</a:t>
            </a:r>
          </a:p>
          <a:p>
            <a:pPr marL="0" indent="0">
              <a:buNone/>
              <a:tabLst>
                <a:tab pos="152400" algn="l"/>
              </a:tabLst>
            </a:pPr>
            <a:r>
              <a:rPr lang="en-US" altLang="zh-HK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Manange</a:t>
            </a: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 (</a:t>
            </a:r>
            <a:r>
              <a:rPr lang="en-US" altLang="zh-HK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Genetti</a:t>
            </a: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 &amp; Hildebrandt</a:t>
            </a:r>
            <a:r>
              <a:rPr lang="zh-TW" altLang="en-US" sz="2400" dirty="0"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sz="2400" dirty="0">
                <a:ea typeface="新細明體" panose="02020500000000000000" pitchFamily="18" charset="-120"/>
                <a:cs typeface="Arial" panose="020B0604020202020204" pitchFamily="34" charset="0"/>
              </a:rPr>
              <a:t>2004</a:t>
            </a: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): </a:t>
            </a:r>
            <a:r>
              <a:rPr lang="en-US" altLang="zh-HK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Acategorial</a:t>
            </a: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 (nouns can also not have copulas)</a:t>
            </a:r>
            <a:endParaRPr lang="en-US" altLang="zh-HK" sz="2400" dirty="0">
              <a:effectLst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0" indent="0">
              <a:buNone/>
              <a:tabLst>
                <a:tab pos="152400" algn="l"/>
              </a:tabLst>
            </a:pPr>
            <a:r>
              <a:rPr lang="en-US" altLang="ja-JP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Báimǎ</a:t>
            </a:r>
            <a:r>
              <a:rPr lang="en-US" altLang="ja-JP" sz="2400" dirty="0">
                <a:ea typeface="新細明體" panose="02020500000000000000" pitchFamily="18" charset="-120"/>
                <a:cs typeface="Arial" panose="020B0604020202020204" pitchFamily="34" charset="0"/>
              </a:rPr>
              <a:t> (</a:t>
            </a:r>
            <a:r>
              <a:rPr lang="en-US" altLang="ja-JP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Sūn</a:t>
            </a:r>
            <a:r>
              <a:rPr lang="en-US" altLang="ja-JP" sz="2400" dirty="0">
                <a:ea typeface="新細明體" panose="02020500000000000000" pitchFamily="18" charset="-120"/>
                <a:cs typeface="Arial" panose="020B0604020202020204" pitchFamily="34" charset="0"/>
              </a:rPr>
              <a:t> et al</a:t>
            </a:r>
            <a:r>
              <a:rPr lang="zh-TW" altLang="en-US" sz="2400" dirty="0"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sz="2400" dirty="0">
                <a:ea typeface="新細明體" panose="02020500000000000000" pitchFamily="18" charset="-120"/>
                <a:cs typeface="Arial" panose="020B0604020202020204" pitchFamily="34" charset="0"/>
              </a:rPr>
              <a:t>2007</a:t>
            </a:r>
            <a:r>
              <a:rPr lang="en-US" altLang="ja-JP" sz="2400" dirty="0">
                <a:ea typeface="新細明體" panose="02020500000000000000" pitchFamily="18" charset="-120"/>
                <a:cs typeface="Arial" panose="020B0604020202020204" pitchFamily="34" charset="0"/>
              </a:rPr>
              <a:t>): </a:t>
            </a:r>
            <a:r>
              <a:rPr lang="en-US" altLang="ja-JP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Nominalis</a:t>
            </a:r>
            <a:r>
              <a:rPr lang="en-US" altLang="ja-JP" sz="2400" dirty="0">
                <a:ea typeface="新細明體" panose="02020500000000000000" pitchFamily="18" charset="-120"/>
                <a:cs typeface="Arial" panose="020B0604020202020204" pitchFamily="34" charset="0"/>
              </a:rPr>
              <a:t> for objective truths (both nouns and VARs take copula); </a:t>
            </a:r>
            <a:r>
              <a:rPr lang="en-US" altLang="ja-JP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verbective</a:t>
            </a:r>
            <a:r>
              <a:rPr lang="en-US" altLang="ja-JP" sz="2400" dirty="0">
                <a:ea typeface="新細明體" panose="02020500000000000000" pitchFamily="18" charset="-120"/>
                <a:cs typeface="Arial" panose="020B0604020202020204" pitchFamily="34" charset="0"/>
              </a:rPr>
              <a:t> otherwise</a:t>
            </a:r>
            <a:endParaRPr lang="en-US" altLang="zh-TW" sz="2400" dirty="0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4A11D5-27D1-4DAE-9D42-A3AF111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17</a:t>
            </a:fld>
            <a:endParaRPr lang="zh-HK" altLang="en-US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B6C5FB81-A074-4B17-8D50-D927A4F1C6A9}"/>
              </a:ext>
            </a:extLst>
          </p:cNvPr>
          <p:cNvSpPr txBox="1">
            <a:spLocks/>
          </p:cNvSpPr>
          <p:nvPr/>
        </p:nvSpPr>
        <p:spPr>
          <a:xfrm>
            <a:off x="787017" y="3477374"/>
            <a:ext cx="10131425" cy="3085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tabLst>
                <a:tab pos="152400" algn="l"/>
              </a:tabLst>
            </a:pPr>
            <a:endParaRPr lang="en-US" altLang="zh-HK" sz="2400" dirty="0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57494E3-9DED-40A8-B089-DEF2188BE888}"/>
              </a:ext>
            </a:extLst>
          </p:cNvPr>
          <p:cNvSpPr txBox="1"/>
          <p:nvPr/>
        </p:nvSpPr>
        <p:spPr>
          <a:xfrm>
            <a:off x="5554853" y="2595796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HK" sz="2400" dirty="0">
                <a:effectLst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altLang="zh-TW" sz="2400" dirty="0">
                <a:effectLst/>
                <a:ea typeface="Cambria" panose="02040503050406030204" pitchFamily="18" charset="0"/>
                <a:cs typeface="Arial" panose="020B0604020202020204" pitchFamily="34" charset="0"/>
              </a:rPr>
              <a:t>b.	</a:t>
            </a:r>
            <a:r>
              <a:rPr lang="en-US" altLang="zh-HK" sz="2400" dirty="0">
                <a:effectLst/>
                <a:ea typeface="新細明體" panose="02020500000000000000" pitchFamily="18" charset="-120"/>
              </a:rPr>
              <a:t>ང</a:t>
            </a:r>
            <a:r>
              <a:rPr lang="bo-CN" altLang="zh-HK" sz="2400" dirty="0">
                <a:effectLst/>
                <a:ea typeface="新細明體" panose="02020500000000000000" pitchFamily="18" charset="-120"/>
                <a:cs typeface="Microsoft Himalaya" panose="01010100010101010101" pitchFamily="2" charset="0"/>
              </a:rPr>
              <a:t>་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</a:t>
            </a:r>
            <a:r>
              <a:rPr lang="en-US" altLang="zh-HK" sz="2400" dirty="0" err="1">
                <a:effectLst/>
                <a:ea typeface="新細明體" panose="02020500000000000000" pitchFamily="18" charset="-120"/>
              </a:rPr>
              <a:t>མི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</a:t>
            </a:r>
            <a:r>
              <a:rPr lang="en-US" altLang="zh-HK" sz="2400" dirty="0">
                <a:effectLst/>
                <a:ea typeface="新細明體" panose="02020500000000000000" pitchFamily="18" charset="-120"/>
              </a:rPr>
              <a:t>་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</a:t>
            </a:r>
            <a:r>
              <a:rPr lang="en-US" altLang="zh-HK" sz="2400" dirty="0" err="1">
                <a:effectLst/>
                <a:highlight>
                  <a:srgbClr val="000000"/>
                </a:highlight>
                <a:ea typeface="新細明體" panose="02020500000000000000" pitchFamily="18" charset="-120"/>
              </a:rPr>
              <a:t>འགྱོ</a:t>
            </a:r>
            <a:r>
              <a:rPr lang="bo-CN" altLang="zh-HK" sz="24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Microsoft Himalaya" panose="01010100010101010101" pitchFamily="2" charset="0"/>
              </a:rPr>
              <a:t>་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 	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nga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mi		</a:t>
            </a:r>
            <a:r>
              <a:rPr lang="en-US" altLang="zh-HK" sz="24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‘</a:t>
            </a:r>
            <a:r>
              <a:rPr lang="en-US" altLang="zh-HK" sz="2400" dirty="0" err="1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gyo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1sg		NEG	</a:t>
            </a:r>
            <a:r>
              <a:rPr lang="en-US" altLang="zh-HK" sz="24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go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‘I do not go.’</a:t>
            </a: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54259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AB5B1A-3761-406B-9295-00B9ADC2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3267"/>
            <a:ext cx="10131425" cy="800100"/>
          </a:xfrm>
        </p:spPr>
        <p:txBody>
          <a:bodyPr>
            <a:normAutofit/>
          </a:bodyPr>
          <a:lstStyle/>
          <a:p>
            <a:r>
              <a:rPr lang="en-US" altLang="zh-HK" dirty="0"/>
              <a:t>PREDICATE TAME: VAR</a:t>
            </a:r>
            <a:endParaRPr lang="zh-HK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9090D3-FF6B-42CF-BBF1-A372F8F73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017" y="1219200"/>
            <a:ext cx="10131425" cy="2333625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152400" algn="l"/>
              </a:tabLst>
            </a:pPr>
            <a:r>
              <a:rPr lang="en-US" altLang="zh-TW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Verbective</a:t>
            </a:r>
            <a:r>
              <a:rPr lang="en-US" altLang="zh-TW" sz="2400" dirty="0">
                <a:ea typeface="新細明體" panose="02020500000000000000" pitchFamily="18" charset="-120"/>
                <a:cs typeface="Arial" panose="020B0604020202020204" pitchFamily="34" charset="0"/>
              </a:rPr>
              <a:t>: TAME available for verbs are also available for VARs: </a:t>
            </a:r>
            <a:r>
              <a:rPr lang="en-US" altLang="zh-TW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Derge</a:t>
            </a:r>
            <a:r>
              <a:rPr lang="en-US" altLang="zh-TW" sz="2400" dirty="0">
                <a:ea typeface="新細明體" panose="02020500000000000000" pitchFamily="18" charset="-120"/>
                <a:cs typeface="Arial" panose="020B0604020202020204" pitchFamily="34" charset="0"/>
              </a:rPr>
              <a:t> (</a:t>
            </a:r>
            <a:r>
              <a:rPr lang="en-US" altLang="zh-TW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Wáng</a:t>
            </a:r>
            <a:r>
              <a:rPr lang="en-US" altLang="zh-TW" sz="2400" dirty="0"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dirty="0">
                <a:ea typeface="新細明體" panose="02020500000000000000" pitchFamily="18" charset="-120"/>
                <a:cs typeface="Arial" panose="020B0604020202020204" pitchFamily="34" charset="0"/>
              </a:rPr>
              <a:t>2012)</a:t>
            </a:r>
          </a:p>
          <a:p>
            <a:pPr marL="0" indent="0">
              <a:buNone/>
              <a:tabLst>
                <a:tab pos="152400" algn="l"/>
              </a:tabLst>
            </a:pPr>
            <a:r>
              <a:rPr lang="en-US" altLang="zh-HK" dirty="0">
                <a:effectLst/>
                <a:ea typeface="新細明體" panose="02020500000000000000" pitchFamily="18" charset="-120"/>
                <a:cs typeface="Microsoft Himalaya" panose="01010100010101010101" pitchFamily="2" charset="0"/>
              </a:rPr>
              <a:t>a.	</a:t>
            </a:r>
            <a:r>
              <a:rPr lang="bo-CN" altLang="zh-HK" dirty="0">
                <a:effectLst/>
                <a:ea typeface="新細明體" panose="02020500000000000000" pitchFamily="18" charset="-120"/>
                <a:cs typeface="Microsoft Himalaya" panose="01010100010101010101" pitchFamily="2" charset="0"/>
              </a:rPr>
              <a:t>ཁོ་</a:t>
            </a:r>
            <a:r>
              <a:rPr lang="en-US" altLang="zh-HK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</a:t>
            </a:r>
            <a:r>
              <a:rPr lang="bo-CN" altLang="zh-HK" dirty="0">
                <a:effectLst/>
                <a:ea typeface="新細明體" panose="02020500000000000000" pitchFamily="18" charset="-120"/>
                <a:cs typeface="Microsoft Himalaya" panose="01010100010101010101" pitchFamily="2" charset="0"/>
              </a:rPr>
              <a:t>གིས་</a:t>
            </a:r>
            <a:r>
              <a:rPr lang="bo-CN" altLang="zh-HK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HK" dirty="0">
                <a:ea typeface="新細明體" panose="02020500000000000000" pitchFamily="18" charset="-120"/>
                <a:cs typeface="Arial" panose="020B0604020202020204" pitchFamily="34" charset="0"/>
              </a:rPr>
              <a:t>	</a:t>
            </a:r>
            <a:r>
              <a:rPr lang="bo-CN" altLang="zh-HK" dirty="0">
                <a:effectLst/>
                <a:ea typeface="新細明體" panose="02020500000000000000" pitchFamily="18" charset="-120"/>
                <a:cs typeface="Microsoft Himalaya" panose="01010100010101010101" pitchFamily="2" charset="0"/>
              </a:rPr>
              <a:t>ཟ་མ་</a:t>
            </a:r>
            <a:r>
              <a:rPr lang="en-US" altLang="zh-HK" dirty="0">
                <a:ea typeface="新細明體" panose="02020500000000000000" pitchFamily="18" charset="-120"/>
                <a:cs typeface="Arial" panose="020B0604020202020204" pitchFamily="34" charset="0"/>
              </a:rPr>
              <a:t>		 </a:t>
            </a:r>
            <a:r>
              <a:rPr lang="bo-CN" altLang="zh-HK" dirty="0">
                <a:effectLst/>
                <a:ea typeface="新細明體" panose="02020500000000000000" pitchFamily="18" charset="-120"/>
                <a:cs typeface="Microsoft Himalaya" panose="01010100010101010101" pitchFamily="2" charset="0"/>
              </a:rPr>
              <a:t>ཡག་མོ་</a:t>
            </a:r>
            <a:r>
              <a:rPr lang="en-US" altLang="zh-HK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     </a:t>
            </a:r>
            <a:r>
              <a:rPr lang="bo-CN" altLang="zh-HK" dirty="0">
                <a:effectLst/>
                <a:ea typeface="新細明體" panose="02020500000000000000" pitchFamily="18" charset="-120"/>
                <a:cs typeface="Microsoft Himalaya" panose="01010100010101010101" pitchFamily="2" charset="0"/>
              </a:rPr>
              <a:t>མི་</a:t>
            </a:r>
            <a:r>
              <a:rPr lang="en-US" altLang="zh-HK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     </a:t>
            </a:r>
            <a:r>
              <a:rPr lang="bo-CN" altLang="zh-HK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Microsoft Himalaya" panose="01010100010101010101" pitchFamily="2" charset="0"/>
              </a:rPr>
              <a:t>ཟ་དུ།</a:t>
            </a:r>
            <a:br>
              <a:rPr lang="en-US" altLang="zh-HK" dirty="0"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dirty="0">
                <a:ea typeface="新細明體" panose="02020500000000000000" pitchFamily="18" charset="-120"/>
                <a:cs typeface="Arial" panose="020B0604020202020204" pitchFamily="34" charset="0"/>
              </a:rPr>
              <a:t>		</a:t>
            </a:r>
            <a:r>
              <a:rPr lang="en-US" altLang="zh-HK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kho53 	</a:t>
            </a:r>
            <a:r>
              <a:rPr lang="en-US" altLang="zh-HK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khɪ</a:t>
            </a:r>
            <a:r>
              <a:rPr lang="en-US" altLang="zh-HK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 	sa31ma53 jaʔ31mo53 mi31	     </a:t>
            </a:r>
            <a:r>
              <a:rPr lang="en-US" altLang="zh-HK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sa31tʊ31</a:t>
            </a:r>
            <a:br>
              <a:rPr lang="en-US" altLang="zh-HK" dirty="0"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dirty="0">
                <a:ea typeface="新細明體" panose="02020500000000000000" pitchFamily="18" charset="-120"/>
                <a:cs typeface="Arial" panose="020B0604020202020204" pitchFamily="34" charset="0"/>
              </a:rPr>
              <a:t>		</a:t>
            </a:r>
            <a:r>
              <a:rPr lang="en-US" altLang="zh-HK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3sg </a:t>
            </a:r>
            <a:r>
              <a:rPr lang="en-US" altLang="zh-HK" dirty="0">
                <a:ea typeface="新細明體" panose="02020500000000000000" pitchFamily="18" charset="-120"/>
                <a:cs typeface="Arial" panose="020B0604020202020204" pitchFamily="34" charset="0"/>
              </a:rPr>
              <a:t>		</a:t>
            </a:r>
            <a:r>
              <a:rPr lang="en-US" altLang="zh-HK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ERG	 food 	well 	</a:t>
            </a:r>
            <a:r>
              <a:rPr lang="en-US" altLang="zh-HK" dirty="0">
                <a:ea typeface="新細明體" panose="02020500000000000000" pitchFamily="18" charset="-120"/>
                <a:cs typeface="Arial" panose="020B0604020202020204" pitchFamily="34" charset="0"/>
              </a:rPr>
              <a:t>	    </a:t>
            </a:r>
            <a:r>
              <a:rPr lang="en-US" altLang="zh-HK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NEG.PRES </a:t>
            </a:r>
            <a:r>
              <a:rPr lang="en-US" altLang="zh-HK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eat-SNS</a:t>
            </a:r>
            <a:br>
              <a:rPr lang="en-US" altLang="zh-HK" dirty="0"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dirty="0">
                <a:ea typeface="新細明體" panose="02020500000000000000" pitchFamily="18" charset="-120"/>
                <a:cs typeface="Arial" panose="020B0604020202020204" pitchFamily="34" charset="0"/>
              </a:rPr>
              <a:t>		</a:t>
            </a:r>
            <a:r>
              <a:rPr lang="en-US" altLang="zh-HK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‘He does not eat his food well. (Just noticed)’</a:t>
            </a:r>
            <a:endParaRPr lang="en-US" altLang="zh-HK" sz="2400" dirty="0">
              <a:effectLst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0" indent="0" algn="just">
              <a:spcBef>
                <a:spcPts val="180"/>
              </a:spcBef>
              <a:spcAft>
                <a:spcPts val="180"/>
              </a:spcAft>
              <a:buNone/>
              <a:tabLst>
                <a:tab pos="152400" algn="l"/>
              </a:tabLst>
            </a:pPr>
            <a:r>
              <a:rPr lang="en-US" altLang="zh-TW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Also probably </a:t>
            </a:r>
            <a:r>
              <a:rPr lang="en-US" altLang="zh-TW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Zekog</a:t>
            </a:r>
            <a:r>
              <a:rPr lang="en-US" altLang="zh-TW" sz="2400" dirty="0">
                <a:ea typeface="新細明體" panose="02020500000000000000" pitchFamily="18" charset="-120"/>
                <a:cs typeface="Arial" panose="020B0604020202020204" pitchFamily="34" charset="0"/>
              </a:rPr>
              <a:t>, Bumthang, Classical?, Nar?</a:t>
            </a:r>
            <a:endParaRPr lang="zh-TW" altLang="zh-HK" sz="2400" dirty="0">
              <a:effectLst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4A11D5-27D1-4DAE-9D42-A3AF111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18</a:t>
            </a:fld>
            <a:endParaRPr lang="zh-HK" altLang="en-US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B6C5FB81-A074-4B17-8D50-D927A4F1C6A9}"/>
              </a:ext>
            </a:extLst>
          </p:cNvPr>
          <p:cNvSpPr txBox="1">
            <a:spLocks/>
          </p:cNvSpPr>
          <p:nvPr/>
        </p:nvSpPr>
        <p:spPr>
          <a:xfrm>
            <a:off x="787017" y="3671034"/>
            <a:ext cx="10131425" cy="29583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180"/>
              </a:spcBef>
              <a:spcAft>
                <a:spcPts val="180"/>
              </a:spcAft>
              <a:buNone/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Distinctive: VAR has more restricted TAME: Dzongkha (Watters 2018: 275)</a:t>
            </a:r>
          </a:p>
          <a:p>
            <a:pPr marL="457200" lvl="0" indent="-457200">
              <a:spcBef>
                <a:spcPts val="180"/>
              </a:spcBef>
              <a:spcAft>
                <a:spcPts val="180"/>
              </a:spcAft>
              <a:buAutoNum type="alphaLcPeriod"/>
              <a:tabLst>
                <a:tab pos="152400" algn="l"/>
              </a:tabLst>
            </a:pPr>
            <a:r>
              <a:rPr lang="en-US" altLang="zh-HK" sz="24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sha		di		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rü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-nu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meat	DEM	rot-PST.EXO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‘The meat rotted.’		</a:t>
            </a:r>
          </a:p>
          <a:p>
            <a:pPr marL="0" lvl="0" indent="0">
              <a:spcBef>
                <a:spcPts val="180"/>
              </a:spcBef>
              <a:spcAft>
                <a:spcPts val="180"/>
              </a:spcAft>
              <a:buNone/>
              <a:tabLst>
                <a:tab pos="152400" algn="l"/>
              </a:tabLst>
            </a:pPr>
            <a:endParaRPr lang="en-US" altLang="zh-HK" sz="24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lvl="0" indent="0">
              <a:spcBef>
                <a:spcPts val="180"/>
              </a:spcBef>
              <a:spcAft>
                <a:spcPts val="180"/>
              </a:spcAft>
              <a:buNone/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Times New Roman" panose="02020603050405020304" pitchFamily="18" charset="0"/>
              </a:rPr>
              <a:t>Distinctive: TAM have different forms for VARs and verbs (</a:t>
            </a:r>
            <a:r>
              <a:rPr lang="en-US" altLang="zh-HK" sz="2400" dirty="0" err="1">
                <a:ea typeface="新細明體" panose="02020500000000000000" pitchFamily="18" charset="-120"/>
                <a:cs typeface="Times New Roman" panose="02020603050405020304" pitchFamily="18" charset="0"/>
              </a:rPr>
              <a:t>Manange</a:t>
            </a:r>
            <a:r>
              <a:rPr lang="en-US" altLang="zh-HK" sz="2400" dirty="0">
                <a:ea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en-US" altLang="zh-HK" sz="2400" dirty="0" err="1">
                <a:ea typeface="新細明體" panose="02020500000000000000" pitchFamily="18" charset="-120"/>
                <a:cs typeface="Times New Roman" panose="02020603050405020304" pitchFamily="18" charset="0"/>
              </a:rPr>
              <a:t>Genetti</a:t>
            </a:r>
            <a:r>
              <a:rPr lang="en-US" altLang="zh-HK" sz="2400" dirty="0">
                <a:ea typeface="新細明體" panose="02020500000000000000" pitchFamily="18" charset="-120"/>
                <a:cs typeface="Times New Roman" panose="02020603050405020304" pitchFamily="18" charset="0"/>
              </a:rPr>
              <a:t> &amp; Hildebrandt 2004)</a:t>
            </a:r>
            <a:endParaRPr lang="en-US" altLang="zh-HK" sz="24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2555047C-80DE-4AA1-B107-AAAC6BFC1C8D}"/>
              </a:ext>
            </a:extLst>
          </p:cNvPr>
          <p:cNvSpPr txBox="1"/>
          <p:nvPr/>
        </p:nvSpPr>
        <p:spPr>
          <a:xfrm>
            <a:off x="6657976" y="1755451"/>
            <a:ext cx="6096000" cy="1302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180"/>
              </a:spcBef>
              <a:spcAft>
                <a:spcPts val="180"/>
              </a:spcAft>
              <a:buNone/>
              <a:tabLst>
                <a:tab pos="152400" algn="l"/>
              </a:tabLst>
            </a:pPr>
            <a:r>
              <a:rPr lang="en-US" altLang="zh-HK" sz="1800" dirty="0">
                <a:effectLst/>
                <a:ea typeface="新細明體" panose="02020500000000000000" pitchFamily="18" charset="-120"/>
                <a:cs typeface="Microsoft Himalaya" panose="01010100010101010101" pitchFamily="2" charset="0"/>
              </a:rPr>
              <a:t>b.	</a:t>
            </a:r>
            <a:r>
              <a:rPr lang="bo-CN" altLang="zh-HK" sz="1800" dirty="0">
                <a:effectLst/>
                <a:ea typeface="新細明體" panose="02020500000000000000" pitchFamily="18" charset="-120"/>
                <a:cs typeface="Microsoft Himalaya" panose="01010100010101010101" pitchFamily="2" charset="0"/>
              </a:rPr>
              <a:t>ཁང་པ་</a:t>
            </a:r>
            <a:r>
              <a:rPr lang="en-US" altLang="zh-HK" sz="18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	</a:t>
            </a:r>
            <a:r>
              <a:rPr lang="bo-CN" altLang="zh-HK" sz="1800" dirty="0">
                <a:effectLst/>
                <a:ea typeface="新細明體" panose="02020500000000000000" pitchFamily="18" charset="-120"/>
                <a:cs typeface="Microsoft Himalaya" panose="01010100010101010101" pitchFamily="2" charset="0"/>
              </a:rPr>
              <a:t>འདི་</a:t>
            </a:r>
            <a:r>
              <a:rPr lang="en-US" altLang="zh-HK" sz="18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		</a:t>
            </a:r>
            <a:r>
              <a:rPr lang="bo-CN" altLang="zh-HK" sz="18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Microsoft Himalaya" panose="01010100010101010101" pitchFamily="2" charset="0"/>
              </a:rPr>
              <a:t>ཆེ་དུ།</a:t>
            </a:r>
            <a:br>
              <a:rPr lang="en-US" altLang="zh-HK" sz="18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HK" sz="18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khõ55nba53 	nde31 			</a:t>
            </a:r>
            <a:r>
              <a:rPr lang="en-US" altLang="zh-HK" sz="18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tɕhe53-tʊ31</a:t>
            </a:r>
            <a:endParaRPr lang="zh-TW" altLang="zh-HK" sz="1800" dirty="0">
              <a:effectLst/>
              <a:highlight>
                <a:srgbClr val="000000"/>
              </a:highlight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0" indent="0">
              <a:spcBef>
                <a:spcPts val="180"/>
              </a:spcBef>
              <a:spcAft>
                <a:spcPts val="180"/>
              </a:spcAft>
              <a:buNone/>
              <a:tabLst>
                <a:tab pos="152400" algn="l"/>
              </a:tabLst>
            </a:pPr>
            <a:r>
              <a:rPr lang="en-US" altLang="zh-HK" sz="18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house 		DEM.PROX		</a:t>
            </a:r>
            <a:r>
              <a:rPr lang="en-US" altLang="zh-HK" sz="18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Arial" panose="020B0604020202020204" pitchFamily="34" charset="0"/>
              </a:rPr>
              <a:t>large-SNS</a:t>
            </a:r>
            <a:endParaRPr lang="en-US" altLang="zh-HK" sz="1800" dirty="0">
              <a:highlight>
                <a:srgbClr val="000000"/>
              </a:highlight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0" indent="0">
              <a:spcBef>
                <a:spcPts val="180"/>
              </a:spcBef>
              <a:spcAft>
                <a:spcPts val="180"/>
              </a:spcAft>
              <a:buNone/>
              <a:tabLst>
                <a:tab pos="152400" algn="l"/>
              </a:tabLst>
            </a:pPr>
            <a:r>
              <a:rPr lang="en-US" altLang="zh-HK" sz="18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		‘The house is large. (Just noticed)’</a:t>
            </a:r>
            <a:endParaRPr lang="zh-TW" altLang="zh-HK" sz="1800" dirty="0">
              <a:effectLst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CDF191BE-B39C-432F-A9DB-C6102371B3DD}"/>
              </a:ext>
            </a:extLst>
          </p:cNvPr>
          <p:cNvSpPr txBox="1"/>
          <p:nvPr/>
        </p:nvSpPr>
        <p:spPr>
          <a:xfrm>
            <a:off x="5924550" y="4179461"/>
            <a:ext cx="637698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spcBef>
                <a:spcPts val="180"/>
              </a:spcBef>
              <a:spcAft>
                <a:spcPts val="180"/>
              </a:spcAft>
              <a:buNone/>
              <a:tabLst>
                <a:tab pos="152400" algn="l"/>
              </a:tabLst>
            </a:pPr>
            <a:r>
              <a:rPr lang="en-US" altLang="zh-HK" sz="24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b.	*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chöten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	di		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kar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-nu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		stupa		DEM	white-PST.EXO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		‘The stupa became white.’</a:t>
            </a:r>
            <a:endParaRPr lang="zh-TW" altLang="zh-HK" sz="2400" dirty="0">
              <a:effectLst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403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AB5B1A-3761-406B-9295-00B9ADC2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3267"/>
            <a:ext cx="10131425" cy="800100"/>
          </a:xfrm>
        </p:spPr>
        <p:txBody>
          <a:bodyPr>
            <a:normAutofit/>
          </a:bodyPr>
          <a:lstStyle/>
          <a:p>
            <a:r>
              <a:rPr lang="en-US" altLang="zh-HK" dirty="0"/>
              <a:t>MARKING OF Predicate status: CAF</a:t>
            </a:r>
            <a:endParaRPr lang="zh-HK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9090D3-FF6B-42CF-BBF1-A372F8F73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016" y="1400421"/>
            <a:ext cx="10131425" cy="4659066"/>
          </a:xfrm>
        </p:spPr>
        <p:txBody>
          <a:bodyPr>
            <a:noAutofit/>
          </a:bodyPr>
          <a:lstStyle/>
          <a:p>
            <a:pPr>
              <a:tabLst>
                <a:tab pos="152400" algn="l"/>
              </a:tabLst>
            </a:pPr>
            <a:r>
              <a:rPr lang="en-US" altLang="zh-TW" sz="2400" dirty="0">
                <a:ea typeface="新細明體" panose="02020500000000000000" pitchFamily="18" charset="-120"/>
                <a:cs typeface="Arial" panose="020B0604020202020204" pitchFamily="34" charset="0"/>
              </a:rPr>
              <a:t>Always </a:t>
            </a:r>
            <a:r>
              <a:rPr lang="en-US" altLang="zh-TW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nominalis</a:t>
            </a:r>
            <a:endParaRPr lang="en-US" altLang="zh-TW" sz="2400" dirty="0"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>
              <a:tabLst>
                <a:tab pos="152400" algn="l"/>
              </a:tabLst>
            </a:pPr>
            <a:r>
              <a:rPr lang="en-US" altLang="zh-TW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Lamjung</a:t>
            </a:r>
            <a:r>
              <a:rPr lang="en-US" altLang="zh-TW" sz="2400" dirty="0"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Yolmo</a:t>
            </a:r>
            <a:r>
              <a:rPr lang="en-US" altLang="zh-TW" sz="2400" dirty="0">
                <a:ea typeface="新細明體" panose="02020500000000000000" pitchFamily="18" charset="-120"/>
                <a:cs typeface="Arial" panose="020B0604020202020204" pitchFamily="34" charset="0"/>
              </a:rPr>
              <a:t>, </a:t>
            </a:r>
            <a:r>
              <a:rPr lang="en-US" altLang="zh-TW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Gyalsumdo</a:t>
            </a:r>
            <a:r>
              <a:rPr lang="en-US" altLang="zh-TW" sz="2400" dirty="0">
                <a:ea typeface="新細明體" panose="02020500000000000000" pitchFamily="18" charset="-120"/>
                <a:cs typeface="Arial" panose="020B0604020202020204" pitchFamily="34" charset="0"/>
              </a:rPr>
              <a:t>, Dzongkha, Tamang, Nar, </a:t>
            </a:r>
            <a:r>
              <a:rPr lang="en-US" altLang="zh-TW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Tshangla</a:t>
            </a:r>
            <a:r>
              <a:rPr lang="en-US" altLang="zh-TW" sz="2400" dirty="0">
                <a:ea typeface="新細明體" panose="02020500000000000000" pitchFamily="18" charset="-120"/>
                <a:cs typeface="Arial" panose="020B0604020202020204" pitchFamily="34" charset="0"/>
              </a:rPr>
              <a:t>, </a:t>
            </a:r>
            <a:r>
              <a:rPr lang="en-US" altLang="zh-TW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Kurtöp</a:t>
            </a:r>
            <a:r>
              <a:rPr lang="en-US" altLang="zh-TW" sz="2400" dirty="0">
                <a:ea typeface="新細明體" panose="02020500000000000000" pitchFamily="18" charset="-120"/>
                <a:cs typeface="Arial" panose="020B0604020202020204" pitchFamily="34" charset="0"/>
              </a:rPr>
              <a:t>, (mostly) Bumthang: Existential copulas</a:t>
            </a:r>
          </a:p>
          <a:p>
            <a:pPr>
              <a:tabLst>
                <a:tab pos="152400" algn="l"/>
              </a:tabLst>
            </a:pPr>
            <a:r>
              <a:rPr lang="en-US" altLang="zh-TW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Zekog</a:t>
            </a:r>
            <a:r>
              <a:rPr lang="en-US" altLang="zh-TW" sz="2400" dirty="0">
                <a:ea typeface="新細明體" panose="02020500000000000000" pitchFamily="18" charset="-120"/>
                <a:cs typeface="Arial" panose="020B0604020202020204" pitchFamily="34" charset="0"/>
              </a:rPr>
              <a:t>, </a:t>
            </a:r>
            <a:r>
              <a:rPr lang="en-US" altLang="zh-TW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Thakali</a:t>
            </a:r>
            <a:r>
              <a:rPr lang="en-US" altLang="zh-TW" sz="2400" dirty="0">
                <a:ea typeface="新細明體" panose="02020500000000000000" pitchFamily="18" charset="-120"/>
                <a:cs typeface="Arial" panose="020B0604020202020204" pitchFamily="34" charset="0"/>
              </a:rPr>
              <a:t>, </a:t>
            </a:r>
            <a:r>
              <a:rPr lang="en-US" altLang="ja-JP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Báimǎ</a:t>
            </a:r>
            <a:r>
              <a:rPr lang="en-US" altLang="ja-JP" sz="2400" dirty="0">
                <a:ea typeface="新細明體" panose="02020500000000000000" pitchFamily="18" charset="-120"/>
                <a:cs typeface="Arial" panose="020B0604020202020204" pitchFamily="34" charset="0"/>
              </a:rPr>
              <a:t>, (mostly) </a:t>
            </a:r>
            <a:r>
              <a:rPr lang="en-US" altLang="ja-JP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Dongwang</a:t>
            </a:r>
            <a:r>
              <a:rPr lang="en-US" altLang="zh-TW" sz="2400" dirty="0">
                <a:ea typeface="新細明體" panose="02020500000000000000" pitchFamily="18" charset="-120"/>
                <a:cs typeface="Arial" panose="020B0604020202020204" pitchFamily="34" charset="0"/>
              </a:rPr>
              <a:t>: Equative</a:t>
            </a:r>
          </a:p>
          <a:p>
            <a:pPr>
              <a:tabLst>
                <a:tab pos="152400" algn="l"/>
              </a:tabLst>
            </a:pPr>
            <a:r>
              <a:rPr lang="en-US" altLang="zh-TW" sz="2400" dirty="0">
                <a:ea typeface="新細明體" panose="02020500000000000000" pitchFamily="18" charset="-120"/>
                <a:cs typeface="Arial" panose="020B0604020202020204" pitchFamily="34" charset="0"/>
              </a:rPr>
              <a:t>Lhasa, </a:t>
            </a:r>
            <a:r>
              <a:rPr lang="en-US" altLang="zh-TW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Derge</a:t>
            </a:r>
            <a:r>
              <a:rPr lang="en-US" altLang="zh-TW" sz="2400" dirty="0">
                <a:ea typeface="新細明體" panose="02020500000000000000" pitchFamily="18" charset="-120"/>
                <a:cs typeface="Arial" panose="020B0604020202020204" pitchFamily="34" charset="0"/>
              </a:rPr>
              <a:t>, Central Ladakhi, </a:t>
            </a:r>
            <a:r>
              <a:rPr lang="en-US" altLang="zh-TW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Denjongke</a:t>
            </a:r>
            <a:r>
              <a:rPr lang="en-US" altLang="zh-TW" sz="2400" dirty="0">
                <a:ea typeface="新細明體" panose="02020500000000000000" pitchFamily="18" charset="-120"/>
                <a:cs typeface="Arial" panose="020B0604020202020204" pitchFamily="34" charset="0"/>
              </a:rPr>
              <a:t>: Both</a:t>
            </a:r>
          </a:p>
          <a:p>
            <a:pPr>
              <a:tabLst>
                <a:tab pos="152400" algn="l"/>
              </a:tabLst>
            </a:pPr>
            <a:r>
              <a:rPr lang="en-US" altLang="zh-TW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Manange</a:t>
            </a:r>
            <a:r>
              <a:rPr lang="en-US" altLang="zh-TW" sz="2400" dirty="0">
                <a:ea typeface="新細明體" panose="02020500000000000000" pitchFamily="18" charset="-120"/>
                <a:cs typeface="Arial" panose="020B0604020202020204" pitchFamily="34" charset="0"/>
              </a:rPr>
              <a:t>, </a:t>
            </a:r>
            <a:r>
              <a:rPr lang="en-US" altLang="zh-TW" sz="2400" dirty="0" err="1">
                <a:ea typeface="新細明體" panose="02020500000000000000" pitchFamily="18" charset="-120"/>
                <a:cs typeface="Arial" panose="020B0604020202020204" pitchFamily="34" charset="0"/>
              </a:rPr>
              <a:t>Hile</a:t>
            </a:r>
            <a:r>
              <a:rPr lang="en-US" altLang="zh-TW" sz="2400" dirty="0">
                <a:ea typeface="新細明體" panose="02020500000000000000" pitchFamily="18" charset="-120"/>
                <a:cs typeface="Arial" panose="020B0604020202020204" pitchFamily="34" charset="0"/>
              </a:rPr>
              <a:t> Sherpa: No differentiation</a:t>
            </a:r>
          </a:p>
          <a:p>
            <a:pPr>
              <a:tabLst>
                <a:tab pos="152400" algn="l"/>
              </a:tabLst>
            </a:pPr>
            <a:endParaRPr lang="en-US" altLang="zh-TW" sz="2400" dirty="0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4A11D5-27D1-4DAE-9D42-A3AF111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19</a:t>
            </a:fld>
            <a:endParaRPr lang="zh-HK" altLang="en-US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B6C5FB81-A074-4B17-8D50-D927A4F1C6A9}"/>
              </a:ext>
            </a:extLst>
          </p:cNvPr>
          <p:cNvSpPr txBox="1">
            <a:spLocks/>
          </p:cNvSpPr>
          <p:nvPr/>
        </p:nvSpPr>
        <p:spPr>
          <a:xfrm>
            <a:off x="787017" y="3477374"/>
            <a:ext cx="10131425" cy="3085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tabLst>
                <a:tab pos="152400" algn="l"/>
              </a:tabLst>
            </a:pPr>
            <a:endParaRPr lang="en-US" altLang="zh-HK" sz="2400" dirty="0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519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D31F74-AB8B-4507-9A7B-7A76216DE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BACKGROUND</a:t>
            </a:r>
            <a:endParaRPr lang="zh-HK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EE3A0DD-E981-4304-8FAD-264BD0C79B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06C6A7E-8EE3-4AFC-B87A-54AF2615B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75875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AB5B1A-3761-406B-9295-00B9ADC2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-72000"/>
            <a:ext cx="10131425" cy="800100"/>
          </a:xfrm>
        </p:spPr>
        <p:txBody>
          <a:bodyPr>
            <a:normAutofit/>
          </a:bodyPr>
          <a:lstStyle/>
          <a:p>
            <a:r>
              <a:rPr lang="en-US" altLang="zh-HK" dirty="0"/>
              <a:t>MARKING OF REFERENTIAL STATUS (CONCRETE): CAF</a:t>
            </a:r>
            <a:endParaRPr lang="zh-HK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9090D3-FF6B-42CF-BBF1-A372F8F73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73" y="1116997"/>
            <a:ext cx="11396853" cy="5431366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152400" algn="l"/>
              </a:tabLst>
            </a:pP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Nominalis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: Can be referring without any 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nominaliser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 (but may require demonstratives), e.g. Nar:</a:t>
            </a:r>
            <a:endParaRPr lang="en-US" altLang="zh-HK" sz="2200" dirty="0">
              <a:effectLst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0" indent="0">
              <a:buNone/>
              <a:tabLst>
                <a:tab pos="152400" algn="l"/>
              </a:tabLst>
            </a:pP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a.	Dole		</a:t>
            </a:r>
            <a:r>
              <a:rPr lang="en-US" altLang="zh-HK" sz="22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Calibri" panose="020F0502020204030204" pitchFamily="34" charset="0"/>
              </a:rPr>
              <a:t>a-dang-bae=</a:t>
            </a:r>
            <a:r>
              <a:rPr lang="en-US" altLang="zh-HK" sz="2200" dirty="0" err="1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Calibri" panose="020F0502020204030204" pitchFamily="34" charset="0"/>
              </a:rPr>
              <a:t>tse</a:t>
            </a: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	</a:t>
            </a:r>
            <a:r>
              <a:rPr lang="en-US" altLang="zh-HK" sz="22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dosor</a:t>
            </a: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dang-de			mo.</a:t>
            </a:r>
            <a:b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</a:b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past		</a:t>
            </a:r>
            <a:r>
              <a:rPr lang="en-US" altLang="zh-HK" sz="22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Calibri" panose="020F0502020204030204" pitchFamily="34" charset="0"/>
              </a:rPr>
              <a:t>NEG-happy-NMZ=DEF</a:t>
            </a: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now		happy-CONT		AUX</a:t>
            </a:r>
            <a:b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</a:b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‘The one who was previously unhappy is now happy.’</a:t>
            </a:r>
          </a:p>
          <a:p>
            <a:pPr marL="457200" indent="-457200">
              <a:buAutoNum type="alphaLcPeriod" startAt="2"/>
              <a:tabLst>
                <a:tab pos="152400" algn="l"/>
              </a:tabLst>
            </a:pPr>
            <a:r>
              <a:rPr lang="en-US" altLang="zh-HK" sz="22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Tsu</a:t>
            </a: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</a:t>
            </a:r>
            <a:r>
              <a:rPr lang="en-US" altLang="zh-HK" sz="2200" dirty="0" err="1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Calibri" panose="020F0502020204030204" pitchFamily="34" charset="0"/>
              </a:rPr>
              <a:t>mring</a:t>
            </a:r>
            <a:r>
              <a:rPr lang="en-US" altLang="zh-HK" sz="22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Calibri" panose="020F0502020204030204" pitchFamily="34" charset="0"/>
              </a:rPr>
              <a:t>=</a:t>
            </a:r>
            <a:r>
              <a:rPr lang="en-US" altLang="zh-HK" sz="2200" dirty="0" err="1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Calibri" panose="020F0502020204030204" pitchFamily="34" charset="0"/>
              </a:rPr>
              <a:t>tse</a:t>
            </a: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ring-</a:t>
            </a:r>
            <a:r>
              <a:rPr lang="en-US" altLang="zh-HK" sz="22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bo</a:t>
            </a: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</a:t>
            </a:r>
            <a:r>
              <a:rPr lang="en-US" altLang="zh-HK" sz="22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mo-mo</a:t>
            </a:r>
            <a:b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</a:b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DEM	</a:t>
            </a:r>
            <a:r>
              <a:rPr lang="en-US" altLang="zh-HK" sz="22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Calibri" panose="020F0502020204030204" pitchFamily="34" charset="0"/>
              </a:rPr>
              <a:t>woman=DEF</a:t>
            </a: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tall			EXST-SNS</a:t>
            </a:r>
            <a:b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</a:b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‘The woman is tall.’</a:t>
            </a:r>
          </a:p>
          <a:p>
            <a:pPr marL="0" indent="0">
              <a:buNone/>
              <a:tabLst>
                <a:tab pos="152400" algn="l"/>
              </a:tabLst>
            </a:pP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Also: Classical, Lhasa, 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Denjongke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, 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Gyalsumdo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, 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Tshangla</a:t>
            </a:r>
            <a:endParaRPr lang="en-US" altLang="zh-HK" sz="2200" dirty="0"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0" indent="0">
              <a:buNone/>
              <a:tabLst>
                <a:tab pos="152400" algn="l"/>
              </a:tabLst>
            </a:pP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Distinctive: Special 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nominalising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 morphology for CAFs:  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Zekog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 (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Dpal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ldan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bkra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shis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 2016: 82, 120)</a:t>
            </a:r>
          </a:p>
          <a:p>
            <a:pPr marL="0" indent="0">
              <a:buNone/>
              <a:tabLst>
                <a:tab pos="152400" algn="l"/>
              </a:tabLst>
            </a:pPr>
            <a:r>
              <a:rPr lang="bo-CN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ང		ས་		</a:t>
            </a:r>
            <a:r>
              <a:rPr lang="bo-CN" altLang="zh-HK" sz="22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Calibri" panose="020F0502020204030204" pitchFamily="34" charset="0"/>
              </a:rPr>
              <a:t>སྡུག་མོ་མ་</a:t>
            </a:r>
            <a:r>
              <a:rPr lang="bo-CN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</a:t>
            </a: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</a:t>
            </a:r>
            <a:r>
              <a:rPr lang="bo-CN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དེ		ར་	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	</a:t>
            </a:r>
            <a:r>
              <a:rPr lang="bo-CN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སྙིང་རྗེ་གི</a:t>
            </a:r>
            <a:b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</a:br>
            <a:r>
              <a:rPr lang="en-US" altLang="zh-HK" sz="22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nga</a:t>
            </a: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=s		</a:t>
            </a:r>
            <a:r>
              <a:rPr lang="en-US" altLang="zh-HK" sz="22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Calibri" panose="020F0502020204030204" pitchFamily="34" charset="0"/>
              </a:rPr>
              <a:t>sdug.mo-ma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	</a:t>
            </a: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de		=r		</a:t>
            </a:r>
            <a:r>
              <a:rPr lang="en-US" altLang="zh-HK" sz="22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snying.rje-gis</a:t>
            </a:r>
            <a:b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</a:b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1sg	=ERG	</a:t>
            </a:r>
            <a:r>
              <a:rPr lang="en-US" altLang="zh-HK" sz="2200" dirty="0">
                <a:effectLst/>
                <a:highlight>
                  <a:srgbClr val="000000"/>
                </a:highlight>
                <a:ea typeface="新細明體" panose="02020500000000000000" pitchFamily="18" charset="-120"/>
                <a:cs typeface="Calibri" panose="020F0502020204030204" pitchFamily="34" charset="0"/>
              </a:rPr>
              <a:t>unlucky-DEF</a:t>
            </a: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DEM	=DAT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	</a:t>
            </a:r>
            <a:r>
              <a:rPr lang="en-US" altLang="zh-HK" sz="22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sympathsise</a:t>
            </a: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-SNS</a:t>
            </a:r>
            <a:b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</a:b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‘I </a:t>
            </a:r>
            <a:r>
              <a:rPr lang="en-US" altLang="zh-HK" sz="22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sympathise</a:t>
            </a: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 with the ill-fated woman.’ (Maybe also Bumthang-</a:t>
            </a:r>
            <a:r>
              <a:rPr lang="en-US" altLang="zh-HK" sz="22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Kurtöp</a:t>
            </a: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2200" i="1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–la</a:t>
            </a: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  <a:tabLst>
                <a:tab pos="152400" algn="l"/>
              </a:tabLst>
            </a:pP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Note 1: I’m not sure if Ladakhi </a:t>
            </a:r>
            <a:r>
              <a:rPr lang="en-US" altLang="zh-HK" sz="2200" i="1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bo</a:t>
            </a: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 can be used with CAF alone, but it should be grouped with </a:t>
            </a:r>
            <a:r>
              <a:rPr lang="en-US" altLang="zh-HK" sz="22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nominalis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, not with 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Amdo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, since </a:t>
            </a:r>
            <a:r>
              <a:rPr lang="en-US" altLang="zh-HK" sz="2200" i="1" dirty="0" err="1">
                <a:ea typeface="新細明體" panose="02020500000000000000" pitchFamily="18" charset="-120"/>
                <a:cs typeface="Calibri" panose="020F0502020204030204" pitchFamily="34" charset="0"/>
              </a:rPr>
              <a:t>bo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 is used on nouns too</a:t>
            </a:r>
          </a:p>
          <a:p>
            <a:pPr marL="0" indent="0">
              <a:buNone/>
              <a:tabLst>
                <a:tab pos="152400" algn="l"/>
              </a:tabLst>
            </a:pP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Note 2: Also 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verbective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 for VARs if CAFs are productively formed from VARs</a:t>
            </a:r>
            <a:b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</a:br>
            <a:endParaRPr lang="en-US" altLang="zh-HK" sz="2200" dirty="0">
              <a:effectLst/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4A11D5-27D1-4DAE-9D42-A3AF111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20</a:t>
            </a:fld>
            <a:endParaRPr lang="zh-HK" altLang="en-US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B6C5FB81-A074-4B17-8D50-D927A4F1C6A9}"/>
              </a:ext>
            </a:extLst>
          </p:cNvPr>
          <p:cNvSpPr txBox="1">
            <a:spLocks/>
          </p:cNvSpPr>
          <p:nvPr/>
        </p:nvSpPr>
        <p:spPr>
          <a:xfrm>
            <a:off x="548892" y="4070415"/>
            <a:ext cx="10131425" cy="3085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tabLst>
                <a:tab pos="152400" algn="l"/>
              </a:tabLst>
            </a:pPr>
            <a:endParaRPr lang="en-US" altLang="zh-HK" sz="2400" dirty="0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641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AB5B1A-3761-406B-9295-00B9ADC2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3267"/>
            <a:ext cx="10131425" cy="800100"/>
          </a:xfrm>
        </p:spPr>
        <p:txBody>
          <a:bodyPr>
            <a:normAutofit/>
          </a:bodyPr>
          <a:lstStyle/>
          <a:p>
            <a:r>
              <a:rPr lang="en-US" altLang="zh-HK" dirty="0"/>
              <a:t>‘degree’ marking – DISTINCTIVE (VAR)</a:t>
            </a:r>
            <a:endParaRPr lang="zh-HK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9090D3-FF6B-42CF-BBF1-A372F8F73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73" y="986367"/>
            <a:ext cx="11396853" cy="5431366"/>
          </a:xfrm>
        </p:spPr>
        <p:txBody>
          <a:bodyPr>
            <a:noAutofit/>
          </a:bodyPr>
          <a:lstStyle/>
          <a:p>
            <a:pPr>
              <a:tabLst>
                <a:tab pos="152400" algn="l"/>
              </a:tabLst>
            </a:pP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Mostly (not always) distinctive</a:t>
            </a:r>
          </a:p>
          <a:p>
            <a:pPr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Distinctive for VARs:</a:t>
            </a:r>
          </a:p>
          <a:p>
            <a:pPr lvl="1"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མ་</a:t>
            </a:r>
            <a:r>
              <a:rPr lang="zh-TW" altLang="en-US" sz="2400" dirty="0"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2400" i="1" dirty="0">
                <a:ea typeface="新細明體" panose="02020500000000000000" pitchFamily="18" charset="-120"/>
                <a:cs typeface="Calibri" panose="020F0502020204030204" pitchFamily="34" charset="0"/>
              </a:rPr>
              <a:t>ma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 + VAR + VAR (low degree,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Derge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)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དུ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་  </a:t>
            </a:r>
            <a:r>
              <a:rPr lang="en-US" altLang="zh-HK" sz="2400" i="1" dirty="0">
                <a:ea typeface="新細明體" panose="02020500000000000000" pitchFamily="18" charset="-120"/>
                <a:cs typeface="Calibri" panose="020F0502020204030204" pitchFamily="34" charset="0"/>
              </a:rPr>
              <a:t>du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/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རུ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་ </a:t>
            </a:r>
            <a:r>
              <a:rPr lang="en-US" altLang="zh-HK" sz="2400" i="1" dirty="0" err="1">
                <a:ea typeface="新細明體" panose="02020500000000000000" pitchFamily="18" charset="-120"/>
                <a:cs typeface="Calibri" panose="020F0502020204030204" pitchFamily="34" charset="0"/>
              </a:rPr>
              <a:t>ru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 suffix (increasing, Lhasa,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Gyalsumdo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; originally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verbective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?)</a:t>
            </a:r>
          </a:p>
          <a:p>
            <a:pPr lvl="1"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Reduplication for high degree (Classical,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Zekog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,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Báimǎ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)</a:t>
            </a:r>
          </a:p>
          <a:p>
            <a:pPr lvl="1">
              <a:tabLst>
                <a:tab pos="152400" algn="l"/>
              </a:tabLst>
            </a:pP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དྲགས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་ </a:t>
            </a:r>
            <a:r>
              <a:rPr lang="en-US" altLang="zh-HK" sz="2400" i="1" dirty="0">
                <a:ea typeface="新細明體" panose="02020500000000000000" pitchFamily="18" charset="-120"/>
                <a:cs typeface="Calibri" panose="020F0502020204030204" pitchFamily="34" charset="0"/>
              </a:rPr>
              <a:t>drags 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(Classical,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Zekog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, Lhasa, Dzongkha)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4A11D5-27D1-4DAE-9D42-A3AF111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21</a:t>
            </a:fld>
            <a:endParaRPr lang="zh-HK" altLang="en-US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B6C5FB81-A074-4B17-8D50-D927A4F1C6A9}"/>
              </a:ext>
            </a:extLst>
          </p:cNvPr>
          <p:cNvSpPr txBox="1">
            <a:spLocks/>
          </p:cNvSpPr>
          <p:nvPr/>
        </p:nvSpPr>
        <p:spPr>
          <a:xfrm>
            <a:off x="548892" y="4070415"/>
            <a:ext cx="10131425" cy="3085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>
              <a:tabLst>
                <a:tab pos="152400" algn="l"/>
              </a:tabLst>
            </a:pPr>
            <a:endParaRPr lang="en-US" altLang="zh-HK" sz="2200" dirty="0"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918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AB5B1A-3761-406B-9295-00B9ADC2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3267"/>
            <a:ext cx="10131425" cy="800100"/>
          </a:xfrm>
        </p:spPr>
        <p:txBody>
          <a:bodyPr>
            <a:normAutofit/>
          </a:bodyPr>
          <a:lstStyle/>
          <a:p>
            <a:r>
              <a:rPr lang="en-US" altLang="zh-HK" dirty="0"/>
              <a:t>‘degree’ marking – DISTINCTIVE (VAR)</a:t>
            </a:r>
            <a:endParaRPr lang="zh-HK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9090D3-FF6B-42CF-BBF1-A372F8F73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73" y="986367"/>
            <a:ext cx="11396853" cy="5431366"/>
          </a:xfrm>
        </p:spPr>
        <p:txBody>
          <a:bodyPr>
            <a:noAutofit/>
          </a:bodyPr>
          <a:lstStyle/>
          <a:p>
            <a:pPr>
              <a:tabLst>
                <a:tab pos="152400" algn="l"/>
              </a:tabLst>
            </a:pPr>
            <a:endParaRPr lang="en-US" altLang="zh-HK" sz="2400" dirty="0">
              <a:effectLst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tabLst>
                <a:tab pos="152400" algn="l"/>
              </a:tabLst>
            </a:pP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Distinctive for VARs / CAFs (forms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distributionally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 = CAF, but can be seen as adding suffix to VAR):</a:t>
            </a:r>
          </a:p>
          <a:p>
            <a:pPr lvl="1">
              <a:tabLst>
                <a:tab pos="152400" algn="l"/>
              </a:tabLst>
            </a:pPr>
            <a:r>
              <a:rPr lang="bo-CN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པ་ </a:t>
            </a:r>
            <a:r>
              <a:rPr lang="en-US" altLang="zh-HK" sz="2400" i="1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pa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 or allomorphs/cognates for comparative (Classical, Lhasa,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Shigatse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, Sherpa) and other forms (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Derge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, a few forms in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Báimǎ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)</a:t>
            </a:r>
          </a:p>
          <a:p>
            <a:pPr lvl="1">
              <a:tabLst>
                <a:tab pos="152400" algn="l"/>
              </a:tabLst>
            </a:pPr>
            <a:r>
              <a:rPr lang="bo-CN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ཙམ་ </a:t>
            </a:r>
            <a:r>
              <a:rPr lang="en-US" altLang="zh-HK" sz="2400" i="1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tsam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 suffix (low degree, Lhasa)</a:t>
            </a:r>
          </a:p>
          <a:p>
            <a:pPr lvl="1">
              <a:tabLst>
                <a:tab pos="152400" algn="l"/>
              </a:tabLst>
            </a:pPr>
            <a:r>
              <a:rPr lang="bo-CN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སུལ་ </a:t>
            </a:r>
            <a:r>
              <a:rPr lang="en-US" altLang="zh-HK" sz="2400" i="1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sul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 / </a:t>
            </a:r>
            <a:r>
              <a:rPr lang="bo-CN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ཤུལ་ </a:t>
            </a:r>
            <a:r>
              <a:rPr lang="en-US" altLang="zh-HK" sz="2400" i="1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shul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 suffix (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Denjongke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), </a:t>
            </a:r>
            <a:r>
              <a:rPr lang="bo-CN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སལ་ </a:t>
            </a:r>
            <a:r>
              <a:rPr lang="en-US" altLang="zh-HK" sz="2400" i="1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sal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 (Lhasa) – intermediate degree</a:t>
            </a:r>
          </a:p>
          <a:p>
            <a:pPr lvl="1">
              <a:tabLst>
                <a:tab pos="152400" algn="l"/>
              </a:tabLst>
            </a:pP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CAF + VAR + </a:t>
            </a:r>
            <a:r>
              <a:rPr lang="bo-CN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རྐྱང་ </a:t>
            </a:r>
            <a:r>
              <a:rPr lang="en-US" altLang="zh-HK" sz="2400" i="1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rkyang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 (high degree, Lhasa,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Shigatse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)</a:t>
            </a:r>
          </a:p>
          <a:p>
            <a:pPr lvl="1">
              <a:tabLst>
                <a:tab pos="152400" algn="l"/>
              </a:tabLst>
            </a:pP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པ་ལ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་ </a:t>
            </a:r>
            <a:r>
              <a:rPr lang="en-US" altLang="zh-HK" sz="2400" i="1" dirty="0">
                <a:ea typeface="新細明體" panose="02020500000000000000" pitchFamily="18" charset="-120"/>
                <a:cs typeface="Calibri" panose="020F0502020204030204" pitchFamily="34" charset="0"/>
              </a:rPr>
              <a:t>pa.la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 (exclamatory; Lhasa, Ladakhi)</a:t>
            </a:r>
          </a:p>
          <a:p>
            <a:pPr lvl="1">
              <a:tabLst>
                <a:tab pos="152400" algn="l"/>
              </a:tabLst>
            </a:pP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མདོག་ཁ་པོ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་</a:t>
            </a:r>
            <a:r>
              <a:rPr lang="en-US" altLang="zh-HK" sz="2400" i="1" dirty="0"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2400" i="1" dirty="0" err="1">
                <a:ea typeface="新細明體" panose="02020500000000000000" pitchFamily="18" charset="-120"/>
                <a:cs typeface="Calibri" panose="020F0502020204030204" pitchFamily="34" charset="0"/>
              </a:rPr>
              <a:t>mdog.kha.po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 suffix (evidentiality?, Lhasa)</a:t>
            </a:r>
            <a:endParaRPr lang="en-US" altLang="zh-HK" sz="2400" dirty="0">
              <a:effectLst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lvl="1">
              <a:tabLst>
                <a:tab pos="152400" algn="l"/>
              </a:tabLst>
            </a:pPr>
            <a:endParaRPr lang="en-US" altLang="zh-HK" sz="2400" dirty="0">
              <a:effectLst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tabLst>
                <a:tab pos="152400" algn="l"/>
              </a:tabLst>
            </a:pP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Distinctive for CAFs:</a:t>
            </a:r>
          </a:p>
          <a:p>
            <a:pPr lvl="1">
              <a:tabLst>
                <a:tab pos="152400" algn="l"/>
              </a:tabLst>
            </a:pP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Reduplication for high degree (</a:t>
            </a:r>
            <a:r>
              <a:rPr lang="en-US" altLang="zh-HK" sz="22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Zekog</a:t>
            </a: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, Lhasa, </a:t>
            </a:r>
            <a:r>
              <a:rPr lang="en-US" altLang="zh-HK" sz="22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Shigatse</a:t>
            </a:r>
            <a:r>
              <a:rPr lang="en-US" altLang="zh-HK" sz="22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4A11D5-27D1-4DAE-9D42-A3AF111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22</a:t>
            </a:fld>
            <a:endParaRPr lang="zh-HK" altLang="en-US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B6C5FB81-A074-4B17-8D50-D927A4F1C6A9}"/>
              </a:ext>
            </a:extLst>
          </p:cNvPr>
          <p:cNvSpPr txBox="1">
            <a:spLocks/>
          </p:cNvSpPr>
          <p:nvPr/>
        </p:nvSpPr>
        <p:spPr>
          <a:xfrm>
            <a:off x="548892" y="4070415"/>
            <a:ext cx="10131425" cy="3085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>
              <a:tabLst>
                <a:tab pos="152400" algn="l"/>
              </a:tabLst>
            </a:pPr>
            <a:endParaRPr lang="en-US" altLang="zh-HK" sz="2200" dirty="0"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198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AB5B1A-3761-406B-9295-00B9ADC2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3267"/>
            <a:ext cx="10131425" cy="800100"/>
          </a:xfrm>
        </p:spPr>
        <p:txBody>
          <a:bodyPr>
            <a:normAutofit/>
          </a:bodyPr>
          <a:lstStyle/>
          <a:p>
            <a:r>
              <a:rPr lang="en-US" altLang="zh-HK" dirty="0"/>
              <a:t>‘degree’ marking – </a:t>
            </a:r>
            <a:r>
              <a:rPr lang="en-US" altLang="zh-HK" dirty="0" err="1"/>
              <a:t>VeRBECTIVE</a:t>
            </a:r>
            <a:r>
              <a:rPr lang="en-US" altLang="zh-HK" dirty="0"/>
              <a:t>/</a:t>
            </a:r>
            <a:r>
              <a:rPr lang="en-US" altLang="zh-HK" dirty="0" err="1"/>
              <a:t>acategorial</a:t>
            </a:r>
            <a:endParaRPr lang="zh-HK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9090D3-FF6B-42CF-BBF1-A372F8F73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73" y="1141942"/>
            <a:ext cx="11396853" cy="5262033"/>
          </a:xfrm>
        </p:spPr>
        <p:txBody>
          <a:bodyPr>
            <a:noAutofit/>
          </a:bodyPr>
          <a:lstStyle/>
          <a:p>
            <a:pPr>
              <a:tabLst>
                <a:tab pos="152400" algn="l"/>
              </a:tabLst>
            </a:pP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Verbective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 for VARs:</a:t>
            </a:r>
          </a:p>
          <a:p>
            <a:pPr lvl="1">
              <a:tabLst>
                <a:tab pos="152400" algn="l"/>
              </a:tabLst>
            </a:pP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ཇེ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་ </a:t>
            </a:r>
            <a:r>
              <a:rPr lang="en-US" altLang="zh-HK" sz="2400" i="1" dirty="0">
                <a:ea typeface="新細明體" panose="02020500000000000000" pitchFamily="18" charset="-120"/>
                <a:cs typeface="Calibri" panose="020F0502020204030204" pitchFamily="34" charset="0"/>
              </a:rPr>
              <a:t>je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 + VAR (+ VAR) (Increasing, Classical,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Zekog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,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Derge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)</a:t>
            </a:r>
          </a:p>
          <a:p>
            <a:pPr lvl="1"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Dir + </a:t>
            </a:r>
            <a:r>
              <a:rPr lang="en-US" altLang="zh-HK" sz="2400" i="1" dirty="0" err="1">
                <a:ea typeface="新細明體" panose="02020500000000000000" pitchFamily="18" charset="-120"/>
                <a:cs typeface="Calibri" panose="020F0502020204030204" pitchFamily="34" charset="0"/>
              </a:rPr>
              <a:t>gi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 + Dir + abbreviated adj. (~VAR)  + </a:t>
            </a:r>
            <a:r>
              <a:rPr lang="en-US" altLang="zh-HK" sz="2400" i="1" dirty="0" err="1">
                <a:effectLst/>
                <a:ea typeface="MS Mincho" panose="02020609040205080304" pitchFamily="49" charset="-128"/>
                <a:cs typeface="Microsoft Himalaya" panose="01010100010101010101" pitchFamily="2" charset="0"/>
              </a:rPr>
              <a:t>n̥o</a:t>
            </a:r>
            <a:r>
              <a:rPr lang="en-US" altLang="zh-HK" sz="2400" i="1" dirty="0">
                <a:effectLst/>
                <a:ea typeface="MS Mincho" panose="02020609040205080304" pitchFamily="49" charset="-128"/>
                <a:cs typeface="Microsoft Himalaya" panose="01010100010101010101" pitchFamily="2" charset="0"/>
              </a:rPr>
              <a:t>̃ </a:t>
            </a:r>
            <a:r>
              <a:rPr lang="en-US" altLang="zh-HK" sz="2400" dirty="0">
                <a:effectLst/>
                <a:ea typeface="MS Mincho" panose="02020609040205080304" pitchFamily="49" charset="-128"/>
                <a:cs typeface="Microsoft Himalaya" panose="01010100010101010101" pitchFamily="2" charset="0"/>
              </a:rPr>
              <a:t>(Increasing, </a:t>
            </a:r>
            <a:r>
              <a:rPr lang="en-US" altLang="zh-HK" sz="2400" dirty="0" err="1">
                <a:effectLst/>
                <a:ea typeface="MS Mincho" panose="02020609040205080304" pitchFamily="49" charset="-128"/>
                <a:cs typeface="Microsoft Himalaya" panose="01010100010101010101" pitchFamily="2" charset="0"/>
              </a:rPr>
              <a:t>Dongwang</a:t>
            </a:r>
            <a:r>
              <a:rPr lang="en-US" altLang="zh-HK" sz="2400" dirty="0">
                <a:effectLst/>
                <a:ea typeface="MS Mincho" panose="02020609040205080304" pitchFamily="49" charset="-128"/>
                <a:cs typeface="Microsoft Himalaya" panose="01010100010101010101" pitchFamily="2" charset="0"/>
              </a:rPr>
              <a:t>)</a:t>
            </a:r>
          </a:p>
          <a:p>
            <a:pPr lvl="1">
              <a:tabLst>
                <a:tab pos="152400" algn="l"/>
              </a:tabLst>
            </a:pPr>
            <a:r>
              <a:rPr lang="en-US" altLang="zh-HK" sz="2400" dirty="0">
                <a:ea typeface="MS Mincho" panose="02020609040205080304" pitchFamily="49" charset="-128"/>
                <a:cs typeface="Microsoft Himalaya" panose="01010100010101010101" pitchFamily="2" charset="0"/>
              </a:rPr>
              <a:t>Comparative constructions (Lhasa, </a:t>
            </a:r>
            <a:r>
              <a:rPr lang="en-US" altLang="zh-HK" sz="2400" dirty="0" err="1">
                <a:ea typeface="MS Mincho" panose="02020609040205080304" pitchFamily="49" charset="-128"/>
                <a:cs typeface="Microsoft Himalaya" panose="01010100010101010101" pitchFamily="2" charset="0"/>
              </a:rPr>
              <a:t>Shigatse</a:t>
            </a:r>
            <a:r>
              <a:rPr lang="en-US" altLang="zh-HK" sz="2400" dirty="0">
                <a:ea typeface="MS Mincho" panose="02020609040205080304" pitchFamily="49" charset="-128"/>
                <a:cs typeface="Microsoft Himalaya" panose="01010100010101010101" pitchFamily="2" charset="0"/>
              </a:rPr>
              <a:t>, </a:t>
            </a:r>
            <a:r>
              <a:rPr lang="en-US" altLang="zh-HK" sz="2400" dirty="0" err="1">
                <a:ea typeface="MS Mincho" panose="02020609040205080304" pitchFamily="49" charset="-128"/>
                <a:cs typeface="Microsoft Himalaya" panose="01010100010101010101" pitchFamily="2" charset="0"/>
              </a:rPr>
              <a:t>Dongwang</a:t>
            </a:r>
            <a:r>
              <a:rPr lang="en-US" altLang="zh-HK" sz="2400" dirty="0">
                <a:ea typeface="MS Mincho" panose="02020609040205080304" pitchFamily="49" charset="-128"/>
                <a:cs typeface="Microsoft Himalaya" panose="01010100010101010101" pitchFamily="2" charset="0"/>
              </a:rPr>
              <a:t>, Bumthang (some VARs))</a:t>
            </a:r>
          </a:p>
          <a:p>
            <a:pPr lvl="1">
              <a:tabLst>
                <a:tab pos="152400" algn="l"/>
              </a:tabLst>
            </a:pPr>
            <a:r>
              <a:rPr lang="en-US" altLang="zh-HK" sz="2400" dirty="0" err="1">
                <a:ea typeface="MS Mincho" panose="02020609040205080304" pitchFamily="49" charset="-128"/>
                <a:cs typeface="Microsoft Himalaya" panose="01010100010101010101" pitchFamily="2" charset="0"/>
              </a:rPr>
              <a:t>མཉམ</a:t>
            </a:r>
            <a:r>
              <a:rPr lang="en-US" altLang="zh-HK" sz="2400" dirty="0">
                <a:ea typeface="MS Mincho" panose="02020609040205080304" pitchFamily="49" charset="-128"/>
                <a:cs typeface="Microsoft Himalaya" panose="01010100010101010101" pitchFamily="2" charset="0"/>
              </a:rPr>
              <a:t>་ </a:t>
            </a:r>
            <a:r>
              <a:rPr lang="en-US" altLang="zh-HK" sz="2400" i="1" dirty="0" err="1">
                <a:ea typeface="MS Mincho" panose="02020609040205080304" pitchFamily="49" charset="-128"/>
                <a:cs typeface="Microsoft Himalaya" panose="01010100010101010101" pitchFamily="2" charset="0"/>
              </a:rPr>
              <a:t>mnyam</a:t>
            </a:r>
            <a:r>
              <a:rPr lang="en-US" altLang="zh-HK" sz="2400" dirty="0">
                <a:ea typeface="MS Mincho" panose="02020609040205080304" pitchFamily="49" charset="-128"/>
                <a:cs typeface="Microsoft Himalaya" panose="01010100010101010101" pitchFamily="2" charset="0"/>
              </a:rPr>
              <a:t> + copula (equative, </a:t>
            </a:r>
            <a:r>
              <a:rPr lang="en-US" altLang="zh-HK" sz="2400" dirty="0" err="1">
                <a:ea typeface="MS Mincho" panose="02020609040205080304" pitchFamily="49" charset="-128"/>
                <a:cs typeface="Microsoft Himalaya" panose="01010100010101010101" pitchFamily="2" charset="0"/>
              </a:rPr>
              <a:t>Zekog</a:t>
            </a:r>
            <a:r>
              <a:rPr lang="en-US" altLang="zh-HK" sz="2400" dirty="0">
                <a:ea typeface="MS Mincho" panose="02020609040205080304" pitchFamily="49" charset="-128"/>
                <a:cs typeface="Microsoft Himalaya" panose="01010100010101010101" pitchFamily="2" charset="0"/>
              </a:rPr>
              <a:t>)</a:t>
            </a:r>
          </a:p>
          <a:p>
            <a:pPr lvl="1">
              <a:tabLst>
                <a:tab pos="152400" algn="l"/>
              </a:tabLst>
            </a:pPr>
            <a:r>
              <a:rPr lang="bo-CN" altLang="zh-HK" sz="2400" dirty="0">
                <a:ea typeface="MS Mincho" panose="02020609040205080304" pitchFamily="49" charset="-128"/>
                <a:cs typeface="Microsoft Himalaya" panose="01010100010101010101" pitchFamily="2" charset="0"/>
              </a:rPr>
              <a:t>རྒྱུ་མེད་ </a:t>
            </a:r>
            <a:r>
              <a:rPr lang="en-US" altLang="zh-HK" sz="2400" i="1" dirty="0" err="1">
                <a:ea typeface="MS Mincho" panose="02020609040205080304" pitchFamily="49" charset="-128"/>
                <a:cs typeface="Microsoft Himalaya" panose="01010100010101010101" pitchFamily="2" charset="0"/>
              </a:rPr>
              <a:t>rgyu.med</a:t>
            </a:r>
            <a:r>
              <a:rPr lang="en-US" altLang="zh-HK" sz="2400" i="1" dirty="0">
                <a:ea typeface="MS Mincho" panose="02020609040205080304" pitchFamily="49" charset="-128"/>
                <a:cs typeface="Microsoft Himalaya" panose="01010100010101010101" pitchFamily="2" charset="0"/>
              </a:rPr>
              <a:t> </a:t>
            </a:r>
            <a:r>
              <a:rPr lang="en-US" altLang="zh-HK" sz="2400" dirty="0">
                <a:ea typeface="MS Mincho" panose="02020609040205080304" pitchFamily="49" charset="-128"/>
                <a:cs typeface="Microsoft Himalaya" panose="01010100010101010101" pitchFamily="2" charset="0"/>
              </a:rPr>
              <a:t>(low degree, </a:t>
            </a:r>
            <a:r>
              <a:rPr lang="en-US" altLang="zh-HK" sz="2400" dirty="0" err="1">
                <a:ea typeface="MS Mincho" panose="02020609040205080304" pitchFamily="49" charset="-128"/>
                <a:cs typeface="Microsoft Himalaya" panose="01010100010101010101" pitchFamily="2" charset="0"/>
              </a:rPr>
              <a:t>Zekog</a:t>
            </a:r>
            <a:r>
              <a:rPr lang="en-US" altLang="zh-HK" sz="2400" dirty="0">
                <a:ea typeface="MS Mincho" panose="02020609040205080304" pitchFamily="49" charset="-128"/>
                <a:cs typeface="Microsoft Himalaya" panose="01010100010101010101" pitchFamily="2" charset="0"/>
              </a:rPr>
              <a:t>)</a:t>
            </a:r>
          </a:p>
          <a:p>
            <a:pPr>
              <a:tabLst>
                <a:tab pos="152400" algn="l"/>
              </a:tabLst>
            </a:pPr>
            <a:r>
              <a:rPr lang="en-US" altLang="zh-HK" sz="2600" dirty="0" err="1">
                <a:effectLst/>
                <a:ea typeface="MS Mincho" panose="02020609040205080304" pitchFamily="49" charset="-128"/>
                <a:cs typeface="Microsoft Himalaya" panose="01010100010101010101" pitchFamily="2" charset="0"/>
              </a:rPr>
              <a:t>Acategorial</a:t>
            </a:r>
            <a:r>
              <a:rPr lang="en-US" altLang="zh-HK" sz="2600" dirty="0">
                <a:effectLst/>
                <a:ea typeface="MS Mincho" panose="02020609040205080304" pitchFamily="49" charset="-128"/>
                <a:cs typeface="Microsoft Himalaya" panose="01010100010101010101" pitchFamily="2" charset="0"/>
              </a:rPr>
              <a:t>:</a:t>
            </a:r>
          </a:p>
          <a:p>
            <a:pPr lvl="1">
              <a:tabLst>
                <a:tab pos="152400" algn="l"/>
              </a:tabLst>
            </a:pPr>
            <a:r>
              <a:rPr lang="en-US" altLang="zh-HK" sz="2400" dirty="0">
                <a:ea typeface="MS Mincho" panose="02020609040205080304" pitchFamily="49" charset="-128"/>
                <a:cs typeface="Microsoft Himalaya" panose="01010100010101010101" pitchFamily="2" charset="0"/>
              </a:rPr>
              <a:t>X + </a:t>
            </a:r>
            <a:r>
              <a:rPr lang="en-US" altLang="zh-HK" sz="2400" i="1" dirty="0">
                <a:ea typeface="MS Mincho" panose="02020609040205080304" pitchFamily="49" charset="-128"/>
                <a:cs typeface="Microsoft Himalaya" panose="01010100010101010101" pitchFamily="2" charset="0"/>
              </a:rPr>
              <a:t>ma </a:t>
            </a:r>
            <a:r>
              <a:rPr lang="en-US" altLang="zh-HK" sz="2400" dirty="0">
                <a:ea typeface="MS Mincho" panose="02020609040205080304" pitchFamily="49" charset="-128"/>
                <a:cs typeface="Microsoft Himalaya" panose="01010100010101010101" pitchFamily="2" charset="0"/>
              </a:rPr>
              <a:t>+ X’ (intermediate degree, Classical, </a:t>
            </a:r>
            <a:r>
              <a:rPr lang="en-US" altLang="zh-HK" sz="2400" dirty="0" err="1">
                <a:ea typeface="MS Mincho" panose="02020609040205080304" pitchFamily="49" charset="-128"/>
                <a:cs typeface="Microsoft Himalaya" panose="01010100010101010101" pitchFamily="2" charset="0"/>
              </a:rPr>
              <a:t>Zekog</a:t>
            </a:r>
            <a:r>
              <a:rPr lang="en-US" altLang="zh-HK" sz="2400" dirty="0">
                <a:ea typeface="MS Mincho" panose="02020609040205080304" pitchFamily="49" charset="-128"/>
                <a:cs typeface="Microsoft Himalaya" panose="01010100010101010101" pitchFamily="2" charset="0"/>
              </a:rPr>
              <a:t>)</a:t>
            </a:r>
          </a:p>
          <a:p>
            <a:pPr>
              <a:tabLst>
                <a:tab pos="152400" algn="l"/>
              </a:tabLst>
            </a:pPr>
            <a:r>
              <a:rPr lang="en-US" altLang="zh-TW" sz="2600" dirty="0" err="1">
                <a:ea typeface="MS Mincho" panose="02020609040205080304" pitchFamily="49" charset="-128"/>
                <a:cs typeface="Microsoft Himalaya" panose="01010100010101010101" pitchFamily="2" charset="0"/>
              </a:rPr>
              <a:t>Nominalis</a:t>
            </a:r>
            <a:r>
              <a:rPr lang="en-US" altLang="zh-TW" sz="2600" dirty="0">
                <a:ea typeface="MS Mincho" panose="02020609040205080304" pitchFamily="49" charset="-128"/>
                <a:cs typeface="Microsoft Himalaya" panose="01010100010101010101" pitchFamily="2" charset="0"/>
              </a:rPr>
              <a:t>?</a:t>
            </a:r>
            <a:endParaRPr lang="en-US" altLang="zh-HK" sz="2600" dirty="0"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lvl="1">
              <a:tabLst>
                <a:tab pos="152400" algn="l"/>
              </a:tabLst>
            </a:pP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ཐག་ཆོད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་</a:t>
            </a:r>
            <a:r>
              <a:rPr lang="en-US" altLang="zh-HK" sz="2400" i="1" dirty="0"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2400" i="1" dirty="0" err="1">
                <a:ea typeface="新細明體" panose="02020500000000000000" pitchFamily="18" charset="-120"/>
                <a:cs typeface="Calibri" panose="020F0502020204030204" pitchFamily="34" charset="0"/>
              </a:rPr>
              <a:t>thag.chod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 suffix (high degree, Lhasa)</a:t>
            </a:r>
          </a:p>
          <a:p>
            <a:pPr lvl="1">
              <a:tabLst>
                <a:tab pos="152400" algn="l"/>
              </a:tabLst>
            </a:pPr>
            <a:endParaRPr lang="en-US" altLang="zh-HK" sz="2400" i="1" dirty="0"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4A11D5-27D1-4DAE-9D42-A3AF111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23</a:t>
            </a:fld>
            <a:endParaRPr lang="zh-HK" altLang="en-US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B6C5FB81-A074-4B17-8D50-D927A4F1C6A9}"/>
              </a:ext>
            </a:extLst>
          </p:cNvPr>
          <p:cNvSpPr txBox="1">
            <a:spLocks/>
          </p:cNvSpPr>
          <p:nvPr/>
        </p:nvSpPr>
        <p:spPr>
          <a:xfrm>
            <a:off x="548892" y="4070415"/>
            <a:ext cx="10131425" cy="3085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tabLst>
                <a:tab pos="152400" algn="l"/>
              </a:tabLst>
            </a:pPr>
            <a:endParaRPr lang="en-US" altLang="zh-HK" sz="2400" dirty="0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188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D31F74-AB8B-4507-9A7B-7A76216DE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THE DIACHRONIC PERSPECTIVE</a:t>
            </a:r>
            <a:endParaRPr lang="zh-HK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EE3A0DD-E981-4304-8FAD-264BD0C79B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HK" dirty="0"/>
              <a:t>ADJECTIVAL TAXOGENESIS</a:t>
            </a:r>
            <a:endParaRPr lang="zh-HK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06C6A7E-8EE3-4AFC-B87A-54AF2615B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24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97643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AB5B1A-3761-406B-9295-00B9ADC2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0657" y="0"/>
            <a:ext cx="3638341" cy="800100"/>
          </a:xfrm>
        </p:spPr>
        <p:txBody>
          <a:bodyPr>
            <a:normAutofit/>
          </a:bodyPr>
          <a:lstStyle/>
          <a:p>
            <a:r>
              <a:rPr lang="en-US" altLang="zh-HK" sz="3600" dirty="0">
                <a:ea typeface="新細明體" panose="02020500000000000000" pitchFamily="18" charset="-120"/>
                <a:cs typeface="Calibri" panose="020F0502020204030204" pitchFamily="34" charset="0"/>
              </a:rPr>
              <a:t>MAJOR STEPS</a:t>
            </a:r>
            <a:endParaRPr lang="zh-HK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9090D3-FF6B-42CF-BBF1-A372F8F73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73" y="1292441"/>
            <a:ext cx="11396853" cy="526203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  <a:tabLst>
                <a:tab pos="152400" algn="l"/>
              </a:tabLst>
            </a:pPr>
            <a:r>
              <a:rPr lang="en-US" altLang="zh-HK" sz="2400" b="1" dirty="0">
                <a:ea typeface="新細明體" panose="02020500000000000000" pitchFamily="18" charset="-120"/>
                <a:cs typeface="Calibri" panose="020F0502020204030204" pitchFamily="34" charset="0"/>
              </a:rPr>
              <a:t>From </a:t>
            </a:r>
            <a:r>
              <a:rPr lang="en-US" altLang="zh-HK" sz="2400" b="1" dirty="0" err="1">
                <a:ea typeface="新細明體" panose="02020500000000000000" pitchFamily="18" charset="-120"/>
                <a:cs typeface="Calibri" panose="020F0502020204030204" pitchFamily="34" charset="0"/>
              </a:rPr>
              <a:t>verbective</a:t>
            </a:r>
            <a:r>
              <a:rPr lang="en-US" altLang="zh-HK" sz="2400" b="1" dirty="0">
                <a:ea typeface="新細明體" panose="02020500000000000000" pitchFamily="18" charset="-120"/>
                <a:cs typeface="Calibri" panose="020F0502020204030204" pitchFamily="34" charset="0"/>
              </a:rPr>
              <a:t> to </a:t>
            </a:r>
            <a:r>
              <a:rPr lang="en-US" altLang="zh-HK" sz="2400" b="1" dirty="0" err="1">
                <a:ea typeface="新細明體" panose="02020500000000000000" pitchFamily="18" charset="-120"/>
                <a:cs typeface="Calibri" panose="020F0502020204030204" pitchFamily="34" charset="0"/>
              </a:rPr>
              <a:t>nominalis</a:t>
            </a:r>
            <a:endParaRPr lang="en-US" altLang="zh-HK" sz="2400" b="1" dirty="0"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914400" lvl="1" indent="-457200">
              <a:buFont typeface="+mj-lt"/>
              <a:buAutoNum type="alphaUcPeriod"/>
              <a:tabLst>
                <a:tab pos="152400" algn="l"/>
              </a:tabLst>
            </a:pP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Formation of CAFs</a:t>
            </a:r>
          </a:p>
          <a:p>
            <a:pPr marL="914400" lvl="1" indent="-457200">
              <a:buFont typeface="+mj-lt"/>
              <a:buAutoNum type="alphaUcPeriod"/>
              <a:tabLst>
                <a:tab pos="152400" algn="l"/>
              </a:tabLst>
            </a:pP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Differentiation between CAFs and VARs (some varieties only)</a:t>
            </a:r>
          </a:p>
          <a:p>
            <a:pPr marL="914400" lvl="1" indent="-457200">
              <a:buFont typeface="+mj-lt"/>
              <a:buAutoNum type="alphaUcPeriod"/>
              <a:tabLst>
                <a:tab pos="152400" algn="l"/>
              </a:tabLst>
            </a:pP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Loss of VAR autonomy</a:t>
            </a:r>
          </a:p>
          <a:p>
            <a:pPr marL="914400" lvl="1" indent="-457200">
              <a:buFont typeface="+mj-lt"/>
              <a:buAutoNum type="alphaUcPeriod"/>
              <a:tabLst>
                <a:tab pos="152400" algn="l"/>
              </a:tabLst>
            </a:pP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Rise (&amp; 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obligatorification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) of predicate copular clause</a:t>
            </a:r>
          </a:p>
          <a:p>
            <a:pPr marL="457200" indent="-457200">
              <a:buFont typeface="+mj-lt"/>
              <a:buAutoNum type="arabicPeriod"/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From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nominalis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 to distinctive</a:t>
            </a:r>
          </a:p>
          <a:p>
            <a:pPr marL="914400" lvl="1" indent="-457200">
              <a:buFont typeface="+mj-lt"/>
              <a:buAutoNum type="alphaUcPeriod"/>
              <a:tabLst>
                <a:tab pos="152400" algn="l"/>
              </a:tabLst>
            </a:pP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Loss of postnominal  nominal modifiers</a:t>
            </a:r>
          </a:p>
          <a:p>
            <a:pPr marL="914400" lvl="1" indent="-457200">
              <a:buFont typeface="+mj-lt"/>
              <a:buAutoNum type="alphaUcPeriod"/>
              <a:tabLst>
                <a:tab pos="152400" algn="l"/>
              </a:tabLst>
            </a:pP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Loss of referential function (e.g. 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Lamjung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Yolmo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) or introduction of additional 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nominalising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 morphology (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Amdo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, Bumthang-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Kurtöp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)</a:t>
            </a:r>
          </a:p>
          <a:p>
            <a:pPr marL="914400" lvl="1" indent="-457200">
              <a:buFont typeface="+mj-lt"/>
              <a:buAutoNum type="alphaUcPeriod"/>
              <a:tabLst>
                <a:tab pos="152400" algn="l"/>
              </a:tabLst>
            </a:pP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Development of most degree expressions – in some cases suffixes may have gone through a process of categorial genesis (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Hieber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 2018) to form a new paradigm of suffixes</a:t>
            </a:r>
          </a:p>
          <a:p>
            <a:pPr marL="457200" indent="-457200">
              <a:buFont typeface="+mj-lt"/>
              <a:buAutoNum type="arabicPeriod"/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From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verbective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 to distinctive</a:t>
            </a:r>
          </a:p>
          <a:p>
            <a:pPr marL="914400" lvl="1" indent="-457200">
              <a:buFont typeface="+mj-lt"/>
              <a:buAutoNum type="alphaUcPeriod"/>
              <a:tabLst>
                <a:tab pos="152400" algn="l"/>
              </a:tabLst>
            </a:pP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Formation of VAR-excluding TAME</a:t>
            </a:r>
          </a:p>
          <a:p>
            <a:pPr marL="914400" lvl="1" indent="-457200">
              <a:buFont typeface="+mj-lt"/>
              <a:buAutoNum type="alphaUcPeriod"/>
              <a:tabLst>
                <a:tab pos="152400" algn="l"/>
              </a:tabLst>
            </a:pP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Some 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Tamangic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: modifying VARs and Vs have identical form but one is postverbal, one preverbal</a:t>
            </a:r>
          </a:p>
          <a:p>
            <a:pPr lvl="2">
              <a:tabLst>
                <a:tab pos="152400" algn="l"/>
              </a:tabLst>
            </a:pPr>
            <a:endParaRPr lang="en-US" altLang="zh-HK" sz="2000" dirty="0"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lvl="1">
              <a:tabLst>
                <a:tab pos="152400" algn="l"/>
              </a:tabLst>
            </a:pPr>
            <a:endParaRPr lang="en-US" altLang="zh-HK" sz="2400" i="1" dirty="0"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4A11D5-27D1-4DAE-9D42-A3AF111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25</a:t>
            </a:fld>
            <a:endParaRPr lang="zh-HK" altLang="en-US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B6C5FB81-A074-4B17-8D50-D927A4F1C6A9}"/>
              </a:ext>
            </a:extLst>
          </p:cNvPr>
          <p:cNvSpPr txBox="1">
            <a:spLocks/>
          </p:cNvSpPr>
          <p:nvPr/>
        </p:nvSpPr>
        <p:spPr>
          <a:xfrm>
            <a:off x="548892" y="4070415"/>
            <a:ext cx="10131425" cy="3085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tabLst>
                <a:tab pos="152400" algn="l"/>
              </a:tabLst>
            </a:pPr>
            <a:endParaRPr lang="en-US" altLang="zh-HK" sz="2400" dirty="0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35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AB5B1A-3761-406B-9295-00B9ADC2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3267"/>
            <a:ext cx="10131425" cy="800100"/>
          </a:xfrm>
        </p:spPr>
        <p:txBody>
          <a:bodyPr>
            <a:normAutofit fontScale="90000"/>
          </a:bodyPr>
          <a:lstStyle/>
          <a:p>
            <a:r>
              <a:rPr lang="en-US" altLang="zh-HK" sz="3600" dirty="0">
                <a:ea typeface="新細明體" panose="02020500000000000000" pitchFamily="18" charset="-120"/>
                <a:cs typeface="Calibri" panose="020F0502020204030204" pitchFamily="34" charset="0"/>
              </a:rPr>
              <a:t>Step 1A: Formation of CAFs by </a:t>
            </a:r>
            <a:r>
              <a:rPr lang="en-US" altLang="zh-HK" sz="3600" dirty="0" err="1">
                <a:ea typeface="新細明體" panose="02020500000000000000" pitchFamily="18" charset="-120"/>
                <a:cs typeface="Calibri" panose="020F0502020204030204" pitchFamily="34" charset="0"/>
              </a:rPr>
              <a:t>nominalising</a:t>
            </a:r>
            <a:r>
              <a:rPr lang="en-US" altLang="zh-HK" sz="3600" dirty="0">
                <a:ea typeface="新細明體" panose="02020500000000000000" pitchFamily="18" charset="-120"/>
                <a:cs typeface="Calibri" panose="020F0502020204030204" pitchFamily="34" charset="0"/>
              </a:rPr>
              <a:t> VARs (V to N)</a:t>
            </a:r>
            <a:endParaRPr lang="zh-HK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9090D3-FF6B-42CF-BBF1-A372F8F73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73" y="1141942"/>
            <a:ext cx="11396853" cy="5262033"/>
          </a:xfrm>
        </p:spPr>
        <p:txBody>
          <a:bodyPr>
            <a:noAutofit/>
          </a:bodyPr>
          <a:lstStyle/>
          <a:p>
            <a:pPr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-</a:t>
            </a:r>
            <a:r>
              <a:rPr lang="en-US" altLang="zh-HK" sz="2400" i="1" dirty="0" err="1">
                <a:ea typeface="新細明體" panose="02020500000000000000" pitchFamily="18" charset="-120"/>
                <a:cs typeface="Calibri" panose="020F0502020204030204" pitchFamily="34" charset="0"/>
              </a:rPr>
              <a:t>pʌ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  in Proto-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Bodish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 (Noonan 2008)</a:t>
            </a:r>
          </a:p>
          <a:p>
            <a:pPr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CAFs act like nouns (follow head / precede head with genitive marker, used in reference)</a:t>
            </a:r>
          </a:p>
          <a:p>
            <a:pPr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Traditional view: When following nouns, CAFs are relative clauses, e.g.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སྣགས་པ་ནག་པོ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་ </a:t>
            </a:r>
            <a:r>
              <a:rPr lang="en-US" altLang="zh-HK" sz="2400" i="1" dirty="0">
                <a:ea typeface="新細明體" panose="02020500000000000000" pitchFamily="18" charset="-120"/>
                <a:cs typeface="Calibri" panose="020F0502020204030204" pitchFamily="34" charset="0"/>
              </a:rPr>
              <a:t>snags.pa </a:t>
            </a:r>
            <a:r>
              <a:rPr lang="en-US" altLang="zh-HK" sz="2400" i="1" dirty="0" err="1">
                <a:ea typeface="新細明體" panose="02020500000000000000" pitchFamily="18" charset="-120"/>
                <a:cs typeface="Calibri" panose="020F0502020204030204" pitchFamily="34" charset="0"/>
              </a:rPr>
              <a:t>nag.po</a:t>
            </a:r>
            <a:r>
              <a:rPr lang="en-US" altLang="zh-HK" sz="2400" i="1" dirty="0"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‘magician black-NMZ’ = ‘the magician who is a black one’</a:t>
            </a:r>
          </a:p>
          <a:p>
            <a:pPr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My theory: At first, the ‘head’ is part of the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nominalised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 clause, i.e. 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[magician black]=NMZ</a:t>
            </a:r>
          </a:p>
          <a:p>
            <a:pPr lvl="1">
              <a:tabLst>
                <a:tab pos="152400" algn="l"/>
              </a:tabLst>
            </a:pP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Evidence: </a:t>
            </a:r>
            <a:r>
              <a:rPr lang="en-US" altLang="zh-HK" sz="2200" i="1" dirty="0">
                <a:ea typeface="新細明體" panose="02020500000000000000" pitchFamily="18" charset="-120"/>
                <a:cs typeface="Calibri" panose="020F0502020204030204" pitchFamily="34" charset="0"/>
              </a:rPr>
              <a:t>-po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 series in 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Amdo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, </a:t>
            </a:r>
            <a:r>
              <a:rPr lang="en-US" altLang="zh-HK" sz="2200" i="1" dirty="0">
                <a:ea typeface="新細明體" panose="02020500000000000000" pitchFamily="18" charset="-120"/>
                <a:cs typeface="Calibri" panose="020F0502020204030204" pitchFamily="34" charset="0"/>
              </a:rPr>
              <a:t>-le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 in Bumthang-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Kurtöp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: 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Substantivise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 adjectives but also appear in noun-adjective sequences</a:t>
            </a:r>
          </a:p>
          <a:p>
            <a:pPr lvl="1">
              <a:tabLst>
                <a:tab pos="152400" algn="l"/>
              </a:tabLst>
            </a:pP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So CAFs are even more nominal than we thought!</a:t>
            </a:r>
            <a:endParaRPr lang="en-US" altLang="zh-HK" sz="2400" dirty="0"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lvl="2">
              <a:tabLst>
                <a:tab pos="152400" algn="l"/>
              </a:tabLst>
            </a:pPr>
            <a:endParaRPr lang="en-US" altLang="zh-HK" sz="2000" dirty="0"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lvl="1">
              <a:tabLst>
                <a:tab pos="152400" algn="l"/>
              </a:tabLst>
            </a:pPr>
            <a:endParaRPr lang="en-US" altLang="zh-HK" sz="2400" i="1" dirty="0"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4A11D5-27D1-4DAE-9D42-A3AF111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26</a:t>
            </a:fld>
            <a:endParaRPr lang="zh-HK" altLang="en-US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B6C5FB81-A074-4B17-8D50-D927A4F1C6A9}"/>
              </a:ext>
            </a:extLst>
          </p:cNvPr>
          <p:cNvSpPr txBox="1">
            <a:spLocks/>
          </p:cNvSpPr>
          <p:nvPr/>
        </p:nvSpPr>
        <p:spPr>
          <a:xfrm>
            <a:off x="548892" y="4070415"/>
            <a:ext cx="10131425" cy="3085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tabLst>
                <a:tab pos="152400" algn="l"/>
              </a:tabLst>
            </a:pPr>
            <a:endParaRPr lang="en-US" altLang="zh-HK" sz="2400" dirty="0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333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AB5B1A-3761-406B-9295-00B9ADC2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3267"/>
            <a:ext cx="10131425" cy="800100"/>
          </a:xfrm>
        </p:spPr>
        <p:txBody>
          <a:bodyPr>
            <a:normAutofit fontScale="90000"/>
          </a:bodyPr>
          <a:lstStyle/>
          <a:p>
            <a:r>
              <a:rPr lang="en-US" altLang="zh-HK" sz="3600" dirty="0">
                <a:ea typeface="新細明體" panose="02020500000000000000" pitchFamily="18" charset="-120"/>
                <a:cs typeface="Calibri" panose="020F0502020204030204" pitchFamily="34" charset="0"/>
              </a:rPr>
              <a:t>Step 1B: DIFFERENTIATION </a:t>
            </a:r>
            <a:r>
              <a:rPr lang="en-US" altLang="zh-HK" sz="3600" dirty="0" err="1">
                <a:ea typeface="新細明體" panose="02020500000000000000" pitchFamily="18" charset="-120"/>
                <a:cs typeface="Calibri" panose="020F0502020204030204" pitchFamily="34" charset="0"/>
              </a:rPr>
              <a:t>bETWEEN</a:t>
            </a:r>
            <a:r>
              <a:rPr lang="en-US" altLang="zh-HK" sz="3600" dirty="0">
                <a:ea typeface="新細明體" panose="02020500000000000000" pitchFamily="18" charset="-120"/>
                <a:cs typeface="Calibri" panose="020F0502020204030204" pitchFamily="34" charset="0"/>
              </a:rPr>
              <a:t> NOMINALISED Vs and CAFs (V to N) </a:t>
            </a:r>
            <a:r>
              <a:rPr lang="en-US" altLang="zh-HK" sz="1800" dirty="0">
                <a:ea typeface="新細明體" panose="02020500000000000000" pitchFamily="18" charset="-120"/>
                <a:cs typeface="Calibri" panose="020F0502020204030204" pitchFamily="34" charset="0"/>
              </a:rPr>
              <a:t>(for </a:t>
            </a:r>
            <a:r>
              <a:rPr lang="en-US" altLang="zh-HK" sz="1800" dirty="0" err="1">
                <a:ea typeface="新細明體" panose="02020500000000000000" pitchFamily="18" charset="-120"/>
                <a:cs typeface="Calibri" panose="020F0502020204030204" pitchFamily="34" charset="0"/>
              </a:rPr>
              <a:t>tibetic</a:t>
            </a:r>
            <a:r>
              <a:rPr lang="en-US" altLang="zh-HK" sz="1800" dirty="0">
                <a:ea typeface="新細明體" panose="02020500000000000000" pitchFamily="18" charset="-120"/>
                <a:cs typeface="Calibri" panose="020F0502020204030204" pitchFamily="34" charset="0"/>
              </a:rPr>
              <a:t>; </a:t>
            </a:r>
            <a:r>
              <a:rPr lang="en-US" altLang="zh-HK" sz="1800" dirty="0" err="1">
                <a:ea typeface="新細明體" panose="02020500000000000000" pitchFamily="18" charset="-120"/>
                <a:cs typeface="Calibri" panose="020F0502020204030204" pitchFamily="34" charset="0"/>
              </a:rPr>
              <a:t>cf</a:t>
            </a:r>
            <a:r>
              <a:rPr lang="en-US" altLang="zh-HK" sz="1800" dirty="0"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1800" dirty="0" err="1">
                <a:ea typeface="新細明體" panose="02020500000000000000" pitchFamily="18" charset="-120"/>
                <a:cs typeface="Calibri" panose="020F0502020204030204" pitchFamily="34" charset="0"/>
              </a:rPr>
              <a:t>andvik</a:t>
            </a:r>
            <a:r>
              <a:rPr lang="en-US" altLang="zh-HK" sz="1800" dirty="0">
                <a:ea typeface="新細明體" panose="02020500000000000000" pitchFamily="18" charset="-120"/>
                <a:cs typeface="Calibri" panose="020F0502020204030204" pitchFamily="34" charset="0"/>
              </a:rPr>
              <a:t> 2010 for </a:t>
            </a:r>
            <a:r>
              <a:rPr lang="en-US" altLang="zh-HK" sz="1800" dirty="0" err="1">
                <a:ea typeface="新細明體" panose="02020500000000000000" pitchFamily="18" charset="-120"/>
                <a:cs typeface="Calibri" panose="020F0502020204030204" pitchFamily="34" charset="0"/>
              </a:rPr>
              <a:t>tshangla</a:t>
            </a:r>
            <a:r>
              <a:rPr lang="en-US" altLang="zh-HK" sz="1800" dirty="0">
                <a:ea typeface="新細明體" panose="02020500000000000000" pitchFamily="18" charset="-120"/>
                <a:cs typeface="Calibri" panose="020F0502020204030204" pitchFamily="34" charset="0"/>
              </a:rPr>
              <a:t>)</a:t>
            </a:r>
            <a:endParaRPr lang="zh-HK" altLang="en-US" sz="1800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9090D3-FF6B-42CF-BBF1-A372F8F73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73" y="1017822"/>
            <a:ext cx="11396853" cy="5937468"/>
          </a:xfrm>
        </p:spPr>
        <p:txBody>
          <a:bodyPr>
            <a:noAutofit/>
          </a:bodyPr>
          <a:lstStyle/>
          <a:p>
            <a:pPr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In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Tibetic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, པ་ </a:t>
            </a:r>
            <a:r>
              <a:rPr lang="en-US" altLang="zh-HK" sz="2400" i="1" dirty="0">
                <a:ea typeface="新細明體" panose="02020500000000000000" pitchFamily="18" charset="-120"/>
                <a:cs typeface="Calibri" panose="020F0502020204030204" pitchFamily="34" charset="0"/>
              </a:rPr>
              <a:t>pa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 &amp;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reflexies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 are not frequent in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lexicalised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 adjectives; we see </a:t>
            </a:r>
            <a:r>
              <a:rPr lang="en-US" altLang="zh-HK" sz="2400" i="1" dirty="0" err="1">
                <a:ea typeface="新細明體" panose="02020500000000000000" pitchFamily="18" charset="-120"/>
                <a:cs typeface="Calibri" panose="020F0502020204030204" pitchFamily="34" charset="0"/>
              </a:rPr>
              <a:t>bo</a:t>
            </a:r>
            <a:r>
              <a:rPr lang="en-US" altLang="zh-HK" sz="2400" i="1" dirty="0">
                <a:ea typeface="新細明體" panose="02020500000000000000" pitchFamily="18" charset="-120"/>
                <a:cs typeface="Calibri" panose="020F0502020204030204" pitchFamily="34" charset="0"/>
              </a:rPr>
              <a:t> po </a:t>
            </a:r>
            <a:r>
              <a:rPr lang="en-US" altLang="zh-HK" sz="2400" i="1" dirty="0" err="1">
                <a:ea typeface="新細明體" panose="02020500000000000000" pitchFamily="18" charset="-120"/>
                <a:cs typeface="Calibri" panose="020F0502020204030204" pitchFamily="34" charset="0"/>
              </a:rPr>
              <a:t>mo</a:t>
            </a:r>
            <a:r>
              <a:rPr lang="en-US" altLang="zh-HK" sz="2400" i="1" dirty="0"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(not used for generic verbal nominalization) more often – why?</a:t>
            </a:r>
          </a:p>
          <a:p>
            <a:pPr>
              <a:tabLst>
                <a:tab pos="152400" algn="l"/>
              </a:tabLst>
            </a:pPr>
            <a:r>
              <a:rPr lang="en-US" altLang="zh-HK" sz="2400" i="1" dirty="0" err="1">
                <a:ea typeface="新細明體" panose="02020500000000000000" pitchFamily="18" charset="-120"/>
                <a:cs typeface="Calibri" panose="020F0502020204030204" pitchFamily="34" charset="0"/>
              </a:rPr>
              <a:t>bo</a:t>
            </a:r>
            <a:r>
              <a:rPr lang="en-US" altLang="zh-HK" sz="2400" i="1" dirty="0"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2400" i="1" dirty="0" err="1">
                <a:ea typeface="新細明體" panose="02020500000000000000" pitchFamily="18" charset="-120"/>
                <a:cs typeface="Calibri" panose="020F0502020204030204" pitchFamily="34" charset="0"/>
              </a:rPr>
              <a:t>mo</a:t>
            </a:r>
            <a:r>
              <a:rPr lang="en-US" altLang="zh-HK" sz="2400" i="1" dirty="0">
                <a:ea typeface="新細明體" panose="02020500000000000000" pitchFamily="18" charset="-120"/>
                <a:cs typeface="Calibri" panose="020F0502020204030204" pitchFamily="34" charset="0"/>
              </a:rPr>
              <a:t> po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etc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 also happen to be common in agentive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nomianlisation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 (e.g. </a:t>
            </a:r>
            <a:r>
              <a:rPr lang="bo-CN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རྩོམ་པ་པོ་ </a:t>
            </a:r>
            <a:r>
              <a:rPr lang="en-US" altLang="zh-HK" sz="2400" i="1" dirty="0" err="1">
                <a:ea typeface="新細明體" panose="02020500000000000000" pitchFamily="18" charset="-120"/>
                <a:cs typeface="Calibri" panose="020F0502020204030204" pitchFamily="34" charset="0"/>
              </a:rPr>
              <a:t>rtsom.pa.po</a:t>
            </a:r>
            <a:r>
              <a:rPr lang="en-US" altLang="zh-HK" sz="2400" i="1" dirty="0"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‘writer’); maybe same process</a:t>
            </a:r>
            <a:endParaRPr lang="en-US" altLang="zh-HK" sz="2400" i="1" dirty="0"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Common theme between agentive nominalization, CAF formation: Both ‘subject’ arguments – tend to be human/animate, definite, individuated (cf. OC </a:t>
            </a:r>
            <a:r>
              <a:rPr lang="zh-TW" altLang="en-US" sz="2400" dirty="0">
                <a:ea typeface="新細明體" panose="02020500000000000000" pitchFamily="18" charset="-120"/>
                <a:cs typeface="Calibri" panose="020F0502020204030204" pitchFamily="34" charset="0"/>
              </a:rPr>
              <a:t>者</a:t>
            </a:r>
            <a:r>
              <a:rPr lang="en-US" altLang="zh-TW" sz="2400" dirty="0">
                <a:ea typeface="新細明體" panose="02020500000000000000" pitchFamily="18" charset="-120"/>
                <a:cs typeface="Calibri" panose="020F0502020204030204" pitchFamily="34" charset="0"/>
              </a:rPr>
              <a:t>)</a:t>
            </a:r>
            <a:endParaRPr lang="en-US" altLang="zh-HK" sz="2400" dirty="0"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lvl="1">
              <a:tabLst>
                <a:tab pos="152400" algn="l"/>
              </a:tabLst>
            </a:pPr>
            <a:r>
              <a:rPr lang="en-US" altLang="zh-HK" sz="2200" i="1" dirty="0">
                <a:ea typeface="新細明體" panose="02020500000000000000" pitchFamily="18" charset="-120"/>
                <a:cs typeface="Calibri" panose="020F0502020204030204" pitchFamily="34" charset="0"/>
              </a:rPr>
              <a:t>Po / </a:t>
            </a:r>
            <a:r>
              <a:rPr lang="en-US" altLang="zh-HK" sz="2200" i="1" dirty="0" err="1">
                <a:ea typeface="新細明體" panose="02020500000000000000" pitchFamily="18" charset="-120"/>
                <a:cs typeface="Calibri" panose="020F0502020204030204" pitchFamily="34" charset="0"/>
              </a:rPr>
              <a:t>mo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 often pronouns</a:t>
            </a:r>
          </a:p>
          <a:p>
            <a:pPr lvl="1">
              <a:tabLst>
                <a:tab pos="152400" algn="l"/>
              </a:tabLst>
            </a:pPr>
            <a:r>
              <a:rPr lang="en-US" altLang="zh-HK" sz="2200" i="1" dirty="0">
                <a:ea typeface="新細明體" panose="02020500000000000000" pitchFamily="18" charset="-120"/>
                <a:cs typeface="Calibri" panose="020F0502020204030204" pitchFamily="34" charset="0"/>
              </a:rPr>
              <a:t>Pho / </a:t>
            </a:r>
            <a:r>
              <a:rPr lang="en-US" altLang="zh-HK" sz="2200" i="1" dirty="0" err="1">
                <a:ea typeface="新細明體" panose="02020500000000000000" pitchFamily="18" charset="-120"/>
                <a:cs typeface="Calibri" panose="020F0502020204030204" pitchFamily="34" charset="0"/>
              </a:rPr>
              <a:t>mo</a:t>
            </a:r>
            <a:r>
              <a:rPr lang="en-US" altLang="zh-HK" sz="2200" i="1" dirty="0"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mean male/female, may be affixed to animates to indicate gender</a:t>
            </a:r>
          </a:p>
          <a:p>
            <a:pPr lvl="1">
              <a:tabLst>
                <a:tab pos="152400" algn="l"/>
              </a:tabLst>
            </a:pPr>
            <a:r>
              <a:rPr lang="en-US" altLang="zh-HK" sz="2200" i="1" dirty="0">
                <a:ea typeface="新細明體" panose="02020500000000000000" pitchFamily="18" charset="-120"/>
                <a:cs typeface="Calibri" panose="020F0502020204030204" pitchFamily="34" charset="0"/>
              </a:rPr>
              <a:t>Po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 is definite marker is 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Ladhaki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, </a:t>
            </a:r>
            <a:r>
              <a:rPr lang="en-US" altLang="zh-HK" sz="2200" i="1" dirty="0">
                <a:ea typeface="新細明體" panose="02020500000000000000" pitchFamily="18" charset="-120"/>
                <a:cs typeface="Calibri" panose="020F0502020204030204" pitchFamily="34" charset="0"/>
              </a:rPr>
              <a:t>po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 series substantivizes adjectives in </a:t>
            </a:r>
            <a:r>
              <a:rPr lang="en-US" altLang="zh-HK" sz="2200" dirty="0" err="1">
                <a:ea typeface="新細明體" panose="02020500000000000000" pitchFamily="18" charset="-120"/>
                <a:cs typeface="Calibri" panose="020F0502020204030204" pitchFamily="34" charset="0"/>
              </a:rPr>
              <a:t>Amdo</a:t>
            </a:r>
            <a:endParaRPr lang="en-US" altLang="zh-HK" sz="2200" dirty="0"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lvl="1">
              <a:tabLst>
                <a:tab pos="152400" algn="l"/>
              </a:tabLst>
            </a:pP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ཕ་ </a:t>
            </a:r>
            <a:r>
              <a:rPr lang="en-US" altLang="zh-HK" sz="2200" i="1" dirty="0" err="1">
                <a:ea typeface="新細明體" panose="02020500000000000000" pitchFamily="18" charset="-120"/>
                <a:cs typeface="Calibri" panose="020F0502020204030204" pitchFamily="34" charset="0"/>
              </a:rPr>
              <a:t>pha</a:t>
            </a:r>
            <a:r>
              <a:rPr lang="en-US" altLang="zh-HK" sz="2200" i="1" dirty="0"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/ མ་ </a:t>
            </a:r>
            <a:r>
              <a:rPr lang="en-US" altLang="zh-HK" sz="2200" i="1" dirty="0">
                <a:ea typeface="新細明體" panose="02020500000000000000" pitchFamily="18" charset="-120"/>
                <a:cs typeface="Calibri" panose="020F0502020204030204" pitchFamily="34" charset="0"/>
              </a:rPr>
              <a:t>ma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 + demonstrative </a:t>
            </a:r>
            <a:r>
              <a:rPr lang="en-US" altLang="zh-HK" sz="2200" i="1" dirty="0">
                <a:ea typeface="新細明體" panose="02020500000000000000" pitchFamily="18" charset="-120"/>
                <a:cs typeface="Calibri" panose="020F0502020204030204" pitchFamily="34" charset="0"/>
              </a:rPr>
              <a:t>o</a:t>
            </a:r>
            <a:r>
              <a:rPr lang="en-US" altLang="zh-HK" sz="2200" dirty="0">
                <a:ea typeface="新細明體" panose="02020500000000000000" pitchFamily="18" charset="-120"/>
                <a:cs typeface="Calibri" panose="020F0502020204030204" pitchFamily="34" charset="0"/>
              </a:rPr>
              <a:t>?</a:t>
            </a:r>
          </a:p>
          <a:p>
            <a:pPr>
              <a:tabLst>
                <a:tab pos="152400" algn="l"/>
              </a:tabLst>
            </a:pPr>
            <a:r>
              <a:rPr lang="en-US" altLang="zh-HK" sz="2600" dirty="0">
                <a:ea typeface="新細明體" panose="02020500000000000000" pitchFamily="18" charset="-120"/>
                <a:cs typeface="Calibri" panose="020F0502020204030204" pitchFamily="34" charset="0"/>
              </a:rPr>
              <a:t>Lost of productivity of </a:t>
            </a:r>
            <a:r>
              <a:rPr lang="en-US" altLang="zh-HK" sz="2600" i="1" dirty="0">
                <a:ea typeface="新細明體" panose="02020500000000000000" pitchFamily="18" charset="-120"/>
                <a:cs typeface="Calibri" panose="020F0502020204030204" pitchFamily="34" charset="0"/>
              </a:rPr>
              <a:t>o</a:t>
            </a:r>
            <a:r>
              <a:rPr lang="en-US" altLang="zh-HK" sz="2600" dirty="0">
                <a:ea typeface="新細明體" panose="02020500000000000000" pitchFamily="18" charset="-120"/>
                <a:cs typeface="Calibri" panose="020F0502020204030204" pitchFamily="34" charset="0"/>
              </a:rPr>
              <a:t>-series / </a:t>
            </a:r>
            <a:r>
              <a:rPr lang="en-US" altLang="zh-HK" sz="2600" i="1" dirty="0">
                <a:ea typeface="新細明體" panose="02020500000000000000" pitchFamily="18" charset="-120"/>
                <a:cs typeface="Calibri" panose="020F0502020204030204" pitchFamily="34" charset="0"/>
              </a:rPr>
              <a:t>ma</a:t>
            </a:r>
            <a:r>
              <a:rPr lang="en-US" altLang="zh-HK" sz="2600" dirty="0">
                <a:ea typeface="新細明體" panose="02020500000000000000" pitchFamily="18" charset="-120"/>
                <a:cs typeface="Calibri" panose="020F0502020204030204" pitchFamily="34" charset="0"/>
              </a:rPr>
              <a:t> (by Classical) – CAFs ‘emancipated’ from verb class as separate lexemes, form subclass of nouns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4A11D5-27D1-4DAE-9D42-A3AF111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27</a:t>
            </a:fld>
            <a:endParaRPr lang="zh-HK" altLang="en-US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B6C5FB81-A074-4B17-8D50-D927A4F1C6A9}"/>
              </a:ext>
            </a:extLst>
          </p:cNvPr>
          <p:cNvSpPr txBox="1">
            <a:spLocks/>
          </p:cNvSpPr>
          <p:nvPr/>
        </p:nvSpPr>
        <p:spPr>
          <a:xfrm>
            <a:off x="548892" y="4070415"/>
            <a:ext cx="10131425" cy="3085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tabLst>
                <a:tab pos="152400" algn="l"/>
              </a:tabLst>
            </a:pPr>
            <a:endParaRPr lang="en-US" altLang="zh-HK" sz="2400" dirty="0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472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AB5B1A-3761-406B-9295-00B9ADC2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3267"/>
            <a:ext cx="10131425" cy="800100"/>
          </a:xfrm>
        </p:spPr>
        <p:txBody>
          <a:bodyPr>
            <a:normAutofit/>
          </a:bodyPr>
          <a:lstStyle/>
          <a:p>
            <a:r>
              <a:rPr lang="en-US" altLang="zh-HK" sz="3600" dirty="0">
                <a:ea typeface="新細明體" panose="02020500000000000000" pitchFamily="18" charset="-120"/>
                <a:cs typeface="Calibri" panose="020F0502020204030204" pitchFamily="34" charset="0"/>
              </a:rPr>
              <a:t>Step 1C: LOSS of VAR AUTONOMY</a:t>
            </a:r>
            <a:endParaRPr lang="zh-HK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9090D3-FF6B-42CF-BBF1-A372F8F73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73" y="691245"/>
            <a:ext cx="11396853" cy="5937468"/>
          </a:xfrm>
        </p:spPr>
        <p:txBody>
          <a:bodyPr>
            <a:noAutofit/>
          </a:bodyPr>
          <a:lstStyle/>
          <a:p>
            <a:pPr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Loss of VARs’ abilities to appear outside of CAFs.</a:t>
            </a:r>
          </a:p>
          <a:p>
            <a:pPr>
              <a:tabLst>
                <a:tab pos="152400" algn="l"/>
              </a:tabLst>
            </a:pP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Derge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,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Amdo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, Nar,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Manange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, and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Denjongke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,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etc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: A minority of VARs only</a:t>
            </a:r>
          </a:p>
          <a:p>
            <a:pPr>
              <a:tabLst>
                <a:tab pos="152400" algn="l"/>
              </a:tabLst>
            </a:pP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Dongwang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 Tibetan: happened to quite a few VARs</a:t>
            </a:r>
          </a:p>
          <a:p>
            <a:pPr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Lhasa Tibetan: all but complete, apart from a few outliers like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ངོ་ཚ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་ </a:t>
            </a:r>
            <a:r>
              <a:rPr lang="en-US" altLang="zh-HK" sz="2400" i="1" dirty="0" err="1">
                <a:ea typeface="新細明體" panose="02020500000000000000" pitchFamily="18" charset="-120"/>
                <a:cs typeface="Calibri" panose="020F0502020204030204" pitchFamily="34" charset="0"/>
              </a:rPr>
              <a:t>ngo</a:t>
            </a:r>
            <a:r>
              <a:rPr lang="en-US" altLang="zh-HK" sz="2400" i="1" dirty="0"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2400" i="1" dirty="0" err="1">
                <a:ea typeface="新細明體" panose="02020500000000000000" pitchFamily="18" charset="-120"/>
                <a:cs typeface="Calibri" panose="020F0502020204030204" pitchFamily="34" charset="0"/>
              </a:rPr>
              <a:t>tsha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 ‘to be embarrassed’ </a:t>
            </a:r>
            <a:r>
              <a:rPr lang="en-US" altLang="zh-TW" sz="2400" dirty="0">
                <a:ea typeface="新細明體" panose="02020500000000000000" pitchFamily="18" charset="-120"/>
                <a:cs typeface="Calibri" panose="020F0502020204030204" pitchFamily="34" charset="0"/>
              </a:rPr>
              <a:t>- </a:t>
            </a:r>
            <a:r>
              <a:rPr lang="en-US" altLang="zh-TW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ངོ་ཚ་ཡི་འདུག</a:t>
            </a:r>
            <a:r>
              <a:rPr lang="en-US" altLang="zh-TW" sz="2400" dirty="0">
                <a:ea typeface="新細明體" panose="02020500000000000000" pitchFamily="18" charset="-120"/>
                <a:cs typeface="Calibri" panose="020F0502020204030204" pitchFamily="34" charset="0"/>
              </a:rPr>
              <a:t>་ </a:t>
            </a:r>
            <a:r>
              <a:rPr lang="en-US" altLang="zh-TW" sz="2400" i="1" dirty="0" err="1">
                <a:ea typeface="新細明體" panose="02020500000000000000" pitchFamily="18" charset="-120"/>
                <a:cs typeface="Calibri" panose="020F0502020204030204" pitchFamily="34" charset="0"/>
              </a:rPr>
              <a:t>ngo</a:t>
            </a:r>
            <a:r>
              <a:rPr lang="en-US" altLang="zh-TW" sz="2400" i="1" dirty="0">
                <a:ea typeface="新細明體" panose="02020500000000000000" pitchFamily="18" charset="-120"/>
                <a:cs typeface="Calibri" panose="020F0502020204030204" pitchFamily="34" charset="0"/>
              </a:rPr>
              <a:t> tsha.</a:t>
            </a:r>
            <a:r>
              <a:rPr lang="en-US" altLang="zh-TW" sz="2400" i="1" dirty="0" err="1">
                <a:ea typeface="新細明體" panose="02020500000000000000" pitchFamily="18" charset="-120"/>
                <a:cs typeface="Calibri" panose="020F0502020204030204" pitchFamily="34" charset="0"/>
              </a:rPr>
              <a:t>yi</a:t>
            </a:r>
            <a:r>
              <a:rPr lang="en-US" altLang="zh-TW" sz="2400" i="1" dirty="0">
                <a:ea typeface="新細明體" panose="02020500000000000000" pitchFamily="18" charset="-120"/>
                <a:cs typeface="Calibri" panose="020F0502020204030204" pitchFamily="34" charset="0"/>
              </a:rPr>
              <a:t>.’dug ‘</a:t>
            </a:r>
            <a:r>
              <a:rPr lang="en-US" altLang="zh-TW" sz="2400" dirty="0">
                <a:ea typeface="新細明體" panose="02020500000000000000" pitchFamily="18" charset="-120"/>
                <a:cs typeface="Calibri" panose="020F0502020204030204" pitchFamily="34" charset="0"/>
              </a:rPr>
              <a:t>face hot-PRES-SNS’, </a:t>
            </a:r>
            <a:r>
              <a:rPr lang="en-US" altLang="zh-TW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ངོ་ཚ་པོ</a:t>
            </a:r>
            <a:r>
              <a:rPr lang="en-US" altLang="zh-TW" sz="2400" dirty="0">
                <a:ea typeface="新細明體" panose="02020500000000000000" pitchFamily="18" charset="-120"/>
                <a:cs typeface="Calibri" panose="020F0502020204030204" pitchFamily="34" charset="0"/>
              </a:rPr>
              <a:t>་ </a:t>
            </a:r>
            <a:r>
              <a:rPr lang="en-US" altLang="zh-TW" sz="2400" i="1" dirty="0" err="1">
                <a:ea typeface="新細明體" panose="02020500000000000000" pitchFamily="18" charset="-120"/>
                <a:cs typeface="Calibri" panose="020F0502020204030204" pitchFamily="34" charset="0"/>
              </a:rPr>
              <a:t>ngo</a:t>
            </a:r>
            <a:r>
              <a:rPr lang="en-US" altLang="zh-TW" sz="2400" i="1" dirty="0"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TW" sz="2400" i="1" dirty="0" err="1">
                <a:ea typeface="新細明體" panose="02020500000000000000" pitchFamily="18" charset="-120"/>
                <a:cs typeface="Calibri" panose="020F0502020204030204" pitchFamily="34" charset="0"/>
              </a:rPr>
              <a:t>tsha.po</a:t>
            </a:r>
            <a:r>
              <a:rPr lang="en-US" altLang="zh-TW" sz="2400" dirty="0">
                <a:ea typeface="新細明體" panose="02020500000000000000" pitchFamily="18" charset="-120"/>
                <a:cs typeface="Calibri" panose="020F0502020204030204" pitchFamily="34" charset="0"/>
              </a:rPr>
              <a:t> ‘embarrassed’ both exist</a:t>
            </a:r>
            <a:endParaRPr lang="en-US" altLang="zh-HK" sz="2400" i="1" dirty="0"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4A11D5-27D1-4DAE-9D42-A3AF111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28</a:t>
            </a:fld>
            <a:endParaRPr lang="zh-HK" altLang="en-US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B6C5FB81-A074-4B17-8D50-D927A4F1C6A9}"/>
              </a:ext>
            </a:extLst>
          </p:cNvPr>
          <p:cNvSpPr txBox="1">
            <a:spLocks/>
          </p:cNvSpPr>
          <p:nvPr/>
        </p:nvSpPr>
        <p:spPr>
          <a:xfrm>
            <a:off x="548892" y="4070415"/>
            <a:ext cx="10131425" cy="3085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tabLst>
                <a:tab pos="152400" algn="l"/>
              </a:tabLst>
            </a:pPr>
            <a:endParaRPr lang="en-US" altLang="zh-HK" sz="2400" dirty="0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711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AB5B1A-3761-406B-9295-00B9ADC2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3267"/>
            <a:ext cx="10131425" cy="800100"/>
          </a:xfrm>
        </p:spPr>
        <p:txBody>
          <a:bodyPr>
            <a:normAutofit/>
          </a:bodyPr>
          <a:lstStyle/>
          <a:p>
            <a:r>
              <a:rPr lang="en-US" altLang="zh-HK" sz="3600" dirty="0">
                <a:ea typeface="新細明體" panose="02020500000000000000" pitchFamily="18" charset="-120"/>
                <a:cs typeface="Calibri" panose="020F0502020204030204" pitchFamily="34" charset="0"/>
              </a:rPr>
              <a:t>Step 1D: RISE OF ATTRIBUTIVE COPULAR CLAUSES</a:t>
            </a:r>
            <a:endParaRPr lang="zh-HK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9090D3-FF6B-42CF-BBF1-A372F8F73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73" y="691245"/>
            <a:ext cx="11396853" cy="5937468"/>
          </a:xfrm>
        </p:spPr>
        <p:txBody>
          <a:bodyPr>
            <a:noAutofit/>
          </a:bodyPr>
          <a:lstStyle/>
          <a:p>
            <a:pPr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Available in all languages sampled</a:t>
            </a:r>
          </a:p>
          <a:p>
            <a:pPr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Based on existential, equative or both</a:t>
            </a:r>
          </a:p>
          <a:p>
            <a:pPr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What motivations?</a:t>
            </a:r>
          </a:p>
          <a:p>
            <a:pPr lvl="1"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Before verbal clauses developed evidentiality, had to use CAF + copula to express evidentiality?</a:t>
            </a:r>
          </a:p>
          <a:p>
            <a:pPr lvl="1"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Some adjectives are use exclusively in modifying function (i.e. in CAFs) → CAFs become so entrenched that they are used in copula clauses → others follow by analogy?</a:t>
            </a:r>
          </a:p>
          <a:p>
            <a:pPr lvl="1">
              <a:tabLst>
                <a:tab pos="152400" algn="l"/>
              </a:tabLst>
            </a:pP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Research needed on languages like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Amdo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 and 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Denjongke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 where attributive copula clauses and VAR-only predicates alternate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4A11D5-27D1-4DAE-9D42-A3AF111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29</a:t>
            </a:fld>
            <a:endParaRPr lang="zh-HK" altLang="en-US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B6C5FB81-A074-4B17-8D50-D927A4F1C6A9}"/>
              </a:ext>
            </a:extLst>
          </p:cNvPr>
          <p:cNvSpPr txBox="1">
            <a:spLocks/>
          </p:cNvSpPr>
          <p:nvPr/>
        </p:nvSpPr>
        <p:spPr>
          <a:xfrm>
            <a:off x="548892" y="4070415"/>
            <a:ext cx="10131425" cy="3085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tabLst>
                <a:tab pos="152400" algn="l"/>
              </a:tabLst>
            </a:pPr>
            <a:endParaRPr lang="en-US" altLang="zh-HK" sz="2400" dirty="0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023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8151AD-FC2D-43D6-B761-35CE40306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57175"/>
            <a:ext cx="10131425" cy="1456267"/>
          </a:xfrm>
        </p:spPr>
        <p:txBody>
          <a:bodyPr/>
          <a:lstStyle/>
          <a:p>
            <a:r>
              <a:rPr lang="en-US" altLang="zh-HK" dirty="0"/>
              <a:t>Typological background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4D35189-F11E-4AE9-8D3E-0899FF748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09724"/>
            <a:ext cx="10131425" cy="4895851"/>
          </a:xfrm>
        </p:spPr>
        <p:txBody>
          <a:bodyPr>
            <a:normAutofit lnSpcReduction="10000"/>
          </a:bodyPr>
          <a:lstStyle/>
          <a:p>
            <a:r>
              <a:rPr lang="en-US" altLang="zh-HK" sz="2600" dirty="0"/>
              <a:t>Not my focus for this talk; will keep this brief</a:t>
            </a:r>
          </a:p>
          <a:p>
            <a:r>
              <a:rPr lang="en-US" altLang="zh-HK" sz="2600" dirty="0"/>
              <a:t>Traditional approach to form-classes:</a:t>
            </a:r>
          </a:p>
          <a:p>
            <a:pPr lvl="1"/>
            <a:r>
              <a:rPr lang="en-US" altLang="zh-HK" sz="2400" dirty="0"/>
              <a:t>Which languages have an adjective class of lexemes</a:t>
            </a:r>
            <a:r>
              <a:rPr lang="en-US" altLang="zh-TW" sz="2400" dirty="0"/>
              <a:t>?</a:t>
            </a:r>
          </a:p>
          <a:p>
            <a:pPr lvl="1"/>
            <a:r>
              <a:rPr lang="en-US" altLang="zh-HK" sz="2400" dirty="0"/>
              <a:t>Which languages put attribute-denoting lexemes in noun / verb classes?</a:t>
            </a:r>
          </a:p>
          <a:p>
            <a:pPr lvl="1"/>
            <a:r>
              <a:rPr lang="en-US" altLang="zh-HK" sz="2400" dirty="0"/>
              <a:t>e.g. Dixon </a:t>
            </a:r>
            <a:r>
              <a:rPr lang="en-US" altLang="zh-TW" sz="2400" dirty="0"/>
              <a:t>(</a:t>
            </a:r>
            <a:r>
              <a:rPr lang="en-US" altLang="zh-HK" sz="2400" dirty="0"/>
              <a:t>1982), Bhat (1994), </a:t>
            </a:r>
            <a:r>
              <a:rPr lang="en-US" altLang="zh-HK" sz="2400" dirty="0" err="1"/>
              <a:t>Hengeveld</a:t>
            </a:r>
            <a:r>
              <a:rPr lang="en-US" altLang="zh-HK" sz="2400" dirty="0"/>
              <a:t> (1992)</a:t>
            </a:r>
          </a:p>
          <a:p>
            <a:pPr marL="457200" lvl="1" indent="0">
              <a:buNone/>
            </a:pPr>
            <a:endParaRPr lang="en-US" altLang="zh-HK" sz="2400" dirty="0"/>
          </a:p>
          <a:p>
            <a:r>
              <a:rPr lang="en-US" altLang="zh-HK" sz="2600" dirty="0"/>
              <a:t>Constructional approach to form-classes:</a:t>
            </a:r>
          </a:p>
          <a:p>
            <a:pPr lvl="1"/>
            <a:r>
              <a:rPr lang="en-US" altLang="zh-HK" sz="2400" dirty="0"/>
              <a:t>Focus on </a:t>
            </a:r>
            <a:r>
              <a:rPr lang="en-US" altLang="zh-HK" sz="2400" dirty="0" err="1"/>
              <a:t>behaviours</a:t>
            </a:r>
            <a:r>
              <a:rPr lang="en-US" altLang="zh-HK" sz="2400" dirty="0"/>
              <a:t> of individual </a:t>
            </a:r>
            <a:r>
              <a:rPr lang="en-US" altLang="zh-HK" sz="2400" b="1" dirty="0"/>
              <a:t>roots</a:t>
            </a:r>
            <a:r>
              <a:rPr lang="en-US" altLang="zh-HK" sz="2400" dirty="0"/>
              <a:t> in different </a:t>
            </a:r>
            <a:r>
              <a:rPr lang="en-US" altLang="zh-HK" sz="2400" b="1" dirty="0"/>
              <a:t>constructions</a:t>
            </a:r>
          </a:p>
          <a:p>
            <a:pPr lvl="1"/>
            <a:r>
              <a:rPr lang="en-US" altLang="zh-HK" sz="2400" dirty="0"/>
              <a:t>Less focus on systems as a whole, </a:t>
            </a:r>
            <a:r>
              <a:rPr lang="en-US" altLang="zh-HK" sz="2400" dirty="0" err="1"/>
              <a:t>behaviour</a:t>
            </a:r>
            <a:r>
              <a:rPr lang="en-US" altLang="zh-HK" sz="2400" dirty="0"/>
              <a:t> of complex words</a:t>
            </a:r>
          </a:p>
          <a:p>
            <a:pPr lvl="1"/>
            <a:r>
              <a:rPr lang="en-US" altLang="zh-HK" sz="2400" dirty="0"/>
              <a:t>e.g. Croft (2001), </a:t>
            </a:r>
            <a:r>
              <a:rPr lang="en-US" altLang="zh-HK" sz="2400" dirty="0" err="1"/>
              <a:t>Haspelmath</a:t>
            </a:r>
            <a:r>
              <a:rPr lang="en-US" altLang="zh-HK" sz="2400" dirty="0"/>
              <a:t> (2012, forthcoming)</a:t>
            </a:r>
          </a:p>
          <a:p>
            <a:pPr lvl="1"/>
            <a:endParaRPr lang="en-US" altLang="zh-HK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FAFCAE1-7FEA-4F16-B9AE-A09189B2C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716959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D31F74-AB8B-4507-9A7B-7A76216DE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43247"/>
            <a:ext cx="10131427" cy="1468800"/>
          </a:xfrm>
        </p:spPr>
        <p:txBody>
          <a:bodyPr/>
          <a:lstStyle/>
          <a:p>
            <a:r>
              <a:rPr lang="bo-CN" altLang="zh-CN" dirty="0"/>
              <a:t>བཀའ་དྲིན་ཆེ་</a:t>
            </a:r>
            <a:r>
              <a:rPr lang="en-US" altLang="zh-CN" dirty="0"/>
              <a:t>། </a:t>
            </a:r>
            <a:r>
              <a:rPr lang="zh-CN" altLang="en-US" dirty="0"/>
              <a:t>谢谢</a:t>
            </a:r>
            <a:r>
              <a:rPr lang="en-US" altLang="zh-CN" dirty="0"/>
              <a:t>!  </a:t>
            </a:r>
            <a:r>
              <a:rPr lang="en-US" altLang="zh-HK" dirty="0"/>
              <a:t>Thank you! </a:t>
            </a:r>
            <a:endParaRPr lang="zh-HK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EE3A0DD-E981-4304-8FAD-264BD0C79B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HK" dirty="0"/>
              <a:t>THANKS TO Bernard Comrie and Carol </a:t>
            </a:r>
            <a:r>
              <a:rPr lang="en-US" altLang="zh-HK" dirty="0" err="1"/>
              <a:t>Genetti</a:t>
            </a:r>
            <a:r>
              <a:rPr lang="en-US" altLang="zh-HK" dirty="0"/>
              <a:t> for Comments, and Kellen Parker van Dam and UCSB librarian Chen Yao for help with obtaining materials</a:t>
            </a:r>
            <a:endParaRPr lang="zh-HK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06C6A7E-8EE3-4AFC-B87A-54AF2615B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30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487271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D31F74-AB8B-4507-9A7B-7A76216DE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Appendix slides</a:t>
            </a:r>
            <a:endParaRPr lang="zh-HK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EE3A0DD-E981-4304-8FAD-264BD0C79B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06C6A7E-8EE3-4AFC-B87A-54AF2615B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31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631369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AB5B1A-3761-406B-9295-00B9ADC2B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Unmarked adjectival roots (UAR; omitted)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9090D3-FF6B-42CF-BBF1-A372F8F73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HK" sz="2400" dirty="0"/>
              <a:t>Simple forms that can directly modify a nominal without derivation</a:t>
            </a:r>
          </a:p>
          <a:p>
            <a:r>
              <a:rPr lang="en-US" altLang="zh-HK" sz="2400" dirty="0"/>
              <a:t>Most </a:t>
            </a:r>
            <a:r>
              <a:rPr lang="en-US" altLang="zh-HK" sz="2400" dirty="0" err="1"/>
              <a:t>Bodish</a:t>
            </a:r>
            <a:r>
              <a:rPr lang="en-US" altLang="zh-HK" sz="2400" dirty="0"/>
              <a:t> varieties probably have some (e.g. Lhasa: </a:t>
            </a:r>
            <a:r>
              <a:rPr lang="en-US" altLang="zh-HK" sz="2400" dirty="0" err="1"/>
              <a:t>གྲུ་བཞི</a:t>
            </a:r>
            <a:r>
              <a:rPr lang="en-US" altLang="zh-HK" sz="2400" dirty="0"/>
              <a:t>་ </a:t>
            </a:r>
            <a:r>
              <a:rPr lang="en-US" altLang="zh-HK" sz="2400" i="1" dirty="0" err="1"/>
              <a:t>gru.bzhi</a:t>
            </a:r>
            <a:r>
              <a:rPr lang="en-US" altLang="zh-HK" sz="2400" dirty="0"/>
              <a:t>)</a:t>
            </a:r>
          </a:p>
          <a:p>
            <a:r>
              <a:rPr lang="en-US" altLang="zh-HK" sz="2400" dirty="0"/>
              <a:t>Only count them for languages for which they seem to be numerous, e.g. most </a:t>
            </a:r>
            <a:r>
              <a:rPr lang="en-US" altLang="zh-HK" sz="2400" dirty="0" err="1"/>
              <a:t>colour</a:t>
            </a:r>
            <a:r>
              <a:rPr lang="en-US" altLang="zh-HK" sz="2400" dirty="0"/>
              <a:t> terms are UARs (as in </a:t>
            </a:r>
            <a:r>
              <a:rPr lang="en-US" altLang="zh-HK" sz="2400" dirty="0" err="1"/>
              <a:t>Tamangic</a:t>
            </a:r>
            <a:r>
              <a:rPr lang="en-US" altLang="zh-HK" sz="2400" dirty="0"/>
              <a:t>)</a:t>
            </a:r>
          </a:p>
          <a:p>
            <a:r>
              <a:rPr lang="en-US" altLang="zh-HK" sz="2400" dirty="0"/>
              <a:t>Typically pattern with CAFs</a:t>
            </a:r>
          </a:p>
          <a:p>
            <a:pPr marL="0" indent="0">
              <a:buNone/>
            </a:pPr>
            <a:endParaRPr lang="zh-HK" altLang="en-US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4A11D5-27D1-4DAE-9D42-A3AF111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32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56693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AB5B1A-3761-406B-9295-00B9ADC2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3267"/>
            <a:ext cx="10131425" cy="800100"/>
          </a:xfrm>
        </p:spPr>
        <p:txBody>
          <a:bodyPr>
            <a:normAutofit/>
          </a:bodyPr>
          <a:lstStyle/>
          <a:p>
            <a:r>
              <a:rPr lang="en-US" altLang="zh-HK" dirty="0"/>
              <a:t>MARKING OF REFERENTIAL STATUS (EVENT): VAR</a:t>
            </a:r>
            <a:endParaRPr lang="zh-HK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9090D3-FF6B-42CF-BBF1-A372F8F73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4" y="1113367"/>
            <a:ext cx="10131425" cy="5431366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52400" algn="l"/>
              </a:tabLst>
            </a:pPr>
            <a:r>
              <a:rPr lang="en-US" altLang="zh-HK" sz="24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Verbective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: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Zekog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Amdo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 (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Dpal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ldan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bkra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shis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 2016: 356)</a:t>
            </a:r>
          </a:p>
          <a:p>
            <a:pPr marL="0" lvl="0" indent="0">
              <a:spcAft>
                <a:spcPts val="1000"/>
              </a:spcAft>
              <a:buNone/>
              <a:tabLst>
                <a:tab pos="152400" algn="l"/>
              </a:tabLst>
            </a:pP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a.	</a:t>
            </a:r>
            <a:r>
              <a:rPr lang="bo-CN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ཟ་མ་		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</a:t>
            </a:r>
            <a:r>
              <a:rPr lang="bo-CN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ཟ་རྒྱོ་		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</a:t>
            </a:r>
            <a:r>
              <a:rPr lang="bo-CN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ང	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</a:t>
            </a:r>
            <a:r>
              <a:rPr lang="bo-CN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འི་		ལས་ཀ་	ཁེ་རུ་བོ		ཡིན། 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za.ma		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za.rgyo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nga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‘I		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las.ka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	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khe.ru.bo	yin</a:t>
            </a:r>
          </a:p>
          <a:p>
            <a:pPr marL="0" lvl="0" indent="0">
              <a:spcAft>
                <a:spcPts val="1000"/>
              </a:spcAft>
              <a:buNone/>
              <a:tabLst>
                <a:tab pos="152400" algn="l"/>
              </a:tabLst>
            </a:pP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food		eat-NMZ	1sg		=GEN	task	only		COP</a:t>
            </a:r>
          </a:p>
          <a:p>
            <a:pPr marL="0" lvl="0" indent="0">
              <a:spcAft>
                <a:spcPts val="1000"/>
              </a:spcAft>
              <a:buNone/>
              <a:tabLst>
                <a:tab pos="152400" algn="l"/>
              </a:tabLst>
            </a:pP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‘Eating food is my only task.’</a:t>
            </a:r>
          </a:p>
          <a:p>
            <a:pPr marL="457200" lvl="0" indent="-457200">
              <a:spcAft>
                <a:spcPts val="1000"/>
              </a:spcAft>
              <a:buAutoNum type="alphaLcPeriod" startAt="2"/>
              <a:tabLst>
                <a:tab pos="152400" algn="l"/>
              </a:tabLst>
            </a:pPr>
            <a:r>
              <a:rPr lang="bo-CN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རྒན་མོ་		ཡག་རྒྱོ་	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</a:t>
            </a:r>
            <a:r>
              <a:rPr lang="bo-CN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རྒད་པོ་		གི་			འདོད་པ་	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</a:t>
            </a:r>
            <a:r>
              <a:rPr lang="bo-CN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རེད། </a:t>
            </a:r>
            <a:b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</a:b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rgan.mo	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yag.rgyo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		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rgad.po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	</a:t>
            </a:r>
            <a:r>
              <a:rPr lang="en-US" altLang="zh-HK" sz="2400" dirty="0" err="1">
                <a:ea typeface="新細明體" panose="02020500000000000000" pitchFamily="18" charset="-120"/>
                <a:cs typeface="Calibri" panose="020F0502020204030204" pitchFamily="34" charset="0"/>
              </a:rPr>
              <a:t>gi</a:t>
            </a:r>
            <a:r>
              <a:rPr lang="en-US" altLang="zh-HK" sz="2400" dirty="0">
                <a:ea typeface="新細明體" panose="02020500000000000000" pitchFamily="18" charset="-120"/>
                <a:cs typeface="Calibri" panose="020F0502020204030204" pitchFamily="34" charset="0"/>
              </a:rPr>
              <a:t>			‘dod.pa	red</a:t>
            </a:r>
            <a:endParaRPr lang="bo-CN" altLang="zh-HK" sz="2400" dirty="0">
              <a:effectLst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0" lvl="0" indent="0">
              <a:spcAft>
                <a:spcPts val="1000"/>
              </a:spcAft>
              <a:buNone/>
              <a:tabLst>
                <a:tab pos="152400" algn="l"/>
              </a:tabLst>
            </a:pPr>
            <a:r>
              <a:rPr lang="bo-CN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wife		pretty-NMZ	husband	=GEN		hope	COP</a:t>
            </a:r>
          </a:p>
          <a:p>
            <a:pPr marL="0" lvl="0" indent="0">
              <a:spcAft>
                <a:spcPts val="1000"/>
              </a:spcAft>
              <a:buNone/>
              <a:tabLst>
                <a:tab pos="152400" algn="l"/>
              </a:tabLst>
            </a:pPr>
            <a:r>
              <a:rPr lang="bo-CN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		 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‘All husbands hope their wives are beautiful.’	</a:t>
            </a:r>
          </a:p>
          <a:p>
            <a:pPr marL="0" lvl="0" indent="0">
              <a:spcAft>
                <a:spcPts val="1000"/>
              </a:spcAft>
              <a:buNone/>
              <a:tabLst>
                <a:tab pos="152400" algn="l"/>
              </a:tabLst>
            </a:pP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Also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verbective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: Nar</a:t>
            </a:r>
          </a:p>
          <a:p>
            <a:pPr marL="0" lvl="0" indent="0">
              <a:spcAft>
                <a:spcPts val="1000"/>
              </a:spcAft>
              <a:buNone/>
              <a:tabLst>
                <a:tab pos="152400" algn="l"/>
              </a:tabLst>
            </a:pP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Distinctive: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Manange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 – VARs need to form CAF + add copula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4A11D5-27D1-4DAE-9D42-A3AF111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33</a:t>
            </a:fld>
            <a:endParaRPr lang="zh-HK" altLang="en-US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B6C5FB81-A074-4B17-8D50-D927A4F1C6A9}"/>
              </a:ext>
            </a:extLst>
          </p:cNvPr>
          <p:cNvSpPr txBox="1">
            <a:spLocks/>
          </p:cNvSpPr>
          <p:nvPr/>
        </p:nvSpPr>
        <p:spPr>
          <a:xfrm>
            <a:off x="548892" y="4070415"/>
            <a:ext cx="10131425" cy="3085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tabLst>
                <a:tab pos="152400" algn="l"/>
              </a:tabLst>
            </a:pPr>
            <a:endParaRPr lang="en-US" altLang="zh-HK" sz="2400" dirty="0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42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8151AD-FC2D-43D6-B761-35CE40306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57175"/>
            <a:ext cx="10131425" cy="1456267"/>
          </a:xfrm>
        </p:spPr>
        <p:txBody>
          <a:bodyPr/>
          <a:lstStyle/>
          <a:p>
            <a:r>
              <a:rPr lang="en-US" altLang="zh-HK" dirty="0"/>
              <a:t>Typological background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4D35189-F11E-4AE9-8D3E-0899FF748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09724"/>
            <a:ext cx="10131425" cy="4895851"/>
          </a:xfrm>
        </p:spPr>
        <p:txBody>
          <a:bodyPr>
            <a:normAutofit/>
          </a:bodyPr>
          <a:lstStyle/>
          <a:p>
            <a:r>
              <a:rPr lang="en-US" altLang="zh-HK" sz="2400" dirty="0"/>
              <a:t>My approach:</a:t>
            </a:r>
          </a:p>
          <a:p>
            <a:pPr lvl="1"/>
            <a:r>
              <a:rPr lang="en-US" altLang="zh-HK" sz="2400" dirty="0"/>
              <a:t>Focus on </a:t>
            </a:r>
            <a:r>
              <a:rPr lang="en-US" altLang="zh-HK" sz="2400" dirty="0" err="1"/>
              <a:t>Bodish</a:t>
            </a:r>
            <a:r>
              <a:rPr lang="en-US" altLang="zh-HK" sz="2400" dirty="0"/>
              <a:t>: </a:t>
            </a:r>
            <a:r>
              <a:rPr lang="en-US" altLang="zh-HK" sz="2400" dirty="0" err="1"/>
              <a:t>Tibetic</a:t>
            </a:r>
            <a:r>
              <a:rPr lang="en-US" altLang="zh-HK" sz="2400" dirty="0"/>
              <a:t>, </a:t>
            </a:r>
            <a:r>
              <a:rPr lang="en-US" altLang="zh-HK" sz="2400" dirty="0" err="1"/>
              <a:t>Tamangic</a:t>
            </a:r>
            <a:r>
              <a:rPr lang="en-US" altLang="zh-HK" sz="2400" dirty="0"/>
              <a:t>, East </a:t>
            </a:r>
            <a:r>
              <a:rPr lang="en-US" altLang="zh-HK" sz="2400" dirty="0" err="1"/>
              <a:t>Bodish</a:t>
            </a:r>
            <a:r>
              <a:rPr lang="en-US" altLang="zh-HK" sz="2400" dirty="0"/>
              <a:t>, </a:t>
            </a:r>
            <a:r>
              <a:rPr lang="en-US" altLang="zh-HK" sz="2400" dirty="0" err="1"/>
              <a:t>Tshangla</a:t>
            </a:r>
            <a:endParaRPr lang="en-US" altLang="zh-HK" sz="2400" dirty="0"/>
          </a:p>
          <a:p>
            <a:pPr lvl="2"/>
            <a:r>
              <a:rPr lang="en-US" altLang="zh-HK" sz="2400" dirty="0"/>
              <a:t>(maybe W </a:t>
            </a:r>
            <a:r>
              <a:rPr lang="en-US" altLang="zh-HK" sz="2400" dirty="0" err="1"/>
              <a:t>Himalayish</a:t>
            </a:r>
            <a:r>
              <a:rPr lang="en-US" altLang="zh-HK" sz="2400" dirty="0"/>
              <a:t> later)</a:t>
            </a:r>
          </a:p>
          <a:p>
            <a:pPr lvl="1"/>
            <a:r>
              <a:rPr lang="en-US" altLang="zh-HK" sz="2400" dirty="0"/>
              <a:t>Still look at typology from a construction-specific perspective</a:t>
            </a:r>
          </a:p>
          <a:p>
            <a:pPr lvl="2"/>
            <a:r>
              <a:rPr lang="en-US" altLang="zh-HK" sz="2400" dirty="0"/>
              <a:t>But also look at entire systems</a:t>
            </a:r>
          </a:p>
          <a:p>
            <a:pPr lvl="1"/>
            <a:r>
              <a:rPr lang="en-US" altLang="zh-HK" sz="2400" dirty="0"/>
              <a:t>Examine complex forms too</a:t>
            </a:r>
          </a:p>
          <a:p>
            <a:pPr lvl="2"/>
            <a:r>
              <a:rPr lang="en-US" altLang="zh-HK" sz="2400" dirty="0"/>
              <a:t>By defining branch-specific comparative concepts</a:t>
            </a:r>
          </a:p>
          <a:p>
            <a:pPr lvl="1"/>
            <a:r>
              <a:rPr lang="en-US" altLang="zh-HK" sz="2400" dirty="0"/>
              <a:t>Cf. van Lier (2017) for Oceanic</a:t>
            </a:r>
          </a:p>
          <a:p>
            <a:pPr lvl="1"/>
            <a:endParaRPr lang="en-US" altLang="zh-HK" sz="2400" dirty="0"/>
          </a:p>
          <a:p>
            <a:pPr lvl="1"/>
            <a:endParaRPr lang="en-US" altLang="zh-HK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03F504D-F690-4DAD-8E62-CC2CA9221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404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>
            <a:extLst>
              <a:ext uri="{FF2B5EF4-FFF2-40B4-BE49-F238E27FC236}">
                <a16:creationId xmlns:a16="http://schemas.microsoft.com/office/drawing/2014/main" id="{409C0778-49E2-4C18-8854-C976FB7693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graphicFrame>
        <p:nvGraphicFramePr>
          <p:cNvPr id="6" name="內容版面配置區 5">
            <a:extLst>
              <a:ext uri="{FF2B5EF4-FFF2-40B4-BE49-F238E27FC236}">
                <a16:creationId xmlns:a16="http://schemas.microsoft.com/office/drawing/2014/main" id="{405D65E5-CEB6-4D08-820E-F90427C7053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610439"/>
              </p:ext>
            </p:extLst>
          </p:nvPr>
        </p:nvGraphicFramePr>
        <p:xfrm>
          <a:off x="295275" y="274320"/>
          <a:ext cx="5387449" cy="603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8146">
                  <a:extLst>
                    <a:ext uri="{9D8B030D-6E8A-4147-A177-3AD203B41FA5}">
                      <a16:colId xmlns:a16="http://schemas.microsoft.com/office/drawing/2014/main" val="1547445218"/>
                    </a:ext>
                  </a:extLst>
                </a:gridCol>
                <a:gridCol w="3489303">
                  <a:extLst>
                    <a:ext uri="{9D8B030D-6E8A-4147-A177-3AD203B41FA5}">
                      <a16:colId xmlns:a16="http://schemas.microsoft.com/office/drawing/2014/main" val="1592494358"/>
                    </a:ext>
                  </a:extLst>
                </a:gridCol>
              </a:tblGrid>
              <a:tr h="260522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zh-TW" sz="180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>
                          <a:effectLst/>
                        </a:rPr>
                        <a:t>Sources</a:t>
                      </a:r>
                      <a:endParaRPr lang="zh-TW" sz="180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extLst>
                  <a:ext uri="{0D108BD9-81ED-4DB2-BD59-A6C34878D82A}">
                    <a16:rowId xmlns:a16="http://schemas.microsoft.com/office/drawing/2014/main" val="655744585"/>
                  </a:ext>
                </a:extLst>
              </a:tr>
              <a:tr h="781566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>
                          <a:effectLst/>
                        </a:rPr>
                        <a:t>Classical</a:t>
                      </a:r>
                      <a:endParaRPr lang="zh-TW" sz="180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</a:rPr>
                        <a:t>(Hoshi 2003; Beyer 1992; </a:t>
                      </a:r>
                      <a:r>
                        <a:rPr lang="en-US" altLang="zh-HK" sz="1800" dirty="0">
                          <a:effectLst/>
                        </a:rPr>
                        <a:t>Skal </a:t>
                      </a:r>
                      <a:r>
                        <a:rPr lang="en-US" altLang="zh-HK" sz="1800" dirty="0" err="1">
                          <a:effectLst/>
                        </a:rPr>
                        <a:t>Bzang</a:t>
                      </a:r>
                      <a:r>
                        <a:rPr lang="en-US" altLang="zh-HK" sz="1800" dirty="0">
                          <a:effectLst/>
                        </a:rPr>
                        <a:t> ’</a:t>
                      </a:r>
                      <a:r>
                        <a:rPr lang="en-US" altLang="zh-HK" sz="1800" dirty="0" err="1">
                          <a:effectLst/>
                        </a:rPr>
                        <a:t>Gyur</a:t>
                      </a:r>
                      <a:r>
                        <a:rPr lang="en-US" altLang="zh-HK" sz="1800" dirty="0">
                          <a:effectLst/>
                        </a:rPr>
                        <a:t> Med</a:t>
                      </a:r>
                      <a:r>
                        <a:rPr lang="en-US" sz="1800" dirty="0">
                          <a:effectLst/>
                        </a:rPr>
                        <a:t>, Stoddard &amp; </a:t>
                      </a:r>
                      <a:r>
                        <a:rPr lang="en-US" sz="1800" dirty="0" err="1">
                          <a:effectLst/>
                        </a:rPr>
                        <a:t>Tournadre</a:t>
                      </a:r>
                      <a:r>
                        <a:rPr lang="en-US" sz="1800" dirty="0">
                          <a:effectLst/>
                        </a:rPr>
                        <a:t> 1992)</a:t>
                      </a:r>
                      <a:endParaRPr lang="zh-TW" sz="1800" dirty="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extLst>
                  <a:ext uri="{0D108BD9-81ED-4DB2-BD59-A6C34878D82A}">
                    <a16:rowId xmlns:a16="http://schemas.microsoft.com/office/drawing/2014/main" val="2746450738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>
                          <a:effectLst/>
                        </a:rPr>
                        <a:t>Zekog Amdo</a:t>
                      </a:r>
                      <a:endParaRPr lang="zh-TW" sz="180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>
                          <a:effectLst/>
                        </a:rPr>
                        <a:t>(Dpal ldan bkra shis 2016)</a:t>
                      </a:r>
                      <a:endParaRPr lang="zh-TW" sz="180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extLst>
                  <a:ext uri="{0D108BD9-81ED-4DB2-BD59-A6C34878D82A}">
                    <a16:rowId xmlns:a16="http://schemas.microsoft.com/office/drawing/2014/main" val="4215684182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>
                          <a:effectLst/>
                        </a:rPr>
                        <a:t>Baima</a:t>
                      </a:r>
                      <a:endParaRPr lang="zh-TW" sz="180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>
                          <a:effectLst/>
                        </a:rPr>
                        <a:t>(Sūn, Chirkova &amp; Liú 2007)</a:t>
                      </a:r>
                      <a:endParaRPr lang="zh-TW" sz="180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extLst>
                  <a:ext uri="{0D108BD9-81ED-4DB2-BD59-A6C34878D82A}">
                    <a16:rowId xmlns:a16="http://schemas.microsoft.com/office/drawing/2014/main" val="1532017548"/>
                  </a:ext>
                </a:extLst>
              </a:tr>
              <a:tr h="490564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>
                          <a:effectLst/>
                        </a:rPr>
                        <a:t>Derge Khams</a:t>
                      </a:r>
                      <a:endParaRPr lang="zh-TW" sz="180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Wáng</a:t>
                      </a:r>
                      <a:r>
                        <a:rPr lang="en-US" sz="1800" dirty="0">
                          <a:effectLst/>
                        </a:rPr>
                        <a:t> 2012; Skal </a:t>
                      </a:r>
                      <a:r>
                        <a:rPr lang="en-US" sz="1800" dirty="0" err="1">
                          <a:effectLst/>
                        </a:rPr>
                        <a:t>Bzang</a:t>
                      </a:r>
                      <a:r>
                        <a:rPr lang="en-US" sz="1800" dirty="0">
                          <a:effectLst/>
                        </a:rPr>
                        <a:t> ’</a:t>
                      </a:r>
                      <a:r>
                        <a:rPr lang="en-US" sz="1800" dirty="0" err="1">
                          <a:effectLst/>
                        </a:rPr>
                        <a:t>Gyur</a:t>
                      </a:r>
                      <a:r>
                        <a:rPr lang="en-US" sz="1800" dirty="0">
                          <a:effectLst/>
                        </a:rPr>
                        <a:t> Med &amp; </a:t>
                      </a:r>
                      <a:r>
                        <a:rPr lang="en-US" sz="1800" dirty="0" err="1">
                          <a:effectLst/>
                        </a:rPr>
                        <a:t>Gésāng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Yāngjīng</a:t>
                      </a:r>
                      <a:r>
                        <a:rPr lang="en-US" sz="1800" dirty="0">
                          <a:effectLst/>
                        </a:rPr>
                        <a:t> 2002)</a:t>
                      </a:r>
                      <a:endParaRPr lang="zh-TW" sz="1800" dirty="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extLst>
                  <a:ext uri="{0D108BD9-81ED-4DB2-BD59-A6C34878D82A}">
                    <a16:rowId xmlns:a16="http://schemas.microsoft.com/office/drawing/2014/main" val="1064127301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>
                          <a:effectLst/>
                        </a:rPr>
                        <a:t>Dongwang</a:t>
                      </a:r>
                      <a:endParaRPr lang="zh-TW" sz="180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>
                          <a:effectLst/>
                        </a:rPr>
                        <a:t>(Bartee 2007; Genetti et al. 2008)</a:t>
                      </a:r>
                      <a:endParaRPr lang="zh-TW" sz="180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extLst>
                  <a:ext uri="{0D108BD9-81ED-4DB2-BD59-A6C34878D82A}">
                    <a16:rowId xmlns:a16="http://schemas.microsoft.com/office/drawing/2014/main" val="4263808550"/>
                  </a:ext>
                </a:extLst>
              </a:tr>
              <a:tr h="781566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>
                          <a:effectLst/>
                        </a:rPr>
                        <a:t>Lhasa</a:t>
                      </a:r>
                      <a:endParaRPr lang="zh-TW" sz="180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Denwood</a:t>
                      </a:r>
                      <a:r>
                        <a:rPr lang="en-US" sz="1800" dirty="0">
                          <a:effectLst/>
                        </a:rPr>
                        <a:t> 1999; </a:t>
                      </a:r>
                      <a:r>
                        <a:rPr lang="en-US" sz="1800" dirty="0" err="1">
                          <a:effectLst/>
                        </a:rPr>
                        <a:t>Tournadre</a:t>
                      </a:r>
                      <a:r>
                        <a:rPr lang="en-US" sz="1800" dirty="0">
                          <a:effectLst/>
                        </a:rPr>
                        <a:t> &amp; </a:t>
                      </a:r>
                      <a:r>
                        <a:rPr lang="en-US" sz="1800" dirty="0" err="1">
                          <a:effectLst/>
                        </a:rPr>
                        <a:t>Sangda</a:t>
                      </a:r>
                      <a:r>
                        <a:rPr lang="en-US" sz="1800" dirty="0">
                          <a:effectLst/>
                        </a:rPr>
                        <a:t> Dorje 2009; Shirai 1999b; </a:t>
                      </a:r>
                      <a:r>
                        <a:rPr lang="en-US" sz="1800" dirty="0" err="1">
                          <a:effectLst/>
                        </a:rPr>
                        <a:t>Wáng</a:t>
                      </a:r>
                      <a:r>
                        <a:rPr lang="en-US" sz="1800" dirty="0">
                          <a:effectLst/>
                        </a:rPr>
                        <a:t> 1994; </a:t>
                      </a:r>
                      <a:r>
                        <a:rPr lang="en-US" sz="1800" dirty="0" err="1">
                          <a:effectLst/>
                        </a:rPr>
                        <a:t>Wáng</a:t>
                      </a:r>
                      <a:r>
                        <a:rPr lang="en-US" sz="1800" dirty="0">
                          <a:effectLst/>
                        </a:rPr>
                        <a:t> 1987; Takahashi 1992)</a:t>
                      </a:r>
                      <a:endParaRPr lang="zh-TW" sz="1800" dirty="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extLst>
                  <a:ext uri="{0D108BD9-81ED-4DB2-BD59-A6C34878D82A}">
                    <a16:rowId xmlns:a16="http://schemas.microsoft.com/office/drawing/2014/main" val="1869635538"/>
                  </a:ext>
                </a:extLst>
              </a:tr>
              <a:tr h="521044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>
                          <a:effectLst/>
                        </a:rPr>
                        <a:t>Shigatse</a:t>
                      </a:r>
                      <a:endParaRPr lang="zh-TW" sz="180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</a:rPr>
                        <a:t>(Skal </a:t>
                      </a:r>
                      <a:r>
                        <a:rPr lang="en-US" sz="1800" dirty="0" err="1">
                          <a:effectLst/>
                        </a:rPr>
                        <a:t>Bzang</a:t>
                      </a:r>
                      <a:r>
                        <a:rPr lang="en-US" sz="1800" dirty="0">
                          <a:effectLst/>
                        </a:rPr>
                        <a:t> ’</a:t>
                      </a:r>
                      <a:r>
                        <a:rPr lang="en-US" sz="1800" dirty="0" err="1">
                          <a:effectLst/>
                        </a:rPr>
                        <a:t>Gyur</a:t>
                      </a:r>
                      <a:r>
                        <a:rPr lang="en-US" sz="1800" dirty="0">
                          <a:effectLst/>
                        </a:rPr>
                        <a:t> Med &amp; </a:t>
                      </a:r>
                      <a:r>
                        <a:rPr lang="en-US" sz="1800" dirty="0" err="1">
                          <a:effectLst/>
                        </a:rPr>
                        <a:t>Gésāng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Yāngjīng</a:t>
                      </a:r>
                      <a:r>
                        <a:rPr lang="en-US" sz="1800" dirty="0">
                          <a:effectLst/>
                        </a:rPr>
                        <a:t> 2002)</a:t>
                      </a:r>
                      <a:endParaRPr lang="zh-TW" sz="1800" dirty="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extLst>
                  <a:ext uri="{0D108BD9-81ED-4DB2-BD59-A6C34878D82A}">
                    <a16:rowId xmlns:a16="http://schemas.microsoft.com/office/drawing/2014/main" val="3399515804"/>
                  </a:ext>
                </a:extLst>
              </a:tr>
              <a:tr h="521044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>
                          <a:effectLst/>
                        </a:rPr>
                        <a:t>Dzongkha</a:t>
                      </a:r>
                      <a:endParaRPr lang="zh-TW" sz="180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</a:rPr>
                        <a:t>(Karma Tshering &amp; van </a:t>
                      </a:r>
                      <a:r>
                        <a:rPr lang="en-US" sz="1800" dirty="0" err="1">
                          <a:effectLst/>
                        </a:rPr>
                        <a:t>Driem</a:t>
                      </a:r>
                      <a:r>
                        <a:rPr lang="en-US" sz="1800" dirty="0">
                          <a:effectLst/>
                        </a:rPr>
                        <a:t> 2019; Watters 2018)</a:t>
                      </a:r>
                      <a:endParaRPr lang="zh-TW" sz="1800" dirty="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extLst>
                  <a:ext uri="{0D108BD9-81ED-4DB2-BD59-A6C34878D82A}">
                    <a16:rowId xmlns:a16="http://schemas.microsoft.com/office/drawing/2014/main" val="1075751873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>
                          <a:effectLst/>
                        </a:rPr>
                        <a:t>Denjongke</a:t>
                      </a:r>
                      <a:endParaRPr lang="zh-TW" sz="180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>
                          <a:effectLst/>
                        </a:rPr>
                        <a:t>(Yliniemi 2019)</a:t>
                      </a:r>
                      <a:endParaRPr lang="zh-TW" sz="180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extLst>
                  <a:ext uri="{0D108BD9-81ED-4DB2-BD59-A6C34878D82A}">
                    <a16:rowId xmlns:a16="http://schemas.microsoft.com/office/drawing/2014/main" val="1574651051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>
                          <a:effectLst/>
                        </a:rPr>
                        <a:t>Hile Sherpa</a:t>
                      </a:r>
                      <a:endParaRPr lang="zh-TW" sz="180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</a:rPr>
                        <a:t>(Graves 2007)</a:t>
                      </a:r>
                      <a:endParaRPr lang="zh-TW" sz="1800" dirty="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extLst>
                  <a:ext uri="{0D108BD9-81ED-4DB2-BD59-A6C34878D82A}">
                    <a16:rowId xmlns:a16="http://schemas.microsoft.com/office/drawing/2014/main" val="447181661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>
                          <a:effectLst/>
                        </a:rPr>
                        <a:t>Lamjung Yolmo</a:t>
                      </a:r>
                      <a:endParaRPr lang="zh-TW" sz="180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Gawne</a:t>
                      </a:r>
                      <a:r>
                        <a:rPr lang="en-US" sz="1800" dirty="0">
                          <a:effectLst/>
                        </a:rPr>
                        <a:t> 2013)</a:t>
                      </a:r>
                      <a:endParaRPr lang="zh-TW" sz="1800" dirty="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extLst>
                  <a:ext uri="{0D108BD9-81ED-4DB2-BD59-A6C34878D82A}">
                    <a16:rowId xmlns:a16="http://schemas.microsoft.com/office/drawing/2014/main" val="3323885757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>
                          <a:effectLst/>
                        </a:rPr>
                        <a:t>Gyalsumdo</a:t>
                      </a:r>
                      <a:endParaRPr lang="zh-TW" sz="180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Dhakal</a:t>
                      </a:r>
                      <a:r>
                        <a:rPr lang="en-US" sz="1800" dirty="0">
                          <a:effectLst/>
                        </a:rPr>
                        <a:t> 2012; Joe Perry p.c.)</a:t>
                      </a:r>
                      <a:endParaRPr lang="zh-TW" sz="1800" dirty="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extLst>
                  <a:ext uri="{0D108BD9-81ED-4DB2-BD59-A6C34878D82A}">
                    <a16:rowId xmlns:a16="http://schemas.microsoft.com/office/drawing/2014/main" val="552840570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>
                          <a:effectLst/>
                        </a:rPr>
                        <a:t>Central Ladakhi</a:t>
                      </a:r>
                      <a:endParaRPr lang="zh-TW" sz="180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Koshal</a:t>
                      </a:r>
                      <a:r>
                        <a:rPr lang="en-US" sz="1800" dirty="0">
                          <a:effectLst/>
                        </a:rPr>
                        <a:t> 1979; </a:t>
                      </a:r>
                      <a:r>
                        <a:rPr lang="en-US" sz="1800" dirty="0" err="1">
                          <a:effectLst/>
                        </a:rPr>
                        <a:t>Francke</a:t>
                      </a:r>
                      <a:r>
                        <a:rPr lang="en-US" sz="1800" dirty="0">
                          <a:effectLst/>
                        </a:rPr>
                        <a:t> 1979)</a:t>
                      </a:r>
                      <a:endParaRPr lang="zh-TW" sz="1800" dirty="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extLst>
                  <a:ext uri="{0D108BD9-81ED-4DB2-BD59-A6C34878D82A}">
                    <a16:rowId xmlns:a16="http://schemas.microsoft.com/office/drawing/2014/main" val="1575250274"/>
                  </a:ext>
                </a:extLst>
              </a:tr>
            </a:tbl>
          </a:graphicData>
        </a:graphic>
      </p:graphicFrame>
      <p:graphicFrame>
        <p:nvGraphicFramePr>
          <p:cNvPr id="14" name="內容版面配置區 5">
            <a:extLst>
              <a:ext uri="{FF2B5EF4-FFF2-40B4-BE49-F238E27FC236}">
                <a16:creationId xmlns:a16="http://schemas.microsoft.com/office/drawing/2014/main" id="{E235844A-E708-4E7E-B14A-F98BC6A0D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3557459"/>
              </p:ext>
            </p:extLst>
          </p:nvPr>
        </p:nvGraphicFramePr>
        <p:xfrm>
          <a:off x="6219825" y="274320"/>
          <a:ext cx="5387449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8146">
                  <a:extLst>
                    <a:ext uri="{9D8B030D-6E8A-4147-A177-3AD203B41FA5}">
                      <a16:colId xmlns:a16="http://schemas.microsoft.com/office/drawing/2014/main" val="1547445218"/>
                    </a:ext>
                  </a:extLst>
                </a:gridCol>
                <a:gridCol w="3489303">
                  <a:extLst>
                    <a:ext uri="{9D8B030D-6E8A-4147-A177-3AD203B41FA5}">
                      <a16:colId xmlns:a16="http://schemas.microsoft.com/office/drawing/2014/main" val="1592494358"/>
                    </a:ext>
                  </a:extLst>
                </a:gridCol>
              </a:tblGrid>
              <a:tr h="260522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Sources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extLst>
                  <a:ext uri="{0D108BD9-81ED-4DB2-BD59-A6C34878D82A}">
                    <a16:rowId xmlns:a16="http://schemas.microsoft.com/office/drawing/2014/main" val="655744585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Western Tamang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dirty="0" err="1">
                          <a:effectLst/>
                          <a:latin typeface="+mn-lt"/>
                          <a:cs typeface="Arial" panose="020B0604020202020204" pitchFamily="34" charset="0"/>
                        </a:rPr>
                        <a:t>Regmi</a:t>
                      </a:r>
                      <a:r>
                        <a:rPr lang="en-US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en-US" sz="1800" dirty="0" err="1">
                          <a:effectLst/>
                          <a:latin typeface="+mn-lt"/>
                          <a:cs typeface="Arial" panose="020B0604020202020204" pitchFamily="34" charset="0"/>
                        </a:rPr>
                        <a:t>Regmi</a:t>
                      </a:r>
                      <a:r>
                        <a:rPr lang="en-US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2018)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6450738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 err="1">
                          <a:effectLst/>
                          <a:latin typeface="+mn-lt"/>
                          <a:cs typeface="Arial" panose="020B0604020202020204" pitchFamily="34" charset="0"/>
                        </a:rPr>
                        <a:t>Dhankute</a:t>
                      </a:r>
                      <a:r>
                        <a:rPr lang="en-US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Tamang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(Poudel 2006)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5684182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 err="1">
                          <a:effectLst/>
                          <a:latin typeface="+mn-lt"/>
                          <a:cs typeface="Arial" panose="020B0604020202020204" pitchFamily="34" charset="0"/>
                        </a:rPr>
                        <a:t>Manange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dirty="0" err="1">
                          <a:effectLst/>
                          <a:latin typeface="+mn-lt"/>
                          <a:cs typeface="Arial" panose="020B0604020202020204" pitchFamily="34" charset="0"/>
                        </a:rPr>
                        <a:t>Genetti</a:t>
                      </a:r>
                      <a:r>
                        <a:rPr lang="en-US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&amp; Hildebrandt 2004; Hildebrandt 2004)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2017548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Nar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Own fieldwork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4127301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altLang="zh-TW" sz="1800" dirty="0" err="1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Thakali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altLang="zh-H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altLang="zh-H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Regmi</a:t>
                      </a:r>
                      <a:r>
                        <a:rPr lang="en-US" altLang="zh-H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altLang="zh-H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Regmi</a:t>
                      </a:r>
                      <a:r>
                        <a:rPr lang="en-US" altLang="zh-H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en-US" altLang="zh-H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Gauchan</a:t>
                      </a:r>
                      <a:r>
                        <a:rPr lang="en-US" altLang="zh-H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2020)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8173988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Bumthang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(Peck 2017)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3808550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 err="1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Kurtöp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dirty="0" err="1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Hyslop</a:t>
                      </a:r>
                      <a:r>
                        <a:rPr lang="en-US" sz="1800" dirty="0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 2011)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9635538"/>
                  </a:ext>
                </a:extLst>
              </a:tr>
              <a:tr h="226695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 err="1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Tshangla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dirty="0" err="1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Andvik</a:t>
                      </a:r>
                      <a:r>
                        <a:rPr lang="en-US" sz="1800" dirty="0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 2010)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9515804"/>
                  </a:ext>
                </a:extLst>
              </a:tr>
            </a:tbl>
          </a:graphicData>
        </a:graphic>
      </p:graphicFrame>
      <p:graphicFrame>
        <p:nvGraphicFramePr>
          <p:cNvPr id="18" name="內容版面配置區 5">
            <a:extLst>
              <a:ext uri="{FF2B5EF4-FFF2-40B4-BE49-F238E27FC236}">
                <a16:creationId xmlns:a16="http://schemas.microsoft.com/office/drawing/2014/main" id="{06D6C88B-E5F0-4270-B577-E68D4383B8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3426757"/>
              </p:ext>
            </p:extLst>
          </p:nvPr>
        </p:nvGraphicFramePr>
        <p:xfrm>
          <a:off x="6219825" y="3505608"/>
          <a:ext cx="5387449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8146">
                  <a:extLst>
                    <a:ext uri="{9D8B030D-6E8A-4147-A177-3AD203B41FA5}">
                      <a16:colId xmlns:a16="http://schemas.microsoft.com/office/drawing/2014/main" val="1547445218"/>
                    </a:ext>
                  </a:extLst>
                </a:gridCol>
                <a:gridCol w="3489303">
                  <a:extLst>
                    <a:ext uri="{9D8B030D-6E8A-4147-A177-3AD203B41FA5}">
                      <a16:colId xmlns:a16="http://schemas.microsoft.com/office/drawing/2014/main" val="1592494358"/>
                    </a:ext>
                  </a:extLst>
                </a:gridCol>
              </a:tblGrid>
              <a:tr h="260522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>
                          <a:effectLst/>
                          <a:latin typeface="+mn-lt"/>
                          <a:cs typeface="Arial" panose="020B0604020202020204" pitchFamily="34" charset="0"/>
                        </a:rPr>
                        <a:t>Sources</a:t>
                      </a:r>
                      <a:endParaRPr lang="zh-TW" sz="180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extLst>
                  <a:ext uri="{0D108BD9-81ED-4DB2-BD59-A6C34878D82A}">
                    <a16:rowId xmlns:a16="http://schemas.microsoft.com/office/drawing/2014/main" val="655744585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altLang="zh-TW" sz="1800" dirty="0" err="1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Kyirong</a:t>
                      </a:r>
                      <a:r>
                        <a:rPr lang="en-US" altLang="zh-TW" sz="1800" dirty="0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 Tibetan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altLang="zh-TW" sz="1800" dirty="0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(Huber 2005)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6450738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>
                          <a:effectLst/>
                        </a:rPr>
                        <a:t>Purik</a:t>
                      </a:r>
                      <a:endParaRPr lang="zh-TW" sz="180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Zemp</a:t>
                      </a:r>
                      <a:r>
                        <a:rPr lang="en-US" sz="1800" dirty="0">
                          <a:effectLst/>
                        </a:rPr>
                        <a:t> 2018)</a:t>
                      </a:r>
                      <a:endParaRPr lang="zh-TW" sz="1800" dirty="0">
                        <a:effectLst/>
                        <a:latin typeface="Cambria" panose="02040503050406030204" pitchFamily="18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extLst>
                  <a:ext uri="{0D108BD9-81ED-4DB2-BD59-A6C34878D82A}">
                    <a16:rowId xmlns:a16="http://schemas.microsoft.com/office/drawing/2014/main" val="2993174043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altLang="zh-TW" sz="1800" dirty="0" err="1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Gonghe</a:t>
                      </a:r>
                      <a:r>
                        <a:rPr lang="en-US" altLang="zh-TW" sz="1800" dirty="0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TW" sz="1800" dirty="0" err="1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Amdo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altLang="zh-TW" sz="1800" dirty="0"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altLang="zh-TW" sz="1800" dirty="0" err="1"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Ebihara</a:t>
                      </a:r>
                      <a:r>
                        <a:rPr lang="en-US" altLang="zh-TW" sz="1800" dirty="0"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TW" sz="1800" dirty="0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2019)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5684182"/>
                  </a:ext>
                </a:extLst>
              </a:tr>
              <a:tr h="260522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altLang="zh-TW" sz="1800" dirty="0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Gurung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altLang="zh-TW" sz="1800" dirty="0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(Hildebrandt forthcoming) (if the project can go on for that long …)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2017548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altLang="zh-TW" sz="1800" dirty="0" err="1"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Bjokapakha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altLang="zh-TW" sz="1800" dirty="0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altLang="zh-TW" sz="1800" dirty="0" err="1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Grollmann</a:t>
                      </a:r>
                      <a:r>
                        <a:rPr lang="en-US" altLang="zh-TW" sz="1800" dirty="0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 2020)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4127301"/>
                  </a:ext>
                </a:extLst>
              </a:tr>
            </a:tbl>
          </a:graphicData>
        </a:graphic>
      </p:graphicFrame>
      <p:sp>
        <p:nvSpPr>
          <p:cNvPr id="19" name="文字方塊 18">
            <a:extLst>
              <a:ext uri="{FF2B5EF4-FFF2-40B4-BE49-F238E27FC236}">
                <a16:creationId xmlns:a16="http://schemas.microsoft.com/office/drawing/2014/main" id="{2B2B210D-4C68-4051-802B-57943EEEC1BD}"/>
              </a:ext>
            </a:extLst>
          </p:cNvPr>
          <p:cNvSpPr txBox="1"/>
          <p:nvPr/>
        </p:nvSpPr>
        <p:spPr>
          <a:xfrm>
            <a:off x="6324600" y="3087452"/>
            <a:ext cx="2630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K" dirty="0"/>
              <a:t>On my radar</a:t>
            </a:r>
            <a:r>
              <a:rPr lang="en-US" altLang="zh-TW" dirty="0"/>
              <a:t>/to be added</a:t>
            </a:r>
            <a:r>
              <a:rPr lang="en-US" altLang="zh-HK" dirty="0"/>
              <a:t>:</a:t>
            </a:r>
            <a:endParaRPr lang="zh-HK" altLang="en-US" dirty="0"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D2C04F95-0200-47A5-B126-7D40BB750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66060" y="5808790"/>
            <a:ext cx="551167" cy="377825"/>
          </a:xfrm>
        </p:spPr>
        <p:txBody>
          <a:bodyPr/>
          <a:lstStyle/>
          <a:p>
            <a:fld id="{4D42DDE4-691D-4ED8-AEFD-F50245F843E0}" type="slidenum">
              <a:rPr lang="zh-HK" altLang="en-US" smtClean="0"/>
              <a:t>5</a:t>
            </a:fld>
            <a:endParaRPr lang="zh-HK" altLang="en-US"/>
          </a:p>
        </p:txBody>
      </p:sp>
      <p:graphicFrame>
        <p:nvGraphicFramePr>
          <p:cNvPr id="9" name="內容版面配置區 5">
            <a:extLst>
              <a:ext uri="{FF2B5EF4-FFF2-40B4-BE49-F238E27FC236}">
                <a16:creationId xmlns:a16="http://schemas.microsoft.com/office/drawing/2014/main" id="{455603A3-01B3-4FCC-9FED-9B2C027C35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1880892"/>
              </p:ext>
            </p:extLst>
          </p:nvPr>
        </p:nvGraphicFramePr>
        <p:xfrm>
          <a:off x="6218360" y="5874399"/>
          <a:ext cx="5387449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8146">
                  <a:extLst>
                    <a:ext uri="{9D8B030D-6E8A-4147-A177-3AD203B41FA5}">
                      <a16:colId xmlns:a16="http://schemas.microsoft.com/office/drawing/2014/main" val="1547445218"/>
                    </a:ext>
                  </a:extLst>
                </a:gridCol>
                <a:gridCol w="3489303">
                  <a:extLst>
                    <a:ext uri="{9D8B030D-6E8A-4147-A177-3AD203B41FA5}">
                      <a16:colId xmlns:a16="http://schemas.microsoft.com/office/drawing/2014/main" val="1592494358"/>
                    </a:ext>
                  </a:extLst>
                </a:gridCol>
              </a:tblGrid>
              <a:tr h="260522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Sources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48879" marR="48879" marT="0" marB="0"/>
                </a:tc>
                <a:extLst>
                  <a:ext uri="{0D108BD9-81ED-4DB2-BD59-A6C34878D82A}">
                    <a16:rowId xmlns:a16="http://schemas.microsoft.com/office/drawing/2014/main" val="655744585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altLang="zh-TW" sz="1800" dirty="0" err="1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Derge</a:t>
                      </a:r>
                      <a:r>
                        <a:rPr lang="en-US" altLang="zh-TW" sz="1800" dirty="0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 Khams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altLang="zh-TW" sz="1800" dirty="0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altLang="zh-TW" sz="1800" dirty="0" err="1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Häsler</a:t>
                      </a:r>
                      <a:r>
                        <a:rPr lang="en-US" altLang="zh-TW" sz="1800" dirty="0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 1999)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6450738"/>
                  </a:ext>
                </a:extLst>
              </a:tr>
              <a:tr h="124598"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altLang="zh-TW" sz="1800" dirty="0" err="1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Ghale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tabLst>
                          <a:tab pos="152400" algn="l"/>
                        </a:tabLst>
                      </a:pPr>
                      <a:r>
                        <a:rPr lang="en-US" altLang="zh-TW" sz="1800" dirty="0"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(Smith 1999</a:t>
                      </a:r>
                      <a:r>
                        <a:rPr lang="en-US" altLang="zh-TW" sz="1800" dirty="0">
                          <a:effectLst/>
                          <a:latin typeface="+mn-lt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)</a:t>
                      </a:r>
                      <a:endParaRPr lang="zh-TW" sz="1800" dirty="0">
                        <a:effectLst/>
                        <a:latin typeface="+mn-lt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5684182"/>
                  </a:ext>
                </a:extLst>
              </a:tr>
            </a:tbl>
          </a:graphicData>
        </a:graphic>
      </p:graphicFrame>
      <p:sp>
        <p:nvSpPr>
          <p:cNvPr id="10" name="文字方塊 9">
            <a:extLst>
              <a:ext uri="{FF2B5EF4-FFF2-40B4-BE49-F238E27FC236}">
                <a16:creationId xmlns:a16="http://schemas.microsoft.com/office/drawing/2014/main" id="{21B00240-B14A-4896-ADEF-31CE225EB91E}"/>
              </a:ext>
            </a:extLst>
          </p:cNvPr>
          <p:cNvSpPr txBox="1"/>
          <p:nvPr/>
        </p:nvSpPr>
        <p:spPr>
          <a:xfrm>
            <a:off x="6380285" y="5493314"/>
            <a:ext cx="2374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K" dirty="0"/>
              <a:t>Would appreciate help: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094408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D31F74-AB8B-4507-9A7B-7A76216DE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THE FORM CLASSES</a:t>
            </a:r>
            <a:endParaRPr lang="zh-HK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EE3A0DD-E981-4304-8FAD-264BD0C79B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06C6A7E-8EE3-4AFC-B87A-54AF2615B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1861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8151AD-FC2D-43D6-B761-35CE40306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57175"/>
            <a:ext cx="10131425" cy="1456267"/>
          </a:xfrm>
        </p:spPr>
        <p:txBody>
          <a:bodyPr/>
          <a:lstStyle/>
          <a:p>
            <a:r>
              <a:rPr lang="en-US" altLang="zh-HK" dirty="0"/>
              <a:t>The form classes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4D35189-F11E-4AE9-8D3E-0899FF748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09724"/>
            <a:ext cx="10131425" cy="4895851"/>
          </a:xfrm>
        </p:spPr>
        <p:txBody>
          <a:bodyPr>
            <a:normAutofit/>
          </a:bodyPr>
          <a:lstStyle/>
          <a:p>
            <a:r>
              <a:rPr lang="en-US" altLang="zh-HK" sz="2400" dirty="0" err="1"/>
              <a:t>Verblike</a:t>
            </a:r>
            <a:r>
              <a:rPr lang="en-US" altLang="zh-HK" sz="2400" dirty="0"/>
              <a:t> Adjectival Roots (VARs)</a:t>
            </a:r>
          </a:p>
          <a:p>
            <a:r>
              <a:rPr lang="en-US" altLang="zh-HK" sz="2400" dirty="0"/>
              <a:t>Complex Adjectival Forms (CAFs) (partially etymological)</a:t>
            </a:r>
          </a:p>
          <a:p>
            <a:r>
              <a:rPr lang="en-US" altLang="zh-HK" sz="2400" strike="sngStrike" dirty="0"/>
              <a:t>Unmarked Adjectival Roots (UARs)</a:t>
            </a:r>
          </a:p>
          <a:p>
            <a:pPr marL="0" indent="0">
              <a:buNone/>
            </a:pPr>
            <a:endParaRPr lang="en-US" altLang="zh-HK" sz="2400" dirty="0"/>
          </a:p>
          <a:p>
            <a:r>
              <a:rPr lang="en-US" altLang="zh-HK" sz="2400" dirty="0"/>
              <a:t>Comparative concepts, used for comparison only</a:t>
            </a:r>
          </a:p>
          <a:p>
            <a:r>
              <a:rPr lang="en-US" altLang="zh-HK" sz="2400" b="1" i="1" dirty="0"/>
              <a:t>Not</a:t>
            </a:r>
            <a:r>
              <a:rPr lang="en-US" altLang="zh-HK" sz="2400" dirty="0"/>
              <a:t> Gil’s (2016) </a:t>
            </a:r>
            <a:r>
              <a:rPr lang="en-US" altLang="zh-HK" sz="2400" dirty="0" err="1"/>
              <a:t>languoid</a:t>
            </a:r>
            <a:r>
              <a:rPr lang="en-US" altLang="zh-HK" sz="2400" dirty="0"/>
              <a:t>-specific descriptive categories</a:t>
            </a:r>
          </a:p>
          <a:p>
            <a:pPr lvl="1"/>
            <a:r>
              <a:rPr lang="en-US" altLang="zh-HK" sz="2200" dirty="0"/>
              <a:t>But sometimes coincide with descriptive categories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6E6ED19-8E7F-4877-9350-6BDCD6C86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91089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8151AD-FC2D-43D6-B761-35CE40306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57175"/>
            <a:ext cx="10131425" cy="1456267"/>
          </a:xfrm>
        </p:spPr>
        <p:txBody>
          <a:bodyPr/>
          <a:lstStyle/>
          <a:p>
            <a:r>
              <a:rPr lang="en-US" altLang="zh-HK" dirty="0" err="1"/>
              <a:t>Verblike</a:t>
            </a:r>
            <a:r>
              <a:rPr lang="en-US" altLang="zh-HK" dirty="0"/>
              <a:t> Adjectival Roots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4D35189-F11E-4AE9-8D3E-0899FF748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13442"/>
            <a:ext cx="10131425" cy="4457700"/>
          </a:xfrm>
        </p:spPr>
        <p:txBody>
          <a:bodyPr>
            <a:normAutofit lnSpcReduction="10000"/>
          </a:bodyPr>
          <a:lstStyle/>
          <a:p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Property-denoting roots</a:t>
            </a:r>
          </a:p>
          <a:p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M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onosyllabic and originally verbs</a:t>
            </a:r>
          </a:p>
          <a:p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WT examples: </a:t>
            </a:r>
            <a:r>
              <a:rPr lang="bo-CN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རིང་ </a:t>
            </a:r>
            <a:r>
              <a:rPr lang="en-US" altLang="zh-HK" sz="2400" i="1" dirty="0">
                <a:ea typeface="新細明體" panose="02020500000000000000" pitchFamily="18" charset="-120"/>
                <a:cs typeface="Arial" panose="020B0604020202020204" pitchFamily="34" charset="0"/>
              </a:rPr>
              <a:t>ring</a:t>
            </a: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 (‘long’), </a:t>
            </a:r>
            <a:r>
              <a:rPr lang="bo-CN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དཀར་ </a:t>
            </a:r>
            <a:r>
              <a:rPr lang="en-US" altLang="zh-HK" sz="2400" i="1" dirty="0" err="1">
                <a:ea typeface="新細明體" panose="02020500000000000000" pitchFamily="18" charset="-120"/>
                <a:cs typeface="Arial" panose="020B0604020202020204" pitchFamily="34" charset="0"/>
              </a:rPr>
              <a:t>dkar</a:t>
            </a: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 (‘white’) and </a:t>
            </a:r>
            <a:r>
              <a:rPr lang="bo-CN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གསར་ </a:t>
            </a:r>
            <a:r>
              <a:rPr lang="en-US" altLang="zh-HK" sz="2400" i="1" dirty="0" err="1">
                <a:ea typeface="新細明體" panose="02020500000000000000" pitchFamily="18" charset="-120"/>
                <a:cs typeface="Arial" panose="020B0604020202020204" pitchFamily="34" charset="0"/>
              </a:rPr>
              <a:t>gsar</a:t>
            </a:r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 (‘new’)</a:t>
            </a:r>
          </a:p>
          <a:p>
            <a:endParaRPr lang="en-US" altLang="zh-HK" sz="2400" dirty="0"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r>
              <a:rPr lang="en-US" altLang="zh-HK" sz="2400" dirty="0">
                <a:ea typeface="新細明體" panose="02020500000000000000" pitchFamily="18" charset="-120"/>
                <a:cs typeface="Arial" panose="020B0604020202020204" pitchFamily="34" charset="0"/>
              </a:rPr>
              <a:t>Equivalents in descriptive categories:</a:t>
            </a:r>
          </a:p>
          <a:p>
            <a:pPr lvl="1"/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property verbs (</a:t>
            </a:r>
            <a:r>
              <a:rPr lang="zh-HK" altLang="en-US" sz="1700" dirty="0">
                <a:ea typeface="新細明體" panose="02020500000000000000" pitchFamily="18" charset="-120"/>
                <a:cs typeface="Arial" panose="020B0604020202020204" pitchFamily="34" charset="0"/>
              </a:rPr>
              <a:t>属性動詞</a:t>
            </a:r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) (Hoshi 2016)</a:t>
            </a:r>
          </a:p>
          <a:p>
            <a:pPr lvl="1"/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monosyllabic adjectives (</a:t>
            </a:r>
            <a:r>
              <a:rPr lang="en-US" altLang="zh-HK" sz="1700" dirty="0" err="1">
                <a:ea typeface="新細明體" panose="02020500000000000000" pitchFamily="18" charset="-120"/>
                <a:cs typeface="Arial" panose="020B0604020202020204" pitchFamily="34" charset="0"/>
              </a:rPr>
              <a:t>Dpal</a:t>
            </a:r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HK" sz="1700" dirty="0" err="1">
                <a:ea typeface="新細明體" panose="02020500000000000000" pitchFamily="18" charset="-120"/>
                <a:cs typeface="Arial" panose="020B0604020202020204" pitchFamily="34" charset="0"/>
              </a:rPr>
              <a:t>ldan</a:t>
            </a:r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HK" sz="1700" dirty="0" err="1">
                <a:ea typeface="新細明體" panose="02020500000000000000" pitchFamily="18" charset="-120"/>
                <a:cs typeface="Arial" panose="020B0604020202020204" pitchFamily="34" charset="0"/>
              </a:rPr>
              <a:t>bkra</a:t>
            </a:r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HK" sz="1700" dirty="0" err="1">
                <a:ea typeface="新細明體" panose="02020500000000000000" pitchFamily="18" charset="-120"/>
                <a:cs typeface="Arial" panose="020B0604020202020204" pitchFamily="34" charset="0"/>
              </a:rPr>
              <a:t>shis</a:t>
            </a:r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 2016)</a:t>
            </a:r>
          </a:p>
          <a:p>
            <a:pPr lvl="1"/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adjective roots (</a:t>
            </a:r>
            <a:r>
              <a:rPr lang="zh-HK" altLang="en-US" sz="1700" dirty="0">
                <a:ea typeface="新細明體" panose="02020500000000000000" pitchFamily="18" charset="-120"/>
                <a:cs typeface="Arial" panose="020B0604020202020204" pitchFamily="34" charset="0"/>
              </a:rPr>
              <a:t>形容词根</a:t>
            </a:r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) (</a:t>
            </a:r>
            <a:r>
              <a:rPr lang="en-US" altLang="zh-HK" sz="1700" dirty="0" err="1">
                <a:ea typeface="新細明體" panose="02020500000000000000" pitchFamily="18" charset="-120"/>
                <a:cs typeface="Arial" panose="020B0604020202020204" pitchFamily="34" charset="0"/>
              </a:rPr>
              <a:t>Wáng</a:t>
            </a:r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 2012)</a:t>
            </a:r>
          </a:p>
          <a:p>
            <a:pPr lvl="1"/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descriptive verbs (Bartee 2007; Watters 2018)</a:t>
            </a:r>
          </a:p>
          <a:p>
            <a:pPr lvl="1"/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root adjectives (</a:t>
            </a:r>
            <a:r>
              <a:rPr lang="en-US" altLang="zh-HK" sz="1700" dirty="0" err="1">
                <a:ea typeface="新細明體" panose="02020500000000000000" pitchFamily="18" charset="-120"/>
                <a:cs typeface="Arial" panose="020B0604020202020204" pitchFamily="34" charset="0"/>
              </a:rPr>
              <a:t>Mèng</a:t>
            </a:r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 &amp; </a:t>
            </a:r>
            <a:r>
              <a:rPr lang="en-US" altLang="zh-HK" sz="1700" dirty="0" err="1">
                <a:ea typeface="新細明體" panose="02020500000000000000" pitchFamily="18" charset="-120"/>
                <a:cs typeface="Arial" panose="020B0604020202020204" pitchFamily="34" charset="0"/>
              </a:rPr>
              <a:t>Jiāng</a:t>
            </a:r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 2016)</a:t>
            </a:r>
          </a:p>
          <a:p>
            <a:pPr lvl="1"/>
            <a:r>
              <a:rPr lang="en-US" altLang="zh-HK" sz="1700" dirty="0"/>
              <a:t>inchoative-causative &amp; comparative verbs (Peck 2017)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C7C48FC-37C2-4E0B-BEF4-E7A953173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990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8151AD-FC2D-43D6-B761-35CE40306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1456267"/>
          </a:xfrm>
        </p:spPr>
        <p:txBody>
          <a:bodyPr/>
          <a:lstStyle/>
          <a:p>
            <a:r>
              <a:rPr lang="en-US" altLang="zh-HK" sz="3600" dirty="0"/>
              <a:t>Complex Adjectival Forms (</a:t>
            </a:r>
            <a:r>
              <a:rPr lang="en-US" altLang="zh-HK" sz="3600" dirty="0" err="1"/>
              <a:t>CAf</a:t>
            </a:r>
            <a:r>
              <a:rPr lang="en-US" altLang="zh-HK" sz="3600" dirty="0"/>
              <a:t>)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4D35189-F11E-4AE9-8D3E-0899FF748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94332"/>
            <a:ext cx="10820398" cy="5581650"/>
          </a:xfrm>
        </p:spPr>
        <p:txBody>
          <a:bodyPr>
            <a:normAutofit fontScale="92500" lnSpcReduction="10000"/>
          </a:bodyPr>
          <a:lstStyle/>
          <a:p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VAR +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adjectiviser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 (mostly &lt; </a:t>
            </a:r>
            <a:r>
              <a:rPr lang="en-US" altLang="zh-HK" sz="24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nominaliser</a:t>
            </a:r>
            <a:r>
              <a:rPr lang="en-US" altLang="zh-HK" sz="24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) &amp; other complex forms w/ similar distribution</a:t>
            </a:r>
          </a:p>
          <a:p>
            <a:pPr lvl="1"/>
            <a:r>
              <a:rPr lang="en-US" altLang="zh-HK" sz="2200" dirty="0">
                <a:ea typeface="新細明體" panose="02020500000000000000" pitchFamily="18" charset="-120"/>
                <a:cs typeface="Arial" panose="020B0604020202020204" pitchFamily="34" charset="0"/>
              </a:rPr>
              <a:t>Most important: VAR +</a:t>
            </a:r>
            <a:r>
              <a:rPr lang="zh-TW" altLang="en-US" sz="2200" dirty="0"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sz="2200" i="1" dirty="0" err="1">
                <a:ea typeface="新細明體" panose="02020500000000000000" pitchFamily="18" charset="-120"/>
                <a:cs typeface="Arial" panose="020B0604020202020204" pitchFamily="34" charset="0"/>
              </a:rPr>
              <a:t>ba</a:t>
            </a:r>
            <a:r>
              <a:rPr lang="en-US" altLang="zh-TW" sz="2200" i="1" dirty="0">
                <a:ea typeface="新細明體" panose="02020500000000000000" pitchFamily="18" charset="-120"/>
                <a:cs typeface="Arial" panose="020B0604020202020204" pitchFamily="34" charset="0"/>
              </a:rPr>
              <a:t>/</a:t>
            </a:r>
            <a:r>
              <a:rPr lang="en-US" altLang="zh-TW" sz="2200" i="1" dirty="0" err="1">
                <a:ea typeface="新細明體" panose="02020500000000000000" pitchFamily="18" charset="-120"/>
                <a:cs typeface="Arial" panose="020B0604020202020204" pitchFamily="34" charset="0"/>
              </a:rPr>
              <a:t>bo</a:t>
            </a:r>
            <a:r>
              <a:rPr lang="en-US" altLang="zh-TW" sz="2200" i="1" dirty="0">
                <a:ea typeface="新細明體" panose="02020500000000000000" pitchFamily="18" charset="-120"/>
                <a:cs typeface="Arial" panose="020B0604020202020204" pitchFamily="34" charset="0"/>
              </a:rPr>
              <a:t>/pa/po/ma/</a:t>
            </a:r>
            <a:r>
              <a:rPr lang="en-US" altLang="zh-TW" sz="2200" i="1" dirty="0" err="1">
                <a:ea typeface="新細明體" panose="02020500000000000000" pitchFamily="18" charset="-120"/>
                <a:cs typeface="Arial" panose="020B0604020202020204" pitchFamily="34" charset="0"/>
              </a:rPr>
              <a:t>mo</a:t>
            </a:r>
            <a:r>
              <a:rPr lang="en-US" altLang="zh-TW" sz="2200" i="1" dirty="0"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sz="2200" dirty="0">
                <a:ea typeface="新細明體" panose="02020500000000000000" pitchFamily="18" charset="-120"/>
                <a:cs typeface="Arial" panose="020B0604020202020204" pitchFamily="34" charset="0"/>
              </a:rPr>
              <a:t>(</a:t>
            </a:r>
            <a:r>
              <a:rPr lang="en-US" altLang="zh-TW" sz="2200" dirty="0" err="1">
                <a:ea typeface="新細明體" panose="02020500000000000000" pitchFamily="18" charset="-120"/>
                <a:cs typeface="Arial" panose="020B0604020202020204" pitchFamily="34" charset="0"/>
              </a:rPr>
              <a:t>རིང་པོ</a:t>
            </a:r>
            <a:r>
              <a:rPr lang="en-US" altLang="zh-TW" sz="2200" dirty="0">
                <a:ea typeface="新細明體" panose="02020500000000000000" pitchFamily="18" charset="-120"/>
                <a:cs typeface="Arial" panose="020B0604020202020204" pitchFamily="34" charset="0"/>
              </a:rPr>
              <a:t>་ </a:t>
            </a:r>
            <a:r>
              <a:rPr lang="en-US" altLang="zh-TW" sz="2200" i="1" dirty="0" err="1">
                <a:ea typeface="新細明體" panose="02020500000000000000" pitchFamily="18" charset="-120"/>
                <a:cs typeface="Arial" panose="020B0604020202020204" pitchFamily="34" charset="0"/>
              </a:rPr>
              <a:t>ring.po</a:t>
            </a:r>
            <a:r>
              <a:rPr lang="en-US" altLang="zh-TW" sz="2200" i="1" dirty="0"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sz="2200" dirty="0">
                <a:ea typeface="新細明體" panose="02020500000000000000" pitchFamily="18" charset="-120"/>
                <a:cs typeface="Arial" panose="020B0604020202020204" pitchFamily="34" charset="0"/>
              </a:rPr>
              <a:t>‘long’, </a:t>
            </a:r>
            <a:r>
              <a:rPr lang="en-US" altLang="zh-TW" sz="2200" dirty="0" err="1">
                <a:ea typeface="新細明體" panose="02020500000000000000" pitchFamily="18" charset="-120"/>
                <a:cs typeface="Arial" panose="020B0604020202020204" pitchFamily="34" charset="0"/>
              </a:rPr>
              <a:t>ཡག་མོ</a:t>
            </a:r>
            <a:r>
              <a:rPr lang="en-US" altLang="zh-TW" sz="2200" dirty="0">
                <a:ea typeface="新細明體" panose="02020500000000000000" pitchFamily="18" charset="-120"/>
                <a:cs typeface="Arial" panose="020B0604020202020204" pitchFamily="34" charset="0"/>
              </a:rPr>
              <a:t>་ </a:t>
            </a:r>
            <a:r>
              <a:rPr lang="en-US" altLang="zh-TW" sz="2200" i="1" dirty="0" err="1">
                <a:ea typeface="新細明體" panose="02020500000000000000" pitchFamily="18" charset="-120"/>
                <a:cs typeface="Arial" panose="020B0604020202020204" pitchFamily="34" charset="0"/>
              </a:rPr>
              <a:t>yag.po</a:t>
            </a:r>
            <a:r>
              <a:rPr lang="en-US" altLang="zh-TW" sz="2200" dirty="0">
                <a:ea typeface="新細明體" panose="02020500000000000000" pitchFamily="18" charset="-120"/>
                <a:cs typeface="Arial" panose="020B0604020202020204" pitchFamily="34" charset="0"/>
              </a:rPr>
              <a:t> ‘good’)</a:t>
            </a:r>
          </a:p>
          <a:p>
            <a:pPr lvl="1"/>
            <a:r>
              <a:rPr lang="en-US" altLang="zh-TW" sz="2200" dirty="0">
                <a:ea typeface="新細明體" panose="02020500000000000000" pitchFamily="18" charset="-120"/>
                <a:cs typeface="Arial" panose="020B0604020202020204" pitchFamily="34" charset="0"/>
              </a:rPr>
              <a:t>Other: </a:t>
            </a:r>
            <a:r>
              <a:rPr lang="en-US" altLang="zh-TW" sz="2200" dirty="0" err="1">
                <a:ea typeface="新細明體" panose="02020500000000000000" pitchFamily="18" charset="-120"/>
                <a:cs typeface="Arial" panose="020B0604020202020204" pitchFamily="34" charset="0"/>
              </a:rPr>
              <a:t>དྲགས</a:t>
            </a:r>
            <a:r>
              <a:rPr lang="en-US" altLang="zh-TW" sz="2200" dirty="0">
                <a:ea typeface="新細明體" panose="02020500000000000000" pitchFamily="18" charset="-120"/>
                <a:cs typeface="Arial" panose="020B0604020202020204" pitchFamily="34" charset="0"/>
              </a:rPr>
              <a:t>་ </a:t>
            </a:r>
            <a:r>
              <a:rPr lang="en-US" altLang="zh-TW" sz="2200" i="1" dirty="0">
                <a:ea typeface="新細明體" panose="02020500000000000000" pitchFamily="18" charset="-120"/>
                <a:cs typeface="Arial" panose="020B0604020202020204" pitchFamily="34" charset="0"/>
              </a:rPr>
              <a:t>drags</a:t>
            </a:r>
            <a:r>
              <a:rPr lang="en-US" altLang="zh-TW" sz="2200" dirty="0">
                <a:ea typeface="新細明體" panose="02020500000000000000" pitchFamily="18" charset="-120"/>
                <a:cs typeface="Arial" panose="020B0604020202020204" pitchFamily="34" charset="0"/>
              </a:rPr>
              <a:t> in </a:t>
            </a:r>
            <a:r>
              <a:rPr lang="en-US" altLang="zh-TW" sz="2200" dirty="0" err="1">
                <a:ea typeface="新細明體" panose="02020500000000000000" pitchFamily="18" charset="-120"/>
                <a:cs typeface="Arial" panose="020B0604020202020204" pitchFamily="34" charset="0"/>
              </a:rPr>
              <a:t>Denjongke</a:t>
            </a:r>
            <a:r>
              <a:rPr lang="en-US" altLang="zh-TW" sz="2200" dirty="0"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HK" sz="18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(</a:t>
            </a:r>
            <a:r>
              <a:rPr lang="en-US" altLang="zh-HK" sz="18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Yliniemi</a:t>
            </a:r>
            <a:r>
              <a:rPr lang="en-US" altLang="zh-HK" sz="18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 2019) </a:t>
            </a:r>
            <a:r>
              <a:rPr lang="en-US" altLang="zh-TW" sz="2200" dirty="0">
                <a:ea typeface="新細明體" panose="02020500000000000000" pitchFamily="18" charset="-120"/>
                <a:cs typeface="Arial" panose="020B0604020202020204" pitchFamily="34" charset="0"/>
              </a:rPr>
              <a:t>(</a:t>
            </a:r>
            <a:r>
              <a:rPr lang="en-US" altLang="zh-TW" sz="2200" b="1" dirty="0">
                <a:ea typeface="新細明體" panose="02020500000000000000" pitchFamily="18" charset="-120"/>
                <a:cs typeface="Arial" panose="020B0604020202020204" pitchFamily="34" charset="0"/>
              </a:rPr>
              <a:t>not</a:t>
            </a:r>
            <a:r>
              <a:rPr lang="en-US" altLang="zh-TW" sz="2200" dirty="0">
                <a:ea typeface="新細明體" panose="02020500000000000000" pitchFamily="18" charset="-120"/>
                <a:cs typeface="Arial" panose="020B0604020202020204" pitchFamily="34" charset="0"/>
              </a:rPr>
              <a:t> Lhasa!),</a:t>
            </a:r>
            <a:r>
              <a:rPr lang="en-US" altLang="zh-TW" sz="2200" i="1" dirty="0">
                <a:ea typeface="新細明體" panose="02020500000000000000" pitchFamily="18" charset="-120"/>
                <a:cs typeface="Arial" panose="020B0604020202020204" pitchFamily="34" charset="0"/>
              </a:rPr>
              <a:t> -</a:t>
            </a:r>
            <a:r>
              <a:rPr lang="en-US" altLang="zh-TW" sz="2200" i="1" dirty="0" err="1">
                <a:ea typeface="新細明體" panose="02020500000000000000" pitchFamily="18" charset="-120"/>
                <a:cs typeface="Arial" panose="020B0604020202020204" pitchFamily="34" charset="0"/>
              </a:rPr>
              <a:t>ti</a:t>
            </a:r>
            <a:r>
              <a:rPr lang="en-US" altLang="zh-TW" sz="2200" dirty="0">
                <a:ea typeface="新細明體" panose="02020500000000000000" pitchFamily="18" charset="-120"/>
                <a:cs typeface="Arial" panose="020B0604020202020204" pitchFamily="34" charset="0"/>
              </a:rPr>
              <a:t> in </a:t>
            </a:r>
            <a:r>
              <a:rPr lang="en-US" altLang="zh-TW" sz="2200" dirty="0" err="1">
                <a:ea typeface="新細明體" panose="02020500000000000000" pitchFamily="18" charset="-120"/>
                <a:cs typeface="Arial" panose="020B0604020202020204" pitchFamily="34" charset="0"/>
              </a:rPr>
              <a:t>Kurtöp</a:t>
            </a:r>
            <a:r>
              <a:rPr lang="en-US" altLang="zh-TW" sz="2200" dirty="0"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sz="1700" dirty="0">
                <a:ea typeface="新細明體" panose="02020500000000000000" pitchFamily="18" charset="-120"/>
                <a:cs typeface="Arial" panose="020B0604020202020204" pitchFamily="34" charset="0"/>
              </a:rPr>
              <a:t>(</a:t>
            </a:r>
            <a:r>
              <a:rPr lang="en-US" altLang="zh-TW" sz="1700" dirty="0" err="1">
                <a:ea typeface="新細明體" panose="02020500000000000000" pitchFamily="18" charset="-120"/>
                <a:cs typeface="Arial" panose="020B0604020202020204" pitchFamily="34" charset="0"/>
              </a:rPr>
              <a:t>Hyslop</a:t>
            </a:r>
            <a:r>
              <a:rPr lang="en-US" altLang="zh-TW" sz="1700" dirty="0">
                <a:ea typeface="新細明體" panose="02020500000000000000" pitchFamily="18" charset="-120"/>
                <a:cs typeface="Arial" panose="020B0604020202020204" pitchFamily="34" charset="0"/>
              </a:rPr>
              <a:t> 2011)</a:t>
            </a:r>
            <a:r>
              <a:rPr lang="en-US" altLang="zh-TW" sz="2200" dirty="0">
                <a:ea typeface="新細明體" panose="02020500000000000000" pitchFamily="18" charset="-120"/>
                <a:cs typeface="Arial" panose="020B0604020202020204" pitchFamily="34" charset="0"/>
              </a:rPr>
              <a:t>, </a:t>
            </a:r>
            <a:r>
              <a:rPr lang="en-US" altLang="zh-TW" sz="2200" i="1" dirty="0">
                <a:ea typeface="新細明體" panose="02020500000000000000" pitchFamily="18" charset="-120"/>
                <a:cs typeface="Arial" panose="020B0604020202020204" pitchFamily="34" charset="0"/>
              </a:rPr>
              <a:t>-</a:t>
            </a:r>
            <a:r>
              <a:rPr lang="en-US" altLang="zh-TW" sz="2200" i="1" dirty="0" err="1">
                <a:ea typeface="新細明體" panose="02020500000000000000" pitchFamily="18" charset="-120"/>
                <a:cs typeface="Arial" panose="020B0604020202020204" pitchFamily="34" charset="0"/>
              </a:rPr>
              <a:t>lu</a:t>
            </a:r>
            <a:r>
              <a:rPr lang="en-US" altLang="zh-TW" sz="2200" dirty="0">
                <a:ea typeface="新細明體" panose="02020500000000000000" pitchFamily="18" charset="-120"/>
                <a:cs typeface="Arial" panose="020B0604020202020204" pitchFamily="34" charset="0"/>
              </a:rPr>
              <a:t> in </a:t>
            </a:r>
            <a:r>
              <a:rPr lang="en-US" altLang="zh-TW" sz="2200" dirty="0" err="1">
                <a:ea typeface="新細明體" panose="02020500000000000000" pitchFamily="18" charset="-120"/>
                <a:cs typeface="Arial" panose="020B0604020202020204" pitchFamily="34" charset="0"/>
              </a:rPr>
              <a:t>Tshangla</a:t>
            </a:r>
            <a:r>
              <a:rPr lang="en-US" altLang="zh-TW" sz="2200" dirty="0"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sz="1700" dirty="0">
                <a:ea typeface="新細明體" panose="02020500000000000000" pitchFamily="18" charset="-120"/>
                <a:cs typeface="Arial" panose="020B0604020202020204" pitchFamily="34" charset="0"/>
              </a:rPr>
              <a:t>(</a:t>
            </a:r>
            <a:r>
              <a:rPr lang="en-US" altLang="zh-TW" sz="1700" dirty="0" err="1">
                <a:ea typeface="新細明體" panose="02020500000000000000" pitchFamily="18" charset="-120"/>
                <a:cs typeface="Arial" panose="020B0604020202020204" pitchFamily="34" charset="0"/>
              </a:rPr>
              <a:t>Andvik</a:t>
            </a:r>
            <a:r>
              <a:rPr lang="en-US" altLang="zh-TW" sz="1700" dirty="0">
                <a:ea typeface="新細明體" panose="02020500000000000000" pitchFamily="18" charset="-120"/>
                <a:cs typeface="Arial" panose="020B0604020202020204" pitchFamily="34" charset="0"/>
              </a:rPr>
              <a:t> 2010)</a:t>
            </a:r>
            <a:r>
              <a:rPr lang="en-US" altLang="zh-TW" sz="2200" dirty="0">
                <a:ea typeface="新細明體" panose="02020500000000000000" pitchFamily="18" charset="-120"/>
                <a:cs typeface="Arial" panose="020B0604020202020204" pitchFamily="34" charset="0"/>
              </a:rPr>
              <a:t> …</a:t>
            </a:r>
          </a:p>
          <a:p>
            <a:pPr lvl="1"/>
            <a:r>
              <a:rPr lang="en-US" altLang="zh-HK" sz="2200" dirty="0">
                <a:ea typeface="新細明體" panose="02020500000000000000" pitchFamily="18" charset="-120"/>
                <a:cs typeface="Arial" panose="020B0604020202020204" pitchFamily="34" charset="0"/>
              </a:rPr>
              <a:t>Non-VAR + </a:t>
            </a:r>
            <a:r>
              <a:rPr lang="en-US" altLang="zh-HK" sz="2200" dirty="0" err="1">
                <a:ea typeface="新細明體" panose="02020500000000000000" pitchFamily="18" charset="-120"/>
                <a:cs typeface="Arial" panose="020B0604020202020204" pitchFamily="34" charset="0"/>
              </a:rPr>
              <a:t>adjectiviser</a:t>
            </a:r>
            <a:r>
              <a:rPr lang="en-US" altLang="zh-HK" sz="2200" dirty="0">
                <a:ea typeface="新細明體" panose="02020500000000000000" pitchFamily="18" charset="-120"/>
                <a:cs typeface="Arial" panose="020B0604020202020204" pitchFamily="34" charset="0"/>
              </a:rPr>
              <a:t>, e.g. </a:t>
            </a:r>
            <a:r>
              <a:rPr lang="bo-CN" altLang="zh-HK" sz="2200" dirty="0">
                <a:ea typeface="新細明體" panose="02020500000000000000" pitchFamily="18" charset="-120"/>
                <a:cs typeface="Arial" panose="020B0604020202020204" pitchFamily="34" charset="0"/>
              </a:rPr>
              <a:t>སྣུམ་པོ་ </a:t>
            </a:r>
            <a:r>
              <a:rPr lang="en-US" altLang="zh-HK" sz="2200" i="1" dirty="0" err="1">
                <a:ea typeface="新細明體" panose="02020500000000000000" pitchFamily="18" charset="-120"/>
                <a:cs typeface="Arial" panose="020B0604020202020204" pitchFamily="34" charset="0"/>
              </a:rPr>
              <a:t>snum.po</a:t>
            </a:r>
            <a:r>
              <a:rPr lang="en-US" altLang="zh-HK" sz="2200" dirty="0">
                <a:ea typeface="新細明體" panose="02020500000000000000" pitchFamily="18" charset="-120"/>
                <a:cs typeface="Arial" panose="020B0604020202020204" pitchFamily="34" charset="0"/>
              </a:rPr>
              <a:t> [oil + </a:t>
            </a:r>
            <a:r>
              <a:rPr lang="en-US" altLang="zh-HK" sz="2200" i="1" dirty="0">
                <a:ea typeface="新細明體" panose="02020500000000000000" pitchFamily="18" charset="-120"/>
                <a:cs typeface="Arial" panose="020B0604020202020204" pitchFamily="34" charset="0"/>
              </a:rPr>
              <a:t>po</a:t>
            </a:r>
            <a:r>
              <a:rPr lang="en-US" altLang="zh-HK" sz="2200" dirty="0">
                <a:ea typeface="新細明體" panose="02020500000000000000" pitchFamily="18" charset="-120"/>
                <a:cs typeface="Arial" panose="020B0604020202020204" pitchFamily="34" charset="0"/>
              </a:rPr>
              <a:t>] ‘dark’, ordinal numbers in WT </a:t>
            </a:r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(Garret &amp; Hill 2015)</a:t>
            </a:r>
          </a:p>
          <a:p>
            <a:pPr lvl="1"/>
            <a:r>
              <a:rPr lang="en-US" altLang="zh-HK" sz="2200" dirty="0">
                <a:ea typeface="新細明體" panose="02020500000000000000" pitchFamily="18" charset="-120"/>
                <a:cs typeface="Arial" panose="020B0604020202020204" pitchFamily="34" charset="0"/>
              </a:rPr>
              <a:t>Compound + </a:t>
            </a:r>
            <a:r>
              <a:rPr lang="en-US" altLang="zh-HK" sz="2200" dirty="0" err="1">
                <a:ea typeface="新細明體" panose="02020500000000000000" pitchFamily="18" charset="-120"/>
                <a:cs typeface="Arial" panose="020B0604020202020204" pitchFamily="34" charset="0"/>
              </a:rPr>
              <a:t>adjectiviser</a:t>
            </a:r>
            <a:r>
              <a:rPr lang="en-US" altLang="zh-HK" sz="2200" dirty="0">
                <a:ea typeface="新細明體" panose="02020500000000000000" pitchFamily="18" charset="-120"/>
                <a:cs typeface="Arial" panose="020B0604020202020204" pitchFamily="34" charset="0"/>
              </a:rPr>
              <a:t>, e.g. </a:t>
            </a:r>
            <a:r>
              <a:rPr lang="en-US" altLang="zh-HK" sz="2200" dirty="0" err="1">
                <a:ea typeface="新細明體" panose="02020500000000000000" pitchFamily="18" charset="-120"/>
                <a:cs typeface="Arial" panose="020B0604020202020204" pitchFamily="34" charset="0"/>
              </a:rPr>
              <a:t>སྙིང་རྗེ་པོ</a:t>
            </a:r>
            <a:r>
              <a:rPr lang="en-US" altLang="zh-HK" sz="2200" dirty="0">
                <a:ea typeface="新細明體" panose="02020500000000000000" pitchFamily="18" charset="-120"/>
                <a:cs typeface="Arial" panose="020B0604020202020204" pitchFamily="34" charset="0"/>
              </a:rPr>
              <a:t>་ </a:t>
            </a:r>
            <a:r>
              <a:rPr lang="en-US" altLang="zh-HK" sz="2200" i="1" dirty="0" err="1">
                <a:ea typeface="新細明體" panose="02020500000000000000" pitchFamily="18" charset="-120"/>
                <a:cs typeface="Arial" panose="020B0604020202020204" pitchFamily="34" charset="0"/>
              </a:rPr>
              <a:t>snying.rje.po</a:t>
            </a:r>
            <a:r>
              <a:rPr lang="en-US" altLang="zh-HK" sz="2200" i="1" dirty="0"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HK" sz="2200" dirty="0">
                <a:ea typeface="新細明體" panose="02020500000000000000" pitchFamily="18" charset="-120"/>
                <a:cs typeface="Arial" panose="020B0604020202020204" pitchFamily="34" charset="0"/>
              </a:rPr>
              <a:t>[sympathy + </a:t>
            </a:r>
            <a:r>
              <a:rPr lang="en-US" altLang="zh-HK" sz="2200" i="1" dirty="0">
                <a:ea typeface="新細明體" panose="02020500000000000000" pitchFamily="18" charset="-120"/>
                <a:cs typeface="Arial" panose="020B0604020202020204" pitchFamily="34" charset="0"/>
              </a:rPr>
              <a:t>po</a:t>
            </a:r>
            <a:r>
              <a:rPr lang="en-US" altLang="zh-HK" sz="2200" dirty="0">
                <a:ea typeface="新細明體" panose="02020500000000000000" pitchFamily="18" charset="-120"/>
                <a:cs typeface="Arial" panose="020B0604020202020204" pitchFamily="34" charset="0"/>
              </a:rPr>
              <a:t>] </a:t>
            </a:r>
            <a:r>
              <a:rPr lang="en-US" altLang="zh-HK" sz="1800" dirty="0">
                <a:ea typeface="新細明體" panose="02020500000000000000" pitchFamily="18" charset="-120"/>
                <a:cs typeface="Arial" panose="020B0604020202020204" pitchFamily="34" charset="0"/>
              </a:rPr>
              <a:t>(</a:t>
            </a:r>
            <a:r>
              <a:rPr lang="en-US" altLang="zh-HK" sz="1800" dirty="0" err="1">
                <a:ea typeface="新細明體" panose="02020500000000000000" pitchFamily="18" charset="-120"/>
                <a:cs typeface="Arial" panose="020B0604020202020204" pitchFamily="34" charset="0"/>
              </a:rPr>
              <a:t>Mèng</a:t>
            </a:r>
            <a:r>
              <a:rPr lang="en-US" altLang="zh-HK" sz="1800" dirty="0">
                <a:ea typeface="新細明體" panose="02020500000000000000" pitchFamily="18" charset="-120"/>
                <a:cs typeface="Arial" panose="020B0604020202020204" pitchFamily="34" charset="0"/>
              </a:rPr>
              <a:t> &amp; </a:t>
            </a:r>
            <a:r>
              <a:rPr lang="en-US" altLang="zh-HK" sz="1800" dirty="0" err="1">
                <a:ea typeface="新細明體" panose="02020500000000000000" pitchFamily="18" charset="-120"/>
                <a:cs typeface="Arial" panose="020B0604020202020204" pitchFamily="34" charset="0"/>
              </a:rPr>
              <a:t>Jiāng</a:t>
            </a:r>
            <a:r>
              <a:rPr lang="en-US" altLang="zh-HK" sz="1800" dirty="0">
                <a:ea typeface="新細明體" panose="02020500000000000000" pitchFamily="18" charset="-120"/>
                <a:cs typeface="Arial" panose="020B0604020202020204" pitchFamily="34" charset="0"/>
              </a:rPr>
              <a:t> 2016)</a:t>
            </a:r>
            <a:endParaRPr lang="en-US" altLang="zh-HK" sz="1700" dirty="0"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lvl="1"/>
            <a:r>
              <a:rPr lang="en-US" altLang="zh-HK" sz="2200" dirty="0">
                <a:ea typeface="新細明體" panose="02020500000000000000" pitchFamily="18" charset="-120"/>
                <a:cs typeface="Arial" panose="020B0604020202020204" pitchFamily="34" charset="0"/>
              </a:rPr>
              <a:t>Root + Ideophone, e.g. in Dzongkha </a:t>
            </a:r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(</a:t>
            </a:r>
            <a:r>
              <a:rPr lang="en-US" altLang="zh-HK" sz="17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Watters 2018; Karma Tshering &amp; van </a:t>
            </a:r>
            <a:r>
              <a:rPr lang="en-US" altLang="zh-HK" sz="1700" dirty="0" err="1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Driem</a:t>
            </a:r>
            <a:r>
              <a:rPr lang="en-US" altLang="zh-HK" sz="17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 2019)</a:t>
            </a:r>
            <a:endParaRPr lang="en-US" altLang="zh-HK" sz="1700" dirty="0"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lvl="1"/>
            <a:r>
              <a:rPr lang="en-US" altLang="zh-HK" sz="2200" dirty="0">
                <a:ea typeface="新細明體" panose="02020500000000000000" pitchFamily="18" charset="-120"/>
                <a:cs typeface="Arial" panose="020B0604020202020204" pitchFamily="34" charset="0"/>
              </a:rPr>
              <a:t>Reduplication of VAR, e.g. </a:t>
            </a:r>
            <a:r>
              <a:rPr lang="en-US" altLang="zh-HK" sz="2200" dirty="0" err="1">
                <a:ea typeface="新細明體" panose="02020500000000000000" pitchFamily="18" charset="-120"/>
                <a:cs typeface="Arial" panose="020B0604020202020204" pitchFamily="34" charset="0"/>
              </a:rPr>
              <a:t>ཆུང་ཆུང</a:t>
            </a:r>
            <a:r>
              <a:rPr lang="en-US" altLang="zh-HK" sz="2200" dirty="0">
                <a:ea typeface="新細明體" panose="02020500000000000000" pitchFamily="18" charset="-120"/>
                <a:cs typeface="Arial" panose="020B0604020202020204" pitchFamily="34" charset="0"/>
              </a:rPr>
              <a:t>་ </a:t>
            </a:r>
            <a:r>
              <a:rPr lang="en-US" altLang="zh-HK" sz="2200" i="1" dirty="0" err="1">
                <a:ea typeface="新細明體" panose="02020500000000000000" pitchFamily="18" charset="-120"/>
                <a:cs typeface="Arial" panose="020B0604020202020204" pitchFamily="34" charset="0"/>
              </a:rPr>
              <a:t>chung.chung</a:t>
            </a:r>
            <a:r>
              <a:rPr lang="zh-TW" altLang="en-US" sz="2200" i="1" dirty="0"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sz="2200" dirty="0">
                <a:ea typeface="新細明體" panose="02020500000000000000" pitchFamily="18" charset="-120"/>
                <a:cs typeface="Arial" panose="020B0604020202020204" pitchFamily="34" charset="0"/>
              </a:rPr>
              <a:t>[</a:t>
            </a:r>
            <a:r>
              <a:rPr lang="en-US" altLang="zh-TW" sz="2200" dirty="0" err="1">
                <a:ea typeface="新細明體" panose="02020500000000000000" pitchFamily="18" charset="-120"/>
                <a:cs typeface="Arial" panose="020B0604020202020204" pitchFamily="34" charset="0"/>
              </a:rPr>
              <a:t>small.small</a:t>
            </a:r>
            <a:r>
              <a:rPr lang="en-US" altLang="zh-TW" sz="2200" dirty="0">
                <a:ea typeface="新細明體" panose="02020500000000000000" pitchFamily="18" charset="-120"/>
                <a:cs typeface="Arial" panose="020B0604020202020204" pitchFamily="34" charset="0"/>
              </a:rPr>
              <a:t>] ‘small’</a:t>
            </a:r>
            <a:endParaRPr lang="en-US" altLang="zh-HK" sz="2200" dirty="0"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endParaRPr lang="en-US" altLang="zh-HK" sz="2400" u="sng" dirty="0"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Equivalents in descriptive categories:</a:t>
            </a:r>
          </a:p>
          <a:p>
            <a:pPr lvl="1"/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Adjectives / </a:t>
            </a:r>
            <a:r>
              <a:rPr lang="zh-HK" altLang="en-US" sz="1700" dirty="0">
                <a:ea typeface="新細明體" panose="02020500000000000000" pitchFamily="18" charset="-120"/>
                <a:cs typeface="Arial" panose="020B0604020202020204" pitchFamily="34" charset="0"/>
              </a:rPr>
              <a:t>形容詞 </a:t>
            </a:r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(e.g. Beyer 1992; </a:t>
            </a:r>
            <a:r>
              <a:rPr lang="en-US" altLang="zh-HK" sz="1700" dirty="0" err="1">
                <a:ea typeface="新細明體" panose="02020500000000000000" pitchFamily="18" charset="-120"/>
                <a:cs typeface="Arial" panose="020B0604020202020204" pitchFamily="34" charset="0"/>
              </a:rPr>
              <a:t>Denwood</a:t>
            </a:r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 1999; Hoshi 2003; </a:t>
            </a:r>
            <a:r>
              <a:rPr lang="en-US" altLang="zh-HK" sz="1700" dirty="0" err="1">
                <a:ea typeface="新細明體" panose="02020500000000000000" pitchFamily="18" charset="-120"/>
                <a:cs typeface="Arial" panose="020B0604020202020204" pitchFamily="34" charset="0"/>
              </a:rPr>
              <a:t>Wáng</a:t>
            </a:r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 2012; </a:t>
            </a:r>
            <a:r>
              <a:rPr lang="en-US" altLang="zh-HK" sz="1700" dirty="0" err="1">
                <a:ea typeface="新細明體" panose="02020500000000000000" pitchFamily="18" charset="-120"/>
                <a:cs typeface="Arial" panose="020B0604020202020204" pitchFamily="34" charset="0"/>
              </a:rPr>
              <a:t>Gawne</a:t>
            </a:r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 2013)</a:t>
            </a:r>
          </a:p>
          <a:p>
            <a:pPr lvl="1"/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Disyllabic adjectives (</a:t>
            </a:r>
            <a:r>
              <a:rPr lang="en-US" altLang="zh-HK" sz="1700" dirty="0" err="1">
                <a:ea typeface="新細明體" panose="02020500000000000000" pitchFamily="18" charset="-120"/>
                <a:cs typeface="Arial" panose="020B0604020202020204" pitchFamily="34" charset="0"/>
              </a:rPr>
              <a:t>Dpal</a:t>
            </a:r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HK" sz="1700" dirty="0" err="1">
                <a:ea typeface="新細明體" panose="02020500000000000000" pitchFamily="18" charset="-120"/>
                <a:cs typeface="Arial" panose="020B0604020202020204" pitchFamily="34" charset="0"/>
              </a:rPr>
              <a:t>ldan</a:t>
            </a:r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HK" sz="1700" dirty="0" err="1">
                <a:ea typeface="新細明體" panose="02020500000000000000" pitchFamily="18" charset="-120"/>
                <a:cs typeface="Arial" panose="020B0604020202020204" pitchFamily="34" charset="0"/>
              </a:rPr>
              <a:t>bkra</a:t>
            </a:r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HK" sz="1700" dirty="0" err="1">
                <a:ea typeface="新細明體" panose="02020500000000000000" pitchFamily="18" charset="-120"/>
                <a:cs typeface="Arial" panose="020B0604020202020204" pitchFamily="34" charset="0"/>
              </a:rPr>
              <a:t>shis</a:t>
            </a:r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 2016)</a:t>
            </a:r>
          </a:p>
          <a:p>
            <a:pPr lvl="1"/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Gestalt adjectives (</a:t>
            </a:r>
            <a:r>
              <a:rPr lang="en-US" altLang="zh-HK" sz="1700" dirty="0" err="1">
                <a:ea typeface="新細明體" panose="02020500000000000000" pitchFamily="18" charset="-120"/>
                <a:cs typeface="Arial" panose="020B0604020202020204" pitchFamily="34" charset="0"/>
              </a:rPr>
              <a:t>Mèng</a:t>
            </a:r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 &amp; </a:t>
            </a:r>
            <a:r>
              <a:rPr lang="en-US" altLang="zh-HK" sz="1700" dirty="0" err="1">
                <a:ea typeface="新細明體" panose="02020500000000000000" pitchFamily="18" charset="-120"/>
                <a:cs typeface="Arial" panose="020B0604020202020204" pitchFamily="34" charset="0"/>
              </a:rPr>
              <a:t>Jiāng</a:t>
            </a:r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 2016).</a:t>
            </a:r>
          </a:p>
          <a:p>
            <a:pPr lvl="1"/>
            <a:r>
              <a:rPr lang="en-US" altLang="zh-HK" sz="1700" i="1" dirty="0">
                <a:ea typeface="新細明體" panose="02020500000000000000" pitchFamily="18" charset="-120"/>
                <a:cs typeface="Arial" panose="020B0604020202020204" pitchFamily="34" charset="0"/>
              </a:rPr>
              <a:t>-La</a:t>
            </a:r>
            <a:r>
              <a:rPr lang="en-US" altLang="zh-HK" sz="1700" dirty="0">
                <a:ea typeface="新細明體" panose="02020500000000000000" pitchFamily="18" charset="-120"/>
                <a:cs typeface="Arial" panose="020B0604020202020204" pitchFamily="34" charset="0"/>
              </a:rPr>
              <a:t>-adjectives (Peck 2017)</a:t>
            </a:r>
            <a:endParaRPr lang="en-US" altLang="zh-HK" sz="1700" i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EF01B09-C3E4-4D72-9F32-3BF66D5AE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DDE4-691D-4ED8-AEFD-F50245F843E0}" type="slidenum">
              <a:rPr lang="zh-HK" altLang="en-US" smtClean="0"/>
              <a:t>9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128226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體">
  <a:themeElements>
    <a:clrScheme name="天體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天體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天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TM03457452[[fn=天體]]</Template>
  <TotalTime>2102</TotalTime>
  <Words>3616</Words>
  <Application>Microsoft Office PowerPoint</Application>
  <PresentationFormat>寬螢幕</PresentationFormat>
  <Paragraphs>328</Paragraphs>
  <Slides>33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Cambria</vt:lpstr>
      <vt:lpstr>天體</vt:lpstr>
      <vt:lpstr>From verbective to nominalis or distinctive: A typology of Bodish adjectival systems</vt:lpstr>
      <vt:lpstr>BACKGROUND</vt:lpstr>
      <vt:lpstr>Typological background</vt:lpstr>
      <vt:lpstr>Typological background</vt:lpstr>
      <vt:lpstr>PowerPoint 簡報</vt:lpstr>
      <vt:lpstr>THE FORM CLASSES</vt:lpstr>
      <vt:lpstr>The form classes</vt:lpstr>
      <vt:lpstr>Verblike Adjectival Roots</vt:lpstr>
      <vt:lpstr>Complex Adjectival Forms (CAf)</vt:lpstr>
      <vt:lpstr>CONSTRUCTION-SPECIFIC ALIGNMENTS</vt:lpstr>
      <vt:lpstr>Construction-specific alignments</vt:lpstr>
      <vt:lpstr>Construction-specific alignments (Haspelmath, forthcoming)</vt:lpstr>
      <vt:lpstr>MARKING OF POSTNOMINAL VAR</vt:lpstr>
      <vt:lpstr>MARKING OF POSTNOMINAL CAF</vt:lpstr>
      <vt:lpstr>MARKING OF PRENOMINAL VAR</vt:lpstr>
      <vt:lpstr>MARKING OF PRENOMINAL CAF</vt:lpstr>
      <vt:lpstr>MARKING OF Predicate status: VAR</vt:lpstr>
      <vt:lpstr>PREDICATE TAME: VAR</vt:lpstr>
      <vt:lpstr>MARKING OF Predicate status: CAF</vt:lpstr>
      <vt:lpstr>MARKING OF REFERENTIAL STATUS (CONCRETE): CAF</vt:lpstr>
      <vt:lpstr>‘degree’ marking – DISTINCTIVE (VAR)</vt:lpstr>
      <vt:lpstr>‘degree’ marking – DISTINCTIVE (VAR)</vt:lpstr>
      <vt:lpstr>‘degree’ marking – VeRBECTIVE/acategorial</vt:lpstr>
      <vt:lpstr>THE DIACHRONIC PERSPECTIVE</vt:lpstr>
      <vt:lpstr>MAJOR STEPS</vt:lpstr>
      <vt:lpstr>Step 1A: Formation of CAFs by nominalising VARs (V to N)</vt:lpstr>
      <vt:lpstr>Step 1B: DIFFERENTIATION bETWEEN NOMINALISED Vs and CAFs (V to N) (for tibetic; cf andvik 2010 for tshangla)</vt:lpstr>
      <vt:lpstr>Step 1C: LOSS of VAR AUTONOMY</vt:lpstr>
      <vt:lpstr>Step 1D: RISE OF ATTRIBUTIVE COPULAR CLAUSES</vt:lpstr>
      <vt:lpstr>བཀའ་དྲིན་ཆེ་། 谢谢!  Thank you! </vt:lpstr>
      <vt:lpstr>Appendix slides</vt:lpstr>
      <vt:lpstr>Unmarked adjectival roots (UAR; omitted)</vt:lpstr>
      <vt:lpstr>MARKING OF REFERENTIAL STATUS (EVENT): VAR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verbective to nominalis or distinctive: A typology of Bodish adjectival systems</dc:title>
  <dc:creator>Ryan Lai</dc:creator>
  <cp:lastModifiedBy>Ryan Lai</cp:lastModifiedBy>
  <cp:revision>86</cp:revision>
  <dcterms:created xsi:type="dcterms:W3CDTF">2021-10-21T02:33:00Z</dcterms:created>
  <dcterms:modified xsi:type="dcterms:W3CDTF">2021-10-30T01:15:15Z</dcterms:modified>
</cp:coreProperties>
</file>