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56"/>
  </p:notesMasterIdLst>
  <p:sldIdLst>
    <p:sldId id="256" r:id="rId2"/>
    <p:sldId id="257" r:id="rId3"/>
    <p:sldId id="258" r:id="rId4"/>
    <p:sldId id="307" r:id="rId5"/>
    <p:sldId id="308" r:id="rId6"/>
    <p:sldId id="309" r:id="rId7"/>
    <p:sldId id="310" r:id="rId8"/>
    <p:sldId id="311" r:id="rId9"/>
    <p:sldId id="312" r:id="rId10"/>
    <p:sldId id="313" r:id="rId11"/>
    <p:sldId id="259" r:id="rId12"/>
    <p:sldId id="260" r:id="rId13"/>
    <p:sldId id="302" r:id="rId14"/>
    <p:sldId id="301" r:id="rId15"/>
    <p:sldId id="261" r:id="rId16"/>
    <p:sldId id="262" r:id="rId17"/>
    <p:sldId id="263" r:id="rId18"/>
    <p:sldId id="264" r:id="rId19"/>
    <p:sldId id="265" r:id="rId20"/>
    <p:sldId id="266" r:id="rId21"/>
    <p:sldId id="268" r:id="rId22"/>
    <p:sldId id="267" r:id="rId23"/>
    <p:sldId id="299" r:id="rId24"/>
    <p:sldId id="272" r:id="rId25"/>
    <p:sldId id="306" r:id="rId26"/>
    <p:sldId id="273" r:id="rId27"/>
    <p:sldId id="300" r:id="rId28"/>
    <p:sldId id="314" r:id="rId29"/>
    <p:sldId id="304" r:id="rId30"/>
    <p:sldId id="305" r:id="rId31"/>
    <p:sldId id="275" r:id="rId32"/>
    <p:sldId id="276" r:id="rId33"/>
    <p:sldId id="277" r:id="rId34"/>
    <p:sldId id="283" r:id="rId35"/>
    <p:sldId id="282" r:id="rId36"/>
    <p:sldId id="269" r:id="rId37"/>
    <p:sldId id="270" r:id="rId38"/>
    <p:sldId id="278" r:id="rId39"/>
    <p:sldId id="284" r:id="rId40"/>
    <p:sldId id="279" r:id="rId41"/>
    <p:sldId id="281" r:id="rId42"/>
    <p:sldId id="271" r:id="rId43"/>
    <p:sldId id="285" r:id="rId44"/>
    <p:sldId id="286" r:id="rId45"/>
    <p:sldId id="287" r:id="rId46"/>
    <p:sldId id="288" r:id="rId47"/>
    <p:sldId id="289" r:id="rId48"/>
    <p:sldId id="290" r:id="rId49"/>
    <p:sldId id="291" r:id="rId50"/>
    <p:sldId id="292" r:id="rId51"/>
    <p:sldId id="296" r:id="rId52"/>
    <p:sldId id="293" r:id="rId53"/>
    <p:sldId id="294" r:id="rId54"/>
    <p:sldId id="295" r:id="rId55"/>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10"/>
  </p:normalViewPr>
  <p:slideViewPr>
    <p:cSldViewPr>
      <p:cViewPr varScale="1">
        <p:scale>
          <a:sx n="101" d="100"/>
          <a:sy n="101" d="100"/>
        </p:scale>
        <p:origin x="272"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CFDF1AE4-093B-F94E-8D07-62F191EC170B}" type="datetimeFigureOut">
              <a:rPr lang="en-US" smtClean="0"/>
              <a:t>8/8/25</a:t>
            </a:fld>
            <a:endParaRPr lang="en-US"/>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E61855CC-6D00-234B-9603-C8A7AA1D9B73}" type="slidenum">
              <a:rPr lang="en-US" smtClean="0"/>
              <a:t>‹#›</a:t>
            </a:fld>
            <a:endParaRPr lang="en-US"/>
          </a:p>
        </p:txBody>
      </p:sp>
    </p:spTree>
    <p:extLst>
      <p:ext uri="{BB962C8B-B14F-4D97-AF65-F5344CB8AC3E}">
        <p14:creationId xmlns:p14="http://schemas.microsoft.com/office/powerpoint/2010/main" val="2825504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1855CC-6D00-234B-9603-C8A7AA1D9B73}" type="slidenum">
              <a:rPr lang="en-US" smtClean="0"/>
              <a:t>22</a:t>
            </a:fld>
            <a:endParaRPr lang="en-US"/>
          </a:p>
        </p:txBody>
      </p:sp>
    </p:spTree>
    <p:extLst>
      <p:ext uri="{BB962C8B-B14F-4D97-AF65-F5344CB8AC3E}">
        <p14:creationId xmlns:p14="http://schemas.microsoft.com/office/powerpoint/2010/main" val="272544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4800" b="0"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CA2CA5FA-3736-724B-849F-9C7145CFC3B5}" type="datetime1">
              <a:rPr lang="en-SG" smtClean="0"/>
              <a:t>8/8/25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55D623C-AD4E-5A44-8411-D9621AFE443D}" type="datetime1">
              <a:rPr lang="en-SG" smtClean="0"/>
              <a:t>8/8/25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84A15EE7-7A9E-594B-89F5-0E5C276BE1CB}" type="datetime1">
              <a:rPr lang="en-SG" smtClean="0"/>
              <a:t>8/8/25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DCAF1EF8-DECE-5046-80B3-C47A5B05844E}" type="datetime1">
              <a:rPr lang="en-SG" smtClean="0"/>
              <a:t>8/8/25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A362378-6EB5-2749-972F-7E3A633E47CA}" type="datetime1">
              <a:rPr lang="en-SG" smtClean="0"/>
              <a:t>8/8/25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14453" y="819404"/>
            <a:ext cx="2864492" cy="756919"/>
          </a:xfrm>
          <a:prstGeom prst="rect">
            <a:avLst/>
          </a:prstGeom>
        </p:spPr>
        <p:txBody>
          <a:bodyPr wrap="square" lIns="0" tIns="0" rIns="0" bIns="0">
            <a:spAutoFit/>
          </a:bodyPr>
          <a:lstStyle>
            <a:lvl1pPr>
              <a:defRPr sz="48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435862" y="2236724"/>
            <a:ext cx="9821674" cy="4291330"/>
          </a:xfrm>
          <a:prstGeom prst="rect">
            <a:avLst/>
          </a:prstGeom>
        </p:spPr>
        <p:txBody>
          <a:bodyPr wrap="square" lIns="0" tIns="0" rIns="0" bIns="0">
            <a:spAutoFit/>
          </a:bodyPr>
          <a:lstStyle>
            <a:lvl1pPr>
              <a:defRPr sz="2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3B3AFED9-935E-784A-BFCC-89ABAC4CAFF0}" type="datetime1">
              <a:rPr lang="en-SG" smtClean="0"/>
              <a:t>8/8/25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nyti.ms/2hMtK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www.merriam-webster.com/dictionary/toilet"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0" y="428625"/>
            <a:ext cx="9677400" cy="1520288"/>
          </a:xfrm>
          <a:prstGeom prst="rect">
            <a:avLst/>
          </a:prstGeom>
        </p:spPr>
        <p:txBody>
          <a:bodyPr vert="horz" wrap="square" lIns="0" tIns="48260" rIns="0" bIns="0" rtlCol="0">
            <a:spAutoFit/>
          </a:bodyPr>
          <a:lstStyle/>
          <a:p>
            <a:pPr marL="558800" marR="5080" indent="-546735" algn="ctr">
              <a:lnSpc>
                <a:spcPts val="3910"/>
              </a:lnSpc>
              <a:spcBef>
                <a:spcPts val="380"/>
              </a:spcBef>
            </a:pPr>
            <a:r>
              <a:rPr lang="en-US" sz="3200" b="1" kern="0" dirty="0">
                <a:effectLst/>
                <a:latin typeface="Times New Roman" panose="02020603050405020304" pitchFamily="18" charset="0"/>
                <a:ea typeface="DengXian" panose="02010600030101010101" pitchFamily="2" charset="-122"/>
              </a:rPr>
              <a:t>  Artificial Narrow Intelligence</a:t>
            </a:r>
            <a:br>
              <a:rPr lang="en-US" sz="3200" b="1" kern="0" dirty="0">
                <a:effectLst/>
                <a:latin typeface="Times New Roman" panose="02020603050405020304" pitchFamily="18" charset="0"/>
                <a:ea typeface="DengXian" panose="02010600030101010101" pitchFamily="2" charset="-122"/>
              </a:rPr>
            </a:br>
            <a:r>
              <a:rPr lang="en-US" sz="3200" b="1" kern="0" dirty="0">
                <a:effectLst/>
                <a:latin typeface="Times New Roman" panose="02020603050405020304" pitchFamily="18" charset="0"/>
                <a:ea typeface="DengXian" panose="02010600030101010101" pitchFamily="2" charset="-122"/>
              </a:rPr>
              <a:t>vs.</a:t>
            </a:r>
            <a:br>
              <a:rPr lang="en-US" sz="3200" b="1" kern="0" dirty="0">
                <a:effectLst/>
                <a:latin typeface="Times New Roman" panose="02020603050405020304" pitchFamily="18" charset="0"/>
                <a:ea typeface="DengXian" panose="02010600030101010101" pitchFamily="2" charset="-122"/>
              </a:rPr>
            </a:br>
            <a:r>
              <a:rPr lang="en-US" sz="3200" b="1" kern="0" dirty="0">
                <a:effectLst/>
                <a:latin typeface="Times New Roman" panose="02020603050405020304" pitchFamily="18" charset="0"/>
                <a:ea typeface="DengXian" panose="02010600030101010101" pitchFamily="2" charset="-122"/>
              </a:rPr>
              <a:t>Artificial General Intelligence</a:t>
            </a:r>
            <a:endParaRPr sz="3200" b="1" dirty="0"/>
          </a:p>
        </p:txBody>
      </p:sp>
      <p:sp>
        <p:nvSpPr>
          <p:cNvPr id="3" name="object 3"/>
          <p:cNvSpPr txBox="1"/>
          <p:nvPr/>
        </p:nvSpPr>
        <p:spPr>
          <a:xfrm>
            <a:off x="850900" y="2430794"/>
            <a:ext cx="8650605" cy="2614818"/>
          </a:xfrm>
          <a:prstGeom prst="rect">
            <a:avLst/>
          </a:prstGeom>
        </p:spPr>
        <p:txBody>
          <a:bodyPr vert="horz" wrap="square" lIns="0" tIns="11430" rIns="0" bIns="0" rtlCol="0">
            <a:spAutoFit/>
          </a:bodyPr>
          <a:lstStyle/>
          <a:p>
            <a:pPr algn="ctr">
              <a:lnSpc>
                <a:spcPts val="3790"/>
              </a:lnSpc>
              <a:spcBef>
                <a:spcPts val="90"/>
              </a:spcBef>
            </a:pPr>
            <a:r>
              <a:rPr sz="3200" dirty="0">
                <a:latin typeface="Times New Roman"/>
                <a:cs typeface="Times New Roman"/>
              </a:rPr>
              <a:t>Randy</a:t>
            </a:r>
            <a:r>
              <a:rPr sz="3200" spc="-40" dirty="0">
                <a:latin typeface="Times New Roman"/>
                <a:cs typeface="Times New Roman"/>
              </a:rPr>
              <a:t> </a:t>
            </a:r>
            <a:r>
              <a:rPr sz="3200" dirty="0">
                <a:latin typeface="Times New Roman"/>
                <a:cs typeface="Times New Roman"/>
              </a:rPr>
              <a:t>J.</a:t>
            </a:r>
            <a:r>
              <a:rPr sz="3200" spc="-45" dirty="0">
                <a:latin typeface="Times New Roman"/>
                <a:cs typeface="Times New Roman"/>
              </a:rPr>
              <a:t> </a:t>
            </a:r>
            <a:r>
              <a:rPr sz="3200" spc="-10" dirty="0">
                <a:latin typeface="Times New Roman"/>
                <a:cs typeface="Times New Roman"/>
              </a:rPr>
              <a:t>LaPolla</a:t>
            </a:r>
            <a:endParaRPr sz="3200" dirty="0">
              <a:latin typeface="Times New Roman"/>
              <a:cs typeface="Times New Roman"/>
            </a:endParaRPr>
          </a:p>
          <a:p>
            <a:pPr algn="ctr">
              <a:lnSpc>
                <a:spcPts val="3010"/>
              </a:lnSpc>
              <a:spcBef>
                <a:spcPts val="600"/>
              </a:spcBef>
            </a:pPr>
            <a:r>
              <a:rPr sz="2600" i="1" dirty="0">
                <a:latin typeface="Times New Roman"/>
                <a:cs typeface="Times New Roman"/>
              </a:rPr>
              <a:t>Center</a:t>
            </a:r>
            <a:r>
              <a:rPr sz="2600" i="1" spc="-65" dirty="0">
                <a:latin typeface="Times New Roman"/>
                <a:cs typeface="Times New Roman"/>
              </a:rPr>
              <a:t> </a:t>
            </a:r>
            <a:r>
              <a:rPr sz="2600" i="1" dirty="0">
                <a:latin typeface="Times New Roman"/>
                <a:cs typeface="Times New Roman"/>
              </a:rPr>
              <a:t>for</a:t>
            </a:r>
            <a:r>
              <a:rPr sz="2600" i="1" spc="-70" dirty="0">
                <a:latin typeface="Times New Roman"/>
                <a:cs typeface="Times New Roman"/>
              </a:rPr>
              <a:t> </a:t>
            </a:r>
            <a:r>
              <a:rPr sz="2600" i="1" dirty="0">
                <a:latin typeface="Times New Roman"/>
                <a:cs typeface="Times New Roman"/>
              </a:rPr>
              <a:t>Language</a:t>
            </a:r>
            <a:r>
              <a:rPr sz="2600" i="1" spc="-65" dirty="0">
                <a:latin typeface="Times New Roman"/>
                <a:cs typeface="Times New Roman"/>
              </a:rPr>
              <a:t> </a:t>
            </a:r>
            <a:r>
              <a:rPr sz="2600" i="1" spc="-10" dirty="0">
                <a:latin typeface="Times New Roman"/>
                <a:cs typeface="Times New Roman"/>
              </a:rPr>
              <a:t>Sciences</a:t>
            </a:r>
            <a:endParaRPr sz="2600" dirty="0">
              <a:latin typeface="Times New Roman"/>
              <a:cs typeface="Times New Roman"/>
            </a:endParaRPr>
          </a:p>
          <a:p>
            <a:pPr marL="12700" marR="5080" algn="ctr">
              <a:lnSpc>
                <a:spcPts val="2980"/>
              </a:lnSpc>
              <a:spcBef>
                <a:spcPts val="155"/>
              </a:spcBef>
            </a:pPr>
            <a:r>
              <a:rPr sz="2600" i="1" dirty="0">
                <a:latin typeface="Times New Roman"/>
                <a:cs typeface="Times New Roman"/>
              </a:rPr>
              <a:t>Institute</a:t>
            </a:r>
            <a:r>
              <a:rPr sz="2600" i="1" spc="-60" dirty="0">
                <a:latin typeface="Times New Roman"/>
                <a:cs typeface="Times New Roman"/>
              </a:rPr>
              <a:t> </a:t>
            </a:r>
            <a:r>
              <a:rPr sz="2600" i="1" dirty="0">
                <a:latin typeface="Times New Roman"/>
                <a:cs typeface="Times New Roman"/>
              </a:rPr>
              <a:t>for</a:t>
            </a:r>
            <a:r>
              <a:rPr sz="2600" i="1" spc="-55" dirty="0">
                <a:latin typeface="Times New Roman"/>
                <a:cs typeface="Times New Roman"/>
              </a:rPr>
              <a:t> </a:t>
            </a:r>
            <a:r>
              <a:rPr sz="2600" i="1" dirty="0">
                <a:latin typeface="Times New Roman"/>
                <a:cs typeface="Times New Roman"/>
              </a:rPr>
              <a:t>Advanced</a:t>
            </a:r>
            <a:r>
              <a:rPr sz="2600" i="1" spc="-50" dirty="0">
                <a:latin typeface="Times New Roman"/>
                <a:cs typeface="Times New Roman"/>
              </a:rPr>
              <a:t> </a:t>
            </a:r>
            <a:r>
              <a:rPr sz="2600" i="1" dirty="0">
                <a:latin typeface="Times New Roman"/>
                <a:cs typeface="Times New Roman"/>
              </a:rPr>
              <a:t>Studies</a:t>
            </a:r>
            <a:r>
              <a:rPr sz="2600" i="1" spc="-60" dirty="0">
                <a:latin typeface="Times New Roman"/>
                <a:cs typeface="Times New Roman"/>
              </a:rPr>
              <a:t> </a:t>
            </a:r>
            <a:r>
              <a:rPr sz="2600" i="1" dirty="0">
                <a:latin typeface="Times New Roman"/>
                <a:cs typeface="Times New Roman"/>
              </a:rPr>
              <a:t>in</a:t>
            </a:r>
            <a:r>
              <a:rPr sz="2600" i="1" spc="-50" dirty="0">
                <a:latin typeface="Times New Roman"/>
                <a:cs typeface="Times New Roman"/>
              </a:rPr>
              <a:t> </a:t>
            </a:r>
            <a:r>
              <a:rPr sz="2600" i="1" dirty="0">
                <a:latin typeface="Times New Roman"/>
                <a:cs typeface="Times New Roman"/>
              </a:rPr>
              <a:t>Humanities</a:t>
            </a:r>
            <a:r>
              <a:rPr sz="2600" i="1" spc="-55" dirty="0">
                <a:latin typeface="Times New Roman"/>
                <a:cs typeface="Times New Roman"/>
              </a:rPr>
              <a:t> </a:t>
            </a:r>
            <a:r>
              <a:rPr sz="2600" i="1" dirty="0">
                <a:latin typeface="Times New Roman"/>
                <a:cs typeface="Times New Roman"/>
              </a:rPr>
              <a:t>and</a:t>
            </a:r>
            <a:r>
              <a:rPr sz="2600" i="1" spc="-55" dirty="0">
                <a:latin typeface="Times New Roman"/>
                <a:cs typeface="Times New Roman"/>
              </a:rPr>
              <a:t> </a:t>
            </a:r>
            <a:r>
              <a:rPr sz="2600" i="1" dirty="0">
                <a:latin typeface="Times New Roman"/>
                <a:cs typeface="Times New Roman"/>
              </a:rPr>
              <a:t>Social</a:t>
            </a:r>
            <a:r>
              <a:rPr sz="2600" i="1" spc="-55" dirty="0">
                <a:latin typeface="Times New Roman"/>
                <a:cs typeface="Times New Roman"/>
              </a:rPr>
              <a:t> </a:t>
            </a:r>
            <a:r>
              <a:rPr sz="2600" i="1" spc="-10" dirty="0">
                <a:latin typeface="Times New Roman"/>
                <a:cs typeface="Times New Roman"/>
              </a:rPr>
              <a:t>Sciences </a:t>
            </a:r>
            <a:r>
              <a:rPr sz="2600" i="1" dirty="0">
                <a:latin typeface="Times New Roman"/>
                <a:cs typeface="Times New Roman"/>
              </a:rPr>
              <a:t>Beijing</a:t>
            </a:r>
            <a:r>
              <a:rPr sz="2600" i="1" spc="-70" dirty="0">
                <a:latin typeface="Times New Roman"/>
                <a:cs typeface="Times New Roman"/>
              </a:rPr>
              <a:t> </a:t>
            </a:r>
            <a:r>
              <a:rPr sz="2600" i="1" dirty="0">
                <a:latin typeface="Times New Roman"/>
                <a:cs typeface="Times New Roman"/>
              </a:rPr>
              <a:t>Normal</a:t>
            </a:r>
            <a:r>
              <a:rPr sz="2600" i="1" spc="-70" dirty="0">
                <a:latin typeface="Times New Roman"/>
                <a:cs typeface="Times New Roman"/>
              </a:rPr>
              <a:t> </a:t>
            </a:r>
            <a:r>
              <a:rPr sz="2600" i="1" dirty="0">
                <a:latin typeface="Times New Roman"/>
                <a:cs typeface="Times New Roman"/>
              </a:rPr>
              <a:t>University</a:t>
            </a:r>
            <a:r>
              <a:rPr sz="2600" i="1" spc="-65" dirty="0">
                <a:latin typeface="Times New Roman"/>
                <a:cs typeface="Times New Roman"/>
              </a:rPr>
              <a:t> </a:t>
            </a:r>
            <a:r>
              <a:rPr sz="2600" i="1" dirty="0">
                <a:latin typeface="Times New Roman"/>
                <a:cs typeface="Times New Roman"/>
              </a:rPr>
              <a:t>at</a:t>
            </a:r>
            <a:r>
              <a:rPr sz="2600" i="1" spc="-70" dirty="0">
                <a:latin typeface="Times New Roman"/>
                <a:cs typeface="Times New Roman"/>
              </a:rPr>
              <a:t> </a:t>
            </a:r>
            <a:r>
              <a:rPr sz="2600" i="1" spc="-10" dirty="0">
                <a:latin typeface="Times New Roman"/>
                <a:cs typeface="Times New Roman"/>
              </a:rPr>
              <a:t>Zhuhai</a:t>
            </a:r>
            <a:endParaRPr lang="en-US" sz="2600" i="1" spc="-10" dirty="0">
              <a:latin typeface="Times New Roman"/>
              <a:cs typeface="Times New Roman"/>
            </a:endParaRPr>
          </a:p>
          <a:p>
            <a:pPr marL="12700" marR="5080" algn="ctr">
              <a:lnSpc>
                <a:spcPts val="2980"/>
              </a:lnSpc>
              <a:spcBef>
                <a:spcPts val="155"/>
              </a:spcBef>
            </a:pPr>
            <a:r>
              <a:rPr lang="en-SG" sz="2600" i="1" spc="-10" dirty="0">
                <a:latin typeface="Times New Roman"/>
                <a:cs typeface="Times New Roman"/>
              </a:rPr>
              <a:t>Nanyang Technological University, Singapore</a:t>
            </a:r>
            <a:endParaRPr sz="2600" dirty="0">
              <a:latin typeface="Times New Roman"/>
              <a:cs typeface="Times New Roman"/>
            </a:endParaRPr>
          </a:p>
          <a:p>
            <a:pPr algn="ctr">
              <a:lnSpc>
                <a:spcPts val="2920"/>
              </a:lnSpc>
              <a:spcBef>
                <a:spcPts val="600"/>
              </a:spcBef>
            </a:pPr>
            <a:r>
              <a:rPr sz="2600" i="1" spc="-10" dirty="0">
                <a:latin typeface="Times New Roman"/>
                <a:cs typeface="Times New Roman"/>
              </a:rPr>
              <a:t>randylapolla.info</a:t>
            </a:r>
            <a:endParaRPr sz="2600" dirty="0">
              <a:latin typeface="Times New Roman"/>
              <a:cs typeface="Times New Roman"/>
            </a:endParaRPr>
          </a:p>
        </p:txBody>
      </p:sp>
      <p:sp>
        <p:nvSpPr>
          <p:cNvPr id="4" name="object 4"/>
          <p:cNvSpPr txBox="1"/>
          <p:nvPr/>
        </p:nvSpPr>
        <p:spPr>
          <a:xfrm>
            <a:off x="450597" y="5458460"/>
            <a:ext cx="9230011" cy="1191352"/>
          </a:xfrm>
          <a:prstGeom prst="rect">
            <a:avLst/>
          </a:prstGeom>
        </p:spPr>
        <p:txBody>
          <a:bodyPr vert="horz" wrap="square" lIns="0" tIns="36830" rIns="0" bIns="0" rtlCol="0">
            <a:spAutoFit/>
          </a:bodyPr>
          <a:lstStyle/>
          <a:p>
            <a:pPr marL="12700" marR="5080" rtl="0">
              <a:lnSpc>
                <a:spcPts val="2760"/>
              </a:lnSpc>
              <a:spcBef>
                <a:spcPts val="290"/>
              </a:spcBef>
            </a:pPr>
            <a:r>
              <a:rPr lang="en-US" sz="2400" dirty="0">
                <a:latin typeface="Times New Roman" panose="02020603050405020304" pitchFamily="18" charset="0"/>
                <a:cs typeface="Times New Roman" panose="02020603050405020304" pitchFamily="18" charset="0"/>
              </a:rPr>
              <a:t>Presentation at the </a:t>
            </a:r>
            <a:r>
              <a:rPr lang="en-SG" sz="2400" spc="0" dirty="0">
                <a:solidFill>
                  <a:srgbClr val="000000"/>
                </a:solidFill>
                <a:effectLst/>
                <a:latin typeface="Times New Roman" panose="02020603050405020304" pitchFamily="18" charset="0"/>
                <a:cs typeface="Times New Roman" panose="02020603050405020304" pitchFamily="18" charset="0"/>
              </a:rPr>
              <a:t>Ateneo Ricardo Leong </a:t>
            </a:r>
            <a:r>
              <a:rPr lang="en-SG" sz="2400" spc="0" dirty="0" err="1">
                <a:solidFill>
                  <a:srgbClr val="000000"/>
                </a:solidFill>
                <a:effectLst/>
                <a:latin typeface="Times New Roman" panose="02020603050405020304" pitchFamily="18" charset="0"/>
                <a:cs typeface="Times New Roman" panose="02020603050405020304" pitchFamily="18" charset="0"/>
              </a:rPr>
              <a:t>Center</a:t>
            </a:r>
            <a:r>
              <a:rPr lang="en-SG" sz="2400" spc="0" dirty="0">
                <a:solidFill>
                  <a:srgbClr val="000000"/>
                </a:solidFill>
                <a:effectLst/>
                <a:latin typeface="Times New Roman" panose="02020603050405020304" pitchFamily="18" charset="0"/>
                <a:cs typeface="Times New Roman" panose="02020603050405020304" pitchFamily="18" charset="0"/>
              </a:rPr>
              <a:t> for Chinese Studies</a:t>
            </a:r>
            <a:endParaRPr lang="en-SG" sz="2400" dirty="0">
              <a:latin typeface="Times New Roman" panose="02020603050405020304" pitchFamily="18" charset="0"/>
              <a:cs typeface="Times New Roman" panose="02020603050405020304" pitchFamily="18" charset="0"/>
            </a:endParaRPr>
          </a:p>
          <a:p>
            <a:pPr marL="12700" marR="5080">
              <a:lnSpc>
                <a:spcPts val="2760"/>
              </a:lnSpc>
              <a:spcBef>
                <a:spcPts val="290"/>
              </a:spcBef>
            </a:pPr>
            <a:r>
              <a:rPr lang="en-US" sz="2400" dirty="0">
                <a:latin typeface="Times New Roman" panose="02020603050405020304" pitchFamily="18" charset="0"/>
                <a:cs typeface="Times New Roman" panose="02020603050405020304" pitchFamily="18" charset="0"/>
              </a:rPr>
              <a:t>Organized by the </a:t>
            </a:r>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Peking University Alumni Association of the Philippines</a:t>
            </a:r>
            <a:r>
              <a:rPr lang="en-SG" sz="2400" dirty="0">
                <a:effectLst/>
                <a:latin typeface="Times New Roman" panose="02020603050405020304" pitchFamily="18" charset="0"/>
                <a:cs typeface="Times New Roman" panose="02020603050405020304" pitchFamily="18" charset="0"/>
              </a:rPr>
              <a:t> </a:t>
            </a:r>
          </a:p>
          <a:p>
            <a:pPr marL="12700" marR="5080" rtl="0">
              <a:lnSpc>
                <a:spcPts val="2760"/>
              </a:lnSpc>
              <a:spcBef>
                <a:spcPts val="290"/>
              </a:spcBef>
            </a:pPr>
            <a:r>
              <a:rPr lang="en-SG" sz="2400" dirty="0">
                <a:solidFill>
                  <a:srgbClr val="000000"/>
                </a:solidFill>
                <a:effectLst/>
                <a:latin typeface="Times New Roman" panose="02020603050405020304" pitchFamily="18" charset="0"/>
                <a:cs typeface="Times New Roman" panose="02020603050405020304" pitchFamily="18" charset="0"/>
              </a:rPr>
              <a:t>Friday, November 10, 2023</a:t>
            </a:r>
            <a:endParaRPr lang="en-SG" sz="2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F3E71CC-B9C2-78F7-E0A1-A761B80DD3B4}"/>
              </a:ext>
            </a:extLst>
          </p:cNvPr>
          <p:cNvSpPr>
            <a:spLocks noGrp="1"/>
          </p:cNvSpPr>
          <p:nvPr>
            <p:ph type="sldNum" sz="quarter" idx="7"/>
          </p:nvPr>
        </p:nvSpPr>
        <p:spPr/>
        <p:txBody>
          <a:bodyPr/>
          <a:lstStyle/>
          <a:p>
            <a:fld id="{B6F15528-21DE-4FAA-801E-634DDDAF4B2B}" type="slidenum">
              <a:rPr lang="en-SG" smtClean="0"/>
              <a:t>1</a:t>
            </a:fld>
            <a:endParaRPr lang="en-S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3290" cy="4952365"/>
          </a:xfrm>
          <a:prstGeom prst="rect">
            <a:avLst/>
          </a:prstGeom>
        </p:spPr>
        <p:txBody>
          <a:bodyPr vert="horz" wrap="square" lIns="0" tIns="41910" rIns="0" bIns="0" rtlCol="0">
            <a:spAutoFit/>
          </a:bodyPr>
          <a:lstStyle/>
          <a:p>
            <a:pPr marL="12700" marR="13335" algn="just">
              <a:lnSpc>
                <a:spcPts val="3220"/>
              </a:lnSpc>
              <a:spcBef>
                <a:spcPts val="330"/>
              </a:spcBef>
            </a:pPr>
            <a:r>
              <a:rPr sz="2800" dirty="0">
                <a:latin typeface="Times New Roman"/>
                <a:cs typeface="Times New Roman"/>
              </a:rPr>
              <a:t>"Ikinamatay</a:t>
            </a:r>
            <a:r>
              <a:rPr sz="2800" spc="430" dirty="0">
                <a:latin typeface="Times New Roman"/>
                <a:cs typeface="Times New Roman"/>
              </a:rPr>
              <a:t> </a:t>
            </a:r>
            <a:r>
              <a:rPr sz="2800" dirty="0">
                <a:latin typeface="Times New Roman"/>
                <a:cs typeface="Times New Roman"/>
              </a:rPr>
              <a:t>ni</a:t>
            </a:r>
            <a:r>
              <a:rPr sz="2800" spc="430" dirty="0">
                <a:latin typeface="Times New Roman"/>
                <a:cs typeface="Times New Roman"/>
              </a:rPr>
              <a:t> </a:t>
            </a:r>
            <a:r>
              <a:rPr sz="2800" dirty="0">
                <a:latin typeface="Times New Roman"/>
                <a:cs typeface="Times New Roman"/>
              </a:rPr>
              <a:t>Mabini</a:t>
            </a:r>
            <a:r>
              <a:rPr sz="2800" spc="430" dirty="0">
                <a:latin typeface="Times New Roman"/>
                <a:cs typeface="Times New Roman"/>
              </a:rPr>
              <a:t> </a:t>
            </a:r>
            <a:r>
              <a:rPr sz="2800" dirty="0">
                <a:latin typeface="Times New Roman"/>
                <a:cs typeface="Times New Roman"/>
              </a:rPr>
              <a:t>ang</a:t>
            </a:r>
            <a:r>
              <a:rPr sz="2800" spc="430" dirty="0">
                <a:latin typeface="Times New Roman"/>
                <a:cs typeface="Times New Roman"/>
              </a:rPr>
              <a:t> </a:t>
            </a:r>
            <a:r>
              <a:rPr sz="2800" dirty="0">
                <a:latin typeface="Times New Roman"/>
                <a:cs typeface="Times New Roman"/>
              </a:rPr>
              <a:t>Cholera"</a:t>
            </a:r>
            <a:r>
              <a:rPr sz="2800" spc="434" dirty="0">
                <a:latin typeface="Times New Roman"/>
                <a:cs typeface="Times New Roman"/>
              </a:rPr>
              <a:t> </a:t>
            </a:r>
            <a:r>
              <a:rPr sz="2800" dirty="0">
                <a:latin typeface="Times New Roman"/>
                <a:cs typeface="Times New Roman"/>
              </a:rPr>
              <a:t>(Mabini</a:t>
            </a:r>
            <a:r>
              <a:rPr sz="2800" spc="430" dirty="0">
                <a:latin typeface="Times New Roman"/>
                <a:cs typeface="Times New Roman"/>
              </a:rPr>
              <a:t> </a:t>
            </a:r>
            <a:r>
              <a:rPr sz="2800" dirty="0">
                <a:latin typeface="Times New Roman"/>
                <a:cs typeface="Times New Roman"/>
              </a:rPr>
              <a:t>caused</a:t>
            </a:r>
            <a:r>
              <a:rPr sz="2800" spc="430" dirty="0">
                <a:latin typeface="Times New Roman"/>
                <a:cs typeface="Times New Roman"/>
              </a:rPr>
              <a:t> </a:t>
            </a:r>
            <a:r>
              <a:rPr sz="2800" dirty="0">
                <a:latin typeface="Times New Roman"/>
                <a:cs typeface="Times New Roman"/>
              </a:rPr>
              <a:t>the</a:t>
            </a:r>
            <a:r>
              <a:rPr sz="2800" spc="430" dirty="0">
                <a:latin typeface="Times New Roman"/>
                <a:cs typeface="Times New Roman"/>
              </a:rPr>
              <a:t> </a:t>
            </a:r>
            <a:r>
              <a:rPr sz="2800" dirty="0">
                <a:latin typeface="Times New Roman"/>
                <a:cs typeface="Times New Roman"/>
              </a:rPr>
              <a:t>death</a:t>
            </a:r>
            <a:r>
              <a:rPr sz="2800" spc="434" dirty="0">
                <a:latin typeface="Times New Roman"/>
                <a:cs typeface="Times New Roman"/>
              </a:rPr>
              <a:t> </a:t>
            </a:r>
            <a:r>
              <a:rPr sz="2800" spc="-25" dirty="0">
                <a:latin typeface="Times New Roman"/>
                <a:cs typeface="Times New Roman"/>
              </a:rPr>
              <a:t>of </a:t>
            </a:r>
            <a:r>
              <a:rPr sz="2800" spc="-10" dirty="0">
                <a:latin typeface="Times New Roman"/>
                <a:cs typeface="Times New Roman"/>
              </a:rPr>
              <a:t>cholera):</a:t>
            </a:r>
            <a:endParaRPr sz="2800">
              <a:latin typeface="Times New Roman"/>
              <a:cs typeface="Times New Roman"/>
            </a:endParaRPr>
          </a:p>
          <a:p>
            <a:pPr>
              <a:lnSpc>
                <a:spcPct val="100000"/>
              </a:lnSpc>
              <a:spcBef>
                <a:spcPts val="15"/>
              </a:spcBef>
            </a:pPr>
            <a:endParaRPr sz="2700">
              <a:latin typeface="Times New Roman"/>
              <a:cs typeface="Times New Roman"/>
            </a:endParaRPr>
          </a:p>
          <a:p>
            <a:pPr marL="12700" marR="5080" algn="just">
              <a:lnSpc>
                <a:spcPct val="95900"/>
              </a:lnSpc>
              <a:spcBef>
                <a:spcPts val="5"/>
              </a:spcBef>
            </a:pPr>
            <a:r>
              <a:rPr sz="2800" dirty="0">
                <a:latin typeface="Times New Roman"/>
                <a:cs typeface="Times New Roman"/>
              </a:rPr>
              <a:t>In</a:t>
            </a:r>
            <a:r>
              <a:rPr sz="2800" spc="25" dirty="0">
                <a:latin typeface="Times New Roman"/>
                <a:cs typeface="Times New Roman"/>
              </a:rPr>
              <a:t> </a:t>
            </a:r>
            <a:r>
              <a:rPr sz="2800" dirty="0">
                <a:latin typeface="Times New Roman"/>
                <a:cs typeface="Times New Roman"/>
              </a:rPr>
              <a:t>this</a:t>
            </a:r>
            <a:r>
              <a:rPr sz="2800" spc="40" dirty="0">
                <a:latin typeface="Times New Roman"/>
                <a:cs typeface="Times New Roman"/>
              </a:rPr>
              <a:t> </a:t>
            </a:r>
            <a:r>
              <a:rPr sz="2800" dirty="0">
                <a:latin typeface="Times New Roman"/>
                <a:cs typeface="Times New Roman"/>
              </a:rPr>
              <a:t>sentence,</a:t>
            </a:r>
            <a:r>
              <a:rPr sz="2800" spc="35" dirty="0">
                <a:latin typeface="Times New Roman"/>
                <a:cs typeface="Times New Roman"/>
              </a:rPr>
              <a:t> </a:t>
            </a:r>
            <a:r>
              <a:rPr sz="2800" dirty="0">
                <a:latin typeface="Times New Roman"/>
                <a:cs typeface="Times New Roman"/>
              </a:rPr>
              <a:t>it</a:t>
            </a:r>
            <a:r>
              <a:rPr sz="2800" spc="40" dirty="0">
                <a:latin typeface="Times New Roman"/>
                <a:cs typeface="Times New Roman"/>
              </a:rPr>
              <a:t> </a:t>
            </a:r>
            <a:r>
              <a:rPr sz="2800" dirty="0">
                <a:latin typeface="Times New Roman"/>
                <a:cs typeface="Times New Roman"/>
              </a:rPr>
              <a:t>suggests</a:t>
            </a:r>
            <a:r>
              <a:rPr sz="2800" spc="35" dirty="0">
                <a:latin typeface="Times New Roman"/>
                <a:cs typeface="Times New Roman"/>
              </a:rPr>
              <a:t> </a:t>
            </a:r>
            <a:r>
              <a:rPr sz="2800" dirty="0">
                <a:latin typeface="Times New Roman"/>
                <a:cs typeface="Times New Roman"/>
              </a:rPr>
              <a:t>a</a:t>
            </a:r>
            <a:r>
              <a:rPr sz="2800" spc="40" dirty="0">
                <a:latin typeface="Times New Roman"/>
                <a:cs typeface="Times New Roman"/>
              </a:rPr>
              <a:t> </a:t>
            </a:r>
            <a:r>
              <a:rPr sz="2800" dirty="0">
                <a:latin typeface="Times New Roman"/>
                <a:cs typeface="Times New Roman"/>
              </a:rPr>
              <a:t>more</a:t>
            </a:r>
            <a:r>
              <a:rPr sz="2800" spc="40" dirty="0">
                <a:latin typeface="Times New Roman"/>
                <a:cs typeface="Times New Roman"/>
              </a:rPr>
              <a:t> </a:t>
            </a:r>
            <a:r>
              <a:rPr sz="2800" dirty="0">
                <a:latin typeface="Times New Roman"/>
                <a:cs typeface="Times New Roman"/>
              </a:rPr>
              <a:t>active</a:t>
            </a:r>
            <a:r>
              <a:rPr sz="2800" spc="35" dirty="0">
                <a:latin typeface="Times New Roman"/>
                <a:cs typeface="Times New Roman"/>
              </a:rPr>
              <a:t> </a:t>
            </a:r>
            <a:r>
              <a:rPr sz="2800" dirty="0">
                <a:latin typeface="Times New Roman"/>
                <a:cs typeface="Times New Roman"/>
              </a:rPr>
              <a:t>role</a:t>
            </a:r>
            <a:r>
              <a:rPr sz="2800" spc="40" dirty="0">
                <a:latin typeface="Times New Roman"/>
                <a:cs typeface="Times New Roman"/>
              </a:rPr>
              <a:t> </a:t>
            </a:r>
            <a:r>
              <a:rPr sz="2800" dirty="0">
                <a:latin typeface="Times New Roman"/>
                <a:cs typeface="Times New Roman"/>
              </a:rPr>
              <a:t>for</a:t>
            </a:r>
            <a:r>
              <a:rPr sz="2800" spc="35" dirty="0">
                <a:latin typeface="Times New Roman"/>
                <a:cs typeface="Times New Roman"/>
              </a:rPr>
              <a:t> </a:t>
            </a:r>
            <a:r>
              <a:rPr sz="2800" dirty="0">
                <a:latin typeface="Times New Roman"/>
                <a:cs typeface="Times New Roman"/>
              </a:rPr>
              <a:t>Mabini</a:t>
            </a:r>
            <a:r>
              <a:rPr sz="2800" spc="40" dirty="0">
                <a:latin typeface="Times New Roman"/>
                <a:cs typeface="Times New Roman"/>
              </a:rPr>
              <a:t> </a:t>
            </a:r>
            <a:r>
              <a:rPr sz="2800" dirty="0">
                <a:latin typeface="Times New Roman"/>
                <a:cs typeface="Times New Roman"/>
              </a:rPr>
              <a:t>in</a:t>
            </a:r>
            <a:r>
              <a:rPr sz="2800" spc="40" dirty="0">
                <a:latin typeface="Times New Roman"/>
                <a:cs typeface="Times New Roman"/>
              </a:rPr>
              <a:t> </a:t>
            </a:r>
            <a:r>
              <a:rPr sz="2800" spc="-10" dirty="0">
                <a:latin typeface="Times New Roman"/>
                <a:cs typeface="Times New Roman"/>
              </a:rPr>
              <a:t>relation </a:t>
            </a:r>
            <a:r>
              <a:rPr sz="2800" dirty="0">
                <a:latin typeface="Times New Roman"/>
                <a:cs typeface="Times New Roman"/>
              </a:rPr>
              <a:t>to</a:t>
            </a:r>
            <a:r>
              <a:rPr sz="2800" spc="155" dirty="0">
                <a:latin typeface="Times New Roman"/>
                <a:cs typeface="Times New Roman"/>
              </a:rPr>
              <a:t> </a:t>
            </a:r>
            <a:r>
              <a:rPr sz="2800" dirty="0">
                <a:latin typeface="Times New Roman"/>
                <a:cs typeface="Times New Roman"/>
              </a:rPr>
              <a:t>cholera.</a:t>
            </a:r>
            <a:r>
              <a:rPr sz="2800" spc="155" dirty="0">
                <a:latin typeface="Times New Roman"/>
                <a:cs typeface="Times New Roman"/>
              </a:rPr>
              <a:t> </a:t>
            </a:r>
            <a:r>
              <a:rPr sz="2800" dirty="0">
                <a:latin typeface="Times New Roman"/>
                <a:cs typeface="Times New Roman"/>
              </a:rPr>
              <a:t>It</a:t>
            </a:r>
            <a:r>
              <a:rPr sz="2800" spc="155" dirty="0">
                <a:latin typeface="Times New Roman"/>
                <a:cs typeface="Times New Roman"/>
              </a:rPr>
              <a:t> </a:t>
            </a:r>
            <a:r>
              <a:rPr sz="2800" dirty="0">
                <a:latin typeface="Times New Roman"/>
                <a:cs typeface="Times New Roman"/>
              </a:rPr>
              <a:t>could</a:t>
            </a:r>
            <a:r>
              <a:rPr sz="2800" spc="155" dirty="0">
                <a:latin typeface="Times New Roman"/>
                <a:cs typeface="Times New Roman"/>
              </a:rPr>
              <a:t> </a:t>
            </a:r>
            <a:r>
              <a:rPr sz="2800" dirty="0">
                <a:latin typeface="Times New Roman"/>
                <a:cs typeface="Times New Roman"/>
              </a:rPr>
              <a:t>be</a:t>
            </a:r>
            <a:r>
              <a:rPr sz="2800" spc="155" dirty="0">
                <a:latin typeface="Times New Roman"/>
                <a:cs typeface="Times New Roman"/>
              </a:rPr>
              <a:t> </a:t>
            </a:r>
            <a:r>
              <a:rPr sz="2800" dirty="0">
                <a:latin typeface="Times New Roman"/>
                <a:cs typeface="Times New Roman"/>
              </a:rPr>
              <a:t>interpreted</a:t>
            </a:r>
            <a:r>
              <a:rPr sz="2800" spc="155" dirty="0">
                <a:latin typeface="Times New Roman"/>
                <a:cs typeface="Times New Roman"/>
              </a:rPr>
              <a:t> </a:t>
            </a:r>
            <a:r>
              <a:rPr sz="2800" dirty="0">
                <a:latin typeface="Times New Roman"/>
                <a:cs typeface="Times New Roman"/>
              </a:rPr>
              <a:t>as</a:t>
            </a:r>
            <a:r>
              <a:rPr sz="2800" spc="155" dirty="0">
                <a:latin typeface="Times New Roman"/>
                <a:cs typeface="Times New Roman"/>
              </a:rPr>
              <a:t> </a:t>
            </a:r>
            <a:r>
              <a:rPr sz="2800" dirty="0">
                <a:latin typeface="Times New Roman"/>
                <a:cs typeface="Times New Roman"/>
              </a:rPr>
              <a:t>Mabini</a:t>
            </a:r>
            <a:r>
              <a:rPr sz="2800" spc="155" dirty="0">
                <a:latin typeface="Times New Roman"/>
                <a:cs typeface="Times New Roman"/>
              </a:rPr>
              <a:t> </a:t>
            </a:r>
            <a:r>
              <a:rPr sz="2800" dirty="0">
                <a:latin typeface="Times New Roman"/>
                <a:cs typeface="Times New Roman"/>
              </a:rPr>
              <a:t>having</a:t>
            </a:r>
            <a:r>
              <a:rPr sz="2800" spc="155" dirty="0">
                <a:latin typeface="Times New Roman"/>
                <a:cs typeface="Times New Roman"/>
              </a:rPr>
              <a:t> </a:t>
            </a:r>
            <a:r>
              <a:rPr sz="2800" dirty="0">
                <a:latin typeface="Times New Roman"/>
                <a:cs typeface="Times New Roman"/>
              </a:rPr>
              <a:t>some</a:t>
            </a:r>
            <a:r>
              <a:rPr sz="2800" spc="155" dirty="0">
                <a:latin typeface="Times New Roman"/>
                <a:cs typeface="Times New Roman"/>
              </a:rPr>
              <a:t> </a:t>
            </a:r>
            <a:r>
              <a:rPr sz="2800" spc="-10" dirty="0">
                <a:latin typeface="Times New Roman"/>
                <a:cs typeface="Times New Roman"/>
              </a:rPr>
              <a:t>influence </a:t>
            </a:r>
            <a:r>
              <a:rPr sz="2800" dirty="0">
                <a:latin typeface="Times New Roman"/>
                <a:cs typeface="Times New Roman"/>
              </a:rPr>
              <a:t>or</a:t>
            </a:r>
            <a:r>
              <a:rPr sz="2800" spc="409" dirty="0">
                <a:latin typeface="Times New Roman"/>
                <a:cs typeface="Times New Roman"/>
              </a:rPr>
              <a:t> </a:t>
            </a:r>
            <a:r>
              <a:rPr sz="2800" dirty="0">
                <a:latin typeface="Times New Roman"/>
                <a:cs typeface="Times New Roman"/>
              </a:rPr>
              <a:t>impact</a:t>
            </a:r>
            <a:r>
              <a:rPr sz="2800" spc="409" dirty="0">
                <a:latin typeface="Times New Roman"/>
                <a:cs typeface="Times New Roman"/>
              </a:rPr>
              <a:t> </a:t>
            </a:r>
            <a:r>
              <a:rPr sz="2800" dirty="0">
                <a:latin typeface="Times New Roman"/>
                <a:cs typeface="Times New Roman"/>
              </a:rPr>
              <a:t>on</a:t>
            </a:r>
            <a:r>
              <a:rPr sz="2800" spc="409" dirty="0">
                <a:latin typeface="Times New Roman"/>
                <a:cs typeface="Times New Roman"/>
              </a:rPr>
              <a:t> </a:t>
            </a:r>
            <a:r>
              <a:rPr sz="2800" dirty="0">
                <a:latin typeface="Times New Roman"/>
                <a:cs typeface="Times New Roman"/>
              </a:rPr>
              <a:t>the</a:t>
            </a:r>
            <a:r>
              <a:rPr sz="2800" spc="415" dirty="0">
                <a:latin typeface="Times New Roman"/>
                <a:cs typeface="Times New Roman"/>
              </a:rPr>
              <a:t> </a:t>
            </a:r>
            <a:r>
              <a:rPr sz="2800" dirty="0">
                <a:latin typeface="Times New Roman"/>
                <a:cs typeface="Times New Roman"/>
              </a:rPr>
              <a:t>cholera,</a:t>
            </a:r>
            <a:r>
              <a:rPr sz="2800" spc="415" dirty="0">
                <a:latin typeface="Times New Roman"/>
                <a:cs typeface="Times New Roman"/>
              </a:rPr>
              <a:t> </a:t>
            </a:r>
            <a:r>
              <a:rPr sz="2800" dirty="0">
                <a:latin typeface="Times New Roman"/>
                <a:cs typeface="Times New Roman"/>
              </a:rPr>
              <a:t>as</a:t>
            </a:r>
            <a:r>
              <a:rPr sz="2800" spc="415" dirty="0">
                <a:latin typeface="Times New Roman"/>
                <a:cs typeface="Times New Roman"/>
              </a:rPr>
              <a:t> </a:t>
            </a:r>
            <a:r>
              <a:rPr sz="2800" dirty="0">
                <a:latin typeface="Times New Roman"/>
                <a:cs typeface="Times New Roman"/>
              </a:rPr>
              <a:t>if</a:t>
            </a:r>
            <a:r>
              <a:rPr sz="2800" spc="415" dirty="0">
                <a:latin typeface="Times New Roman"/>
                <a:cs typeface="Times New Roman"/>
              </a:rPr>
              <a:t> </a:t>
            </a:r>
            <a:r>
              <a:rPr sz="2800" dirty="0">
                <a:latin typeface="Times New Roman"/>
                <a:cs typeface="Times New Roman"/>
              </a:rPr>
              <a:t>he</a:t>
            </a:r>
            <a:r>
              <a:rPr sz="2800" spc="415" dirty="0">
                <a:latin typeface="Times New Roman"/>
                <a:cs typeface="Times New Roman"/>
              </a:rPr>
              <a:t> </a:t>
            </a:r>
            <a:r>
              <a:rPr sz="2800" dirty="0">
                <a:latin typeface="Times New Roman"/>
                <a:cs typeface="Times New Roman"/>
              </a:rPr>
              <a:t>caused</a:t>
            </a:r>
            <a:r>
              <a:rPr sz="2800" spc="415" dirty="0">
                <a:latin typeface="Times New Roman"/>
                <a:cs typeface="Times New Roman"/>
              </a:rPr>
              <a:t> </a:t>
            </a:r>
            <a:r>
              <a:rPr sz="2800" dirty="0">
                <a:latin typeface="Times New Roman"/>
                <a:cs typeface="Times New Roman"/>
              </a:rPr>
              <a:t>the</a:t>
            </a:r>
            <a:r>
              <a:rPr sz="2800" spc="415" dirty="0">
                <a:latin typeface="Times New Roman"/>
                <a:cs typeface="Times New Roman"/>
              </a:rPr>
              <a:t> </a:t>
            </a:r>
            <a:r>
              <a:rPr sz="2800" dirty="0">
                <a:latin typeface="Times New Roman"/>
                <a:cs typeface="Times New Roman"/>
              </a:rPr>
              <a:t>cholera</a:t>
            </a:r>
            <a:r>
              <a:rPr sz="2800" spc="415" dirty="0">
                <a:latin typeface="Times New Roman"/>
                <a:cs typeface="Times New Roman"/>
              </a:rPr>
              <a:t> </a:t>
            </a:r>
            <a:r>
              <a:rPr sz="2800" dirty="0">
                <a:latin typeface="Times New Roman"/>
                <a:cs typeface="Times New Roman"/>
              </a:rPr>
              <a:t>to</a:t>
            </a:r>
            <a:r>
              <a:rPr sz="2800" spc="415" dirty="0">
                <a:latin typeface="Times New Roman"/>
                <a:cs typeface="Times New Roman"/>
              </a:rPr>
              <a:t> </a:t>
            </a:r>
            <a:r>
              <a:rPr sz="2800" dirty="0">
                <a:latin typeface="Times New Roman"/>
                <a:cs typeface="Times New Roman"/>
              </a:rPr>
              <a:t>die.</a:t>
            </a:r>
            <a:r>
              <a:rPr sz="2800" spc="345" dirty="0">
                <a:latin typeface="Times New Roman"/>
                <a:cs typeface="Times New Roman"/>
              </a:rPr>
              <a:t> </a:t>
            </a:r>
            <a:r>
              <a:rPr sz="2800" spc="-20" dirty="0">
                <a:latin typeface="Times New Roman"/>
                <a:cs typeface="Times New Roman"/>
              </a:rPr>
              <a:t>This </a:t>
            </a:r>
            <a:r>
              <a:rPr sz="2800" dirty="0">
                <a:latin typeface="Times New Roman"/>
                <a:cs typeface="Times New Roman"/>
              </a:rPr>
              <a:t>interpretation</a:t>
            </a:r>
            <a:r>
              <a:rPr sz="2800" spc="525" dirty="0">
                <a:latin typeface="Times New Roman"/>
                <a:cs typeface="Times New Roman"/>
              </a:rPr>
              <a:t> </a:t>
            </a:r>
            <a:r>
              <a:rPr sz="2800" dirty="0">
                <a:latin typeface="Times New Roman"/>
                <a:cs typeface="Times New Roman"/>
              </a:rPr>
              <a:t>is</a:t>
            </a:r>
            <a:r>
              <a:rPr sz="2800" spc="530" dirty="0">
                <a:latin typeface="Times New Roman"/>
                <a:cs typeface="Times New Roman"/>
              </a:rPr>
              <a:t> </a:t>
            </a:r>
            <a:r>
              <a:rPr sz="2800" dirty="0">
                <a:latin typeface="Times New Roman"/>
                <a:cs typeface="Times New Roman"/>
              </a:rPr>
              <a:t>somewhat</a:t>
            </a:r>
            <a:r>
              <a:rPr sz="2800" spc="525" dirty="0">
                <a:latin typeface="Times New Roman"/>
                <a:cs typeface="Times New Roman"/>
              </a:rPr>
              <a:t> </a:t>
            </a:r>
            <a:r>
              <a:rPr sz="2800" dirty="0">
                <a:latin typeface="Times New Roman"/>
                <a:cs typeface="Times New Roman"/>
              </a:rPr>
              <a:t>unusual</a:t>
            </a:r>
            <a:r>
              <a:rPr sz="2800" spc="530" dirty="0">
                <a:latin typeface="Times New Roman"/>
                <a:cs typeface="Times New Roman"/>
              </a:rPr>
              <a:t> </a:t>
            </a:r>
            <a:r>
              <a:rPr sz="2800" dirty="0">
                <a:latin typeface="Times New Roman"/>
                <a:cs typeface="Times New Roman"/>
              </a:rPr>
              <a:t>and</a:t>
            </a:r>
            <a:r>
              <a:rPr sz="2800" spc="525" dirty="0">
                <a:latin typeface="Times New Roman"/>
                <a:cs typeface="Times New Roman"/>
              </a:rPr>
              <a:t> </a:t>
            </a:r>
            <a:r>
              <a:rPr sz="2800" dirty="0">
                <a:latin typeface="Times New Roman"/>
                <a:cs typeface="Times New Roman"/>
              </a:rPr>
              <a:t>could</a:t>
            </a:r>
            <a:r>
              <a:rPr sz="2800" spc="530" dirty="0">
                <a:latin typeface="Times New Roman"/>
                <a:cs typeface="Times New Roman"/>
              </a:rPr>
              <a:t> </a:t>
            </a:r>
            <a:r>
              <a:rPr sz="2800" dirty="0">
                <a:latin typeface="Times New Roman"/>
                <a:cs typeface="Times New Roman"/>
              </a:rPr>
              <a:t>be</a:t>
            </a:r>
            <a:r>
              <a:rPr sz="2800" spc="525" dirty="0">
                <a:latin typeface="Times New Roman"/>
                <a:cs typeface="Times New Roman"/>
              </a:rPr>
              <a:t> </a:t>
            </a:r>
            <a:r>
              <a:rPr sz="2800" dirty="0">
                <a:latin typeface="Times New Roman"/>
                <a:cs typeface="Times New Roman"/>
              </a:rPr>
              <a:t>metaphorical</a:t>
            </a:r>
            <a:r>
              <a:rPr sz="2800" spc="530" dirty="0">
                <a:latin typeface="Times New Roman"/>
                <a:cs typeface="Times New Roman"/>
              </a:rPr>
              <a:t> </a:t>
            </a:r>
            <a:r>
              <a:rPr sz="2800" spc="-25" dirty="0">
                <a:latin typeface="Times New Roman"/>
                <a:cs typeface="Times New Roman"/>
              </a:rPr>
              <a:t>or </a:t>
            </a:r>
            <a:r>
              <a:rPr sz="2800" dirty="0">
                <a:latin typeface="Times New Roman"/>
                <a:cs typeface="Times New Roman"/>
              </a:rPr>
              <a:t>figurative,</a:t>
            </a:r>
            <a:r>
              <a:rPr sz="2800" spc="-30" dirty="0">
                <a:latin typeface="Times New Roman"/>
                <a:cs typeface="Times New Roman"/>
              </a:rPr>
              <a:t> </a:t>
            </a:r>
            <a:r>
              <a:rPr sz="2800" dirty="0">
                <a:latin typeface="Times New Roman"/>
                <a:cs typeface="Times New Roman"/>
              </a:rPr>
              <a:t>as</a:t>
            </a:r>
            <a:r>
              <a:rPr sz="2800" spc="-25" dirty="0">
                <a:latin typeface="Times New Roman"/>
                <a:cs typeface="Times New Roman"/>
              </a:rPr>
              <a:t> </a:t>
            </a:r>
            <a:r>
              <a:rPr sz="2800" dirty="0">
                <a:latin typeface="Times New Roman"/>
                <a:cs typeface="Times New Roman"/>
              </a:rPr>
              <a:t>diseases</a:t>
            </a:r>
            <a:r>
              <a:rPr sz="2800" spc="-30" dirty="0">
                <a:latin typeface="Times New Roman"/>
                <a:cs typeface="Times New Roman"/>
              </a:rPr>
              <a:t> </a:t>
            </a:r>
            <a:r>
              <a:rPr sz="2800" dirty="0">
                <a:latin typeface="Times New Roman"/>
                <a:cs typeface="Times New Roman"/>
              </a:rPr>
              <a:t>don't</a:t>
            </a:r>
            <a:r>
              <a:rPr sz="2800" spc="-25" dirty="0">
                <a:latin typeface="Times New Roman"/>
                <a:cs typeface="Times New Roman"/>
              </a:rPr>
              <a:t> </a:t>
            </a:r>
            <a:r>
              <a:rPr sz="2800" dirty="0">
                <a:latin typeface="Times New Roman"/>
                <a:cs typeface="Times New Roman"/>
              </a:rPr>
              <a:t>literally</a:t>
            </a:r>
            <a:r>
              <a:rPr sz="2800" spc="-30" dirty="0">
                <a:latin typeface="Times New Roman"/>
                <a:cs typeface="Times New Roman"/>
              </a:rPr>
              <a:t> </a:t>
            </a:r>
            <a:r>
              <a:rPr sz="2800" dirty="0">
                <a:latin typeface="Times New Roman"/>
                <a:cs typeface="Times New Roman"/>
              </a:rPr>
              <a:t>"die"</a:t>
            </a:r>
            <a:r>
              <a:rPr sz="2800" spc="-25" dirty="0">
                <a:latin typeface="Times New Roman"/>
                <a:cs typeface="Times New Roman"/>
              </a:rPr>
              <a:t> </a:t>
            </a:r>
            <a:r>
              <a:rPr sz="2800" dirty="0">
                <a:latin typeface="Times New Roman"/>
                <a:cs typeface="Times New Roman"/>
              </a:rPr>
              <a:t>in</a:t>
            </a:r>
            <a:r>
              <a:rPr sz="2800" spc="-30"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way</a:t>
            </a:r>
            <a:r>
              <a:rPr sz="2800" spc="-30" dirty="0">
                <a:latin typeface="Times New Roman"/>
                <a:cs typeface="Times New Roman"/>
              </a:rPr>
              <a:t> </a:t>
            </a:r>
            <a:r>
              <a:rPr sz="2800" dirty="0">
                <a:latin typeface="Times New Roman"/>
                <a:cs typeface="Times New Roman"/>
              </a:rPr>
              <a:t>humans</a:t>
            </a:r>
            <a:r>
              <a:rPr sz="2800" spc="-25" dirty="0">
                <a:latin typeface="Times New Roman"/>
                <a:cs typeface="Times New Roman"/>
              </a:rPr>
              <a:t> do.</a:t>
            </a:r>
            <a:endParaRPr sz="2800">
              <a:latin typeface="Times New Roman"/>
              <a:cs typeface="Times New Roman"/>
            </a:endParaRPr>
          </a:p>
          <a:p>
            <a:pPr marL="12700" marR="14604" algn="just">
              <a:lnSpc>
                <a:spcPts val="3220"/>
              </a:lnSpc>
              <a:spcBef>
                <a:spcPts val="80"/>
              </a:spcBef>
            </a:pPr>
            <a:r>
              <a:rPr sz="2800" dirty="0">
                <a:latin typeface="Times New Roman"/>
                <a:cs typeface="Times New Roman"/>
              </a:rPr>
              <a:t>So,</a:t>
            </a:r>
            <a:r>
              <a:rPr sz="2800" spc="10" dirty="0">
                <a:latin typeface="Times New Roman"/>
                <a:cs typeface="Times New Roman"/>
              </a:rPr>
              <a:t> </a:t>
            </a:r>
            <a:r>
              <a:rPr sz="2800" dirty="0">
                <a:latin typeface="Times New Roman"/>
                <a:cs typeface="Times New Roman"/>
              </a:rPr>
              <a:t>you</a:t>
            </a:r>
            <a:r>
              <a:rPr sz="2800" spc="20"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dirty="0">
                <a:latin typeface="Times New Roman"/>
                <a:cs typeface="Times New Roman"/>
              </a:rPr>
              <a:t>correct</a:t>
            </a:r>
            <a:r>
              <a:rPr sz="2800" spc="20" dirty="0">
                <a:latin typeface="Times New Roman"/>
                <a:cs typeface="Times New Roman"/>
              </a:rPr>
              <a:t> </a:t>
            </a:r>
            <a:r>
              <a:rPr sz="2800" dirty="0">
                <a:latin typeface="Times New Roman"/>
                <a:cs typeface="Times New Roman"/>
              </a:rPr>
              <a:t>in</a:t>
            </a:r>
            <a:r>
              <a:rPr sz="2800" spc="20" dirty="0">
                <a:latin typeface="Times New Roman"/>
                <a:cs typeface="Times New Roman"/>
              </a:rPr>
              <a:t> </a:t>
            </a:r>
            <a:r>
              <a:rPr sz="2800" dirty="0">
                <a:latin typeface="Times New Roman"/>
                <a:cs typeface="Times New Roman"/>
              </a:rPr>
              <a:t>your</a:t>
            </a:r>
            <a:r>
              <a:rPr sz="2800" spc="25" dirty="0">
                <a:latin typeface="Times New Roman"/>
                <a:cs typeface="Times New Roman"/>
              </a:rPr>
              <a:t> </a:t>
            </a:r>
            <a:r>
              <a:rPr sz="2800" dirty="0">
                <a:latin typeface="Times New Roman"/>
                <a:cs typeface="Times New Roman"/>
              </a:rPr>
              <a:t>assessment</a:t>
            </a:r>
            <a:r>
              <a:rPr sz="2800" spc="20" dirty="0">
                <a:latin typeface="Times New Roman"/>
                <a:cs typeface="Times New Roman"/>
              </a:rPr>
              <a:t> </a:t>
            </a:r>
            <a:r>
              <a:rPr sz="2800" dirty="0">
                <a:latin typeface="Times New Roman"/>
                <a:cs typeface="Times New Roman"/>
              </a:rPr>
              <a:t>that</a:t>
            </a:r>
            <a:r>
              <a:rPr sz="2800" spc="20" dirty="0">
                <a:latin typeface="Times New Roman"/>
                <a:cs typeface="Times New Roman"/>
              </a:rPr>
              <a:t> </a:t>
            </a:r>
            <a:r>
              <a:rPr sz="2800" dirty="0">
                <a:latin typeface="Times New Roman"/>
                <a:cs typeface="Times New Roman"/>
              </a:rPr>
              <a:t>the</a:t>
            </a:r>
            <a:r>
              <a:rPr sz="2800" spc="20" dirty="0">
                <a:latin typeface="Times New Roman"/>
                <a:cs typeface="Times New Roman"/>
              </a:rPr>
              <a:t> </a:t>
            </a:r>
            <a:r>
              <a:rPr sz="2800" dirty="0">
                <a:latin typeface="Times New Roman"/>
                <a:cs typeface="Times New Roman"/>
              </a:rPr>
              <a:t>first</a:t>
            </a:r>
            <a:r>
              <a:rPr sz="2800" spc="20" dirty="0">
                <a:latin typeface="Times New Roman"/>
                <a:cs typeface="Times New Roman"/>
              </a:rPr>
              <a:t> </a:t>
            </a:r>
            <a:r>
              <a:rPr sz="2800" dirty="0">
                <a:latin typeface="Times New Roman"/>
                <a:cs typeface="Times New Roman"/>
              </a:rPr>
              <a:t>sentence</a:t>
            </a:r>
            <a:r>
              <a:rPr sz="2800" spc="25" dirty="0">
                <a:latin typeface="Times New Roman"/>
                <a:cs typeface="Times New Roman"/>
              </a:rPr>
              <a:t> </a:t>
            </a:r>
            <a:r>
              <a:rPr sz="2800" spc="-10" dirty="0">
                <a:latin typeface="Times New Roman"/>
                <a:cs typeface="Times New Roman"/>
              </a:rPr>
              <a:t>implies </a:t>
            </a:r>
            <a:r>
              <a:rPr sz="2800" dirty="0">
                <a:latin typeface="Times New Roman"/>
                <a:cs typeface="Times New Roman"/>
              </a:rPr>
              <a:t>a</a:t>
            </a:r>
            <a:r>
              <a:rPr sz="2800" spc="95" dirty="0">
                <a:latin typeface="Times New Roman"/>
                <a:cs typeface="Times New Roman"/>
              </a:rPr>
              <a:t> </a:t>
            </a:r>
            <a:r>
              <a:rPr sz="2800" dirty="0">
                <a:latin typeface="Times New Roman"/>
                <a:cs typeface="Times New Roman"/>
              </a:rPr>
              <a:t>natural</a:t>
            </a:r>
            <a:r>
              <a:rPr sz="2800" spc="105" dirty="0">
                <a:latin typeface="Times New Roman"/>
                <a:cs typeface="Times New Roman"/>
              </a:rPr>
              <a:t> </a:t>
            </a:r>
            <a:r>
              <a:rPr sz="2800" dirty="0">
                <a:latin typeface="Times New Roman"/>
                <a:cs typeface="Times New Roman"/>
              </a:rPr>
              <a:t>cause</a:t>
            </a:r>
            <a:r>
              <a:rPr sz="2800" spc="105" dirty="0">
                <a:latin typeface="Times New Roman"/>
                <a:cs typeface="Times New Roman"/>
              </a:rPr>
              <a:t> </a:t>
            </a:r>
            <a:r>
              <a:rPr sz="2800" dirty="0">
                <a:latin typeface="Times New Roman"/>
                <a:cs typeface="Times New Roman"/>
              </a:rPr>
              <a:t>of</a:t>
            </a:r>
            <a:r>
              <a:rPr sz="2800" spc="105" dirty="0">
                <a:latin typeface="Times New Roman"/>
                <a:cs typeface="Times New Roman"/>
              </a:rPr>
              <a:t> </a:t>
            </a:r>
            <a:r>
              <a:rPr sz="2800" dirty="0">
                <a:latin typeface="Times New Roman"/>
                <a:cs typeface="Times New Roman"/>
              </a:rPr>
              <a:t>death,</a:t>
            </a:r>
            <a:r>
              <a:rPr sz="2800" spc="105" dirty="0">
                <a:latin typeface="Times New Roman"/>
                <a:cs typeface="Times New Roman"/>
              </a:rPr>
              <a:t> </a:t>
            </a:r>
            <a:r>
              <a:rPr sz="2800" dirty="0">
                <a:latin typeface="Times New Roman"/>
                <a:cs typeface="Times New Roman"/>
              </a:rPr>
              <a:t>while</a:t>
            </a:r>
            <a:r>
              <a:rPr sz="2800" spc="110" dirty="0">
                <a:latin typeface="Times New Roman"/>
                <a:cs typeface="Times New Roman"/>
              </a:rPr>
              <a:t> </a:t>
            </a:r>
            <a:r>
              <a:rPr sz="2800" dirty="0">
                <a:latin typeface="Times New Roman"/>
                <a:cs typeface="Times New Roman"/>
              </a:rPr>
              <a:t>the</a:t>
            </a:r>
            <a:r>
              <a:rPr sz="2800" spc="105" dirty="0">
                <a:latin typeface="Times New Roman"/>
                <a:cs typeface="Times New Roman"/>
              </a:rPr>
              <a:t> </a:t>
            </a:r>
            <a:r>
              <a:rPr sz="2800" dirty="0">
                <a:latin typeface="Times New Roman"/>
                <a:cs typeface="Times New Roman"/>
              </a:rPr>
              <a:t>second</a:t>
            </a:r>
            <a:r>
              <a:rPr sz="2800" spc="105" dirty="0">
                <a:latin typeface="Times New Roman"/>
                <a:cs typeface="Times New Roman"/>
              </a:rPr>
              <a:t> </a:t>
            </a:r>
            <a:r>
              <a:rPr sz="2800" dirty="0">
                <a:latin typeface="Times New Roman"/>
                <a:cs typeface="Times New Roman"/>
              </a:rPr>
              <a:t>sentence</a:t>
            </a:r>
            <a:r>
              <a:rPr sz="2800" spc="105" dirty="0">
                <a:latin typeface="Times New Roman"/>
                <a:cs typeface="Times New Roman"/>
              </a:rPr>
              <a:t> </a:t>
            </a:r>
            <a:r>
              <a:rPr sz="2800" dirty="0">
                <a:latin typeface="Times New Roman"/>
                <a:cs typeface="Times New Roman"/>
              </a:rPr>
              <a:t>suggests</a:t>
            </a:r>
            <a:r>
              <a:rPr sz="2800" spc="105" dirty="0">
                <a:latin typeface="Times New Roman"/>
                <a:cs typeface="Times New Roman"/>
              </a:rPr>
              <a:t> </a:t>
            </a:r>
            <a:r>
              <a:rPr sz="2800" dirty="0">
                <a:latin typeface="Times New Roman"/>
                <a:cs typeface="Times New Roman"/>
              </a:rPr>
              <a:t>a</a:t>
            </a:r>
            <a:r>
              <a:rPr sz="2800" spc="110" dirty="0">
                <a:latin typeface="Times New Roman"/>
                <a:cs typeface="Times New Roman"/>
              </a:rPr>
              <a:t> </a:t>
            </a:r>
            <a:r>
              <a:rPr sz="2800" spc="-20" dirty="0">
                <a:latin typeface="Times New Roman"/>
                <a:cs typeface="Times New Roman"/>
              </a:rPr>
              <a:t>more</a:t>
            </a:r>
            <a:endParaRPr sz="2800">
              <a:latin typeface="Times New Roman"/>
              <a:cs typeface="Times New Roman"/>
            </a:endParaRPr>
          </a:p>
          <a:p>
            <a:pPr marL="12700" marR="8890" algn="just">
              <a:lnSpc>
                <a:spcPts val="3220"/>
              </a:lnSpc>
              <a:spcBef>
                <a:spcPts val="15"/>
              </a:spcBef>
            </a:pPr>
            <a:r>
              <a:rPr sz="2800" dirty="0">
                <a:latin typeface="Times New Roman"/>
                <a:cs typeface="Times New Roman"/>
              </a:rPr>
              <a:t>figurative</a:t>
            </a:r>
            <a:r>
              <a:rPr sz="2800" spc="55" dirty="0">
                <a:latin typeface="Times New Roman"/>
                <a:cs typeface="Times New Roman"/>
              </a:rPr>
              <a:t>  </a:t>
            </a:r>
            <a:r>
              <a:rPr sz="2800" dirty="0">
                <a:latin typeface="Times New Roman"/>
                <a:cs typeface="Times New Roman"/>
              </a:rPr>
              <a:t>or</a:t>
            </a:r>
            <a:r>
              <a:rPr sz="2800" spc="60" dirty="0">
                <a:latin typeface="Times New Roman"/>
                <a:cs typeface="Times New Roman"/>
              </a:rPr>
              <a:t>  </a:t>
            </a:r>
            <a:r>
              <a:rPr sz="2800" dirty="0">
                <a:latin typeface="Times New Roman"/>
                <a:cs typeface="Times New Roman"/>
              </a:rPr>
              <a:t>symbolic</a:t>
            </a:r>
            <a:r>
              <a:rPr sz="2800" spc="60" dirty="0">
                <a:latin typeface="Times New Roman"/>
                <a:cs typeface="Times New Roman"/>
              </a:rPr>
              <a:t>  </a:t>
            </a:r>
            <a:r>
              <a:rPr sz="2800" dirty="0">
                <a:latin typeface="Times New Roman"/>
                <a:cs typeface="Times New Roman"/>
              </a:rPr>
              <a:t>interpretation</a:t>
            </a:r>
            <a:r>
              <a:rPr sz="2800" spc="60" dirty="0">
                <a:latin typeface="Times New Roman"/>
                <a:cs typeface="Times New Roman"/>
              </a:rPr>
              <a:t>  </a:t>
            </a:r>
            <a:r>
              <a:rPr sz="2800" dirty="0">
                <a:latin typeface="Times New Roman"/>
                <a:cs typeface="Times New Roman"/>
              </a:rPr>
              <a:t>related</a:t>
            </a:r>
            <a:r>
              <a:rPr sz="2800" spc="60" dirty="0">
                <a:latin typeface="Times New Roman"/>
                <a:cs typeface="Times New Roman"/>
              </a:rPr>
              <a:t>  </a:t>
            </a:r>
            <a:r>
              <a:rPr sz="2800" dirty="0">
                <a:latin typeface="Times New Roman"/>
                <a:cs typeface="Times New Roman"/>
              </a:rPr>
              <a:t>to</a:t>
            </a:r>
            <a:r>
              <a:rPr sz="2800" spc="60" dirty="0">
                <a:latin typeface="Times New Roman"/>
                <a:cs typeface="Times New Roman"/>
              </a:rPr>
              <a:t>  </a:t>
            </a:r>
            <a:r>
              <a:rPr sz="2800" dirty="0">
                <a:latin typeface="Times New Roman"/>
                <a:cs typeface="Times New Roman"/>
              </a:rPr>
              <a:t>Mabini's</a:t>
            </a:r>
            <a:r>
              <a:rPr sz="2800" spc="60" dirty="0">
                <a:latin typeface="Times New Roman"/>
                <a:cs typeface="Times New Roman"/>
              </a:rPr>
              <a:t>  </a:t>
            </a:r>
            <a:r>
              <a:rPr sz="2800" dirty="0">
                <a:latin typeface="Times New Roman"/>
                <a:cs typeface="Times New Roman"/>
              </a:rPr>
              <a:t>role</a:t>
            </a:r>
            <a:r>
              <a:rPr sz="2800" spc="60" dirty="0">
                <a:latin typeface="Times New Roman"/>
                <a:cs typeface="Times New Roman"/>
              </a:rPr>
              <a:t>  </a:t>
            </a:r>
            <a:r>
              <a:rPr sz="2800" spc="-25" dirty="0">
                <a:latin typeface="Times New Roman"/>
                <a:cs typeface="Times New Roman"/>
              </a:rPr>
              <a:t>in </a:t>
            </a:r>
            <a:r>
              <a:rPr sz="2800" dirty="0">
                <a:latin typeface="Times New Roman"/>
                <a:cs typeface="Times New Roman"/>
              </a:rPr>
              <a:t>relation</a:t>
            </a:r>
            <a:r>
              <a:rPr sz="2800" spc="-25"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40768" y="281127"/>
            <a:ext cx="9724390" cy="3976217"/>
          </a:xfrm>
          <a:prstGeom prst="rect">
            <a:avLst/>
          </a:prstGeom>
        </p:spPr>
        <p:txBody>
          <a:bodyPr vert="horz" wrap="square" lIns="0" tIns="158750" rIns="0" bIns="0" rtlCol="0">
            <a:spAutoFit/>
          </a:bodyPr>
          <a:lstStyle/>
          <a:p>
            <a:pPr marL="12700">
              <a:lnSpc>
                <a:spcPct val="100000"/>
              </a:lnSpc>
              <a:spcBef>
                <a:spcPts val="1250"/>
              </a:spcBef>
            </a:pPr>
            <a:r>
              <a:rPr sz="2800" b="1" dirty="0">
                <a:latin typeface="Times New Roman"/>
                <a:cs typeface="Times New Roman"/>
              </a:rPr>
              <a:t>Artificial</a:t>
            </a:r>
            <a:r>
              <a:rPr sz="2800" b="1" spc="-55" dirty="0">
                <a:latin typeface="Times New Roman"/>
                <a:cs typeface="Times New Roman"/>
              </a:rPr>
              <a:t> </a:t>
            </a:r>
            <a:r>
              <a:rPr sz="2800" b="1" dirty="0">
                <a:latin typeface="Times New Roman"/>
                <a:cs typeface="Times New Roman"/>
              </a:rPr>
              <a:t>Narrow</a:t>
            </a:r>
            <a:r>
              <a:rPr sz="2800" b="1" spc="-50" dirty="0">
                <a:latin typeface="Times New Roman"/>
                <a:cs typeface="Times New Roman"/>
              </a:rPr>
              <a:t> </a:t>
            </a:r>
            <a:r>
              <a:rPr sz="2800" b="1" dirty="0">
                <a:latin typeface="Times New Roman"/>
                <a:cs typeface="Times New Roman"/>
              </a:rPr>
              <a:t>Intelligence</a:t>
            </a:r>
            <a:r>
              <a:rPr sz="2800" b="1" spc="-45" dirty="0">
                <a:latin typeface="Times New Roman"/>
                <a:cs typeface="Times New Roman"/>
              </a:rPr>
              <a:t> </a:t>
            </a:r>
            <a:r>
              <a:rPr sz="2800" b="1" dirty="0">
                <a:latin typeface="Times New Roman"/>
                <a:cs typeface="Times New Roman"/>
              </a:rPr>
              <a:t>vs.</a:t>
            </a:r>
            <a:r>
              <a:rPr sz="2800" b="1" spc="-60" dirty="0">
                <a:latin typeface="Times New Roman"/>
                <a:cs typeface="Times New Roman"/>
              </a:rPr>
              <a:t> </a:t>
            </a:r>
            <a:r>
              <a:rPr sz="2800" b="1" dirty="0">
                <a:latin typeface="Times New Roman"/>
                <a:cs typeface="Times New Roman"/>
              </a:rPr>
              <a:t>Artificial</a:t>
            </a:r>
            <a:r>
              <a:rPr sz="2800" b="1" spc="-45" dirty="0">
                <a:latin typeface="Times New Roman"/>
                <a:cs typeface="Times New Roman"/>
              </a:rPr>
              <a:t> </a:t>
            </a:r>
            <a:r>
              <a:rPr sz="2800" b="1" dirty="0">
                <a:latin typeface="Times New Roman"/>
                <a:cs typeface="Times New Roman"/>
              </a:rPr>
              <a:t>General</a:t>
            </a:r>
            <a:r>
              <a:rPr sz="2800" b="1" spc="-4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281940" marR="5080" indent="-226060" algn="just">
              <a:lnSpc>
                <a:spcPct val="150000"/>
              </a:lnSpc>
              <a:spcBef>
                <a:spcPts val="1200"/>
              </a:spcBef>
              <a:buFont typeface="Arial"/>
              <a:buChar char="•"/>
              <a:tabLst>
                <a:tab pos="282575" algn="l"/>
              </a:tabLst>
            </a:pPr>
            <a:r>
              <a:rPr sz="2800" dirty="0">
                <a:latin typeface="Times New Roman"/>
                <a:cs typeface="Times New Roman"/>
              </a:rPr>
              <a:t>In</a:t>
            </a:r>
            <a:r>
              <a:rPr sz="2800" spc="210" dirty="0">
                <a:latin typeface="Times New Roman"/>
                <a:cs typeface="Times New Roman"/>
              </a:rPr>
              <a:t> </a:t>
            </a:r>
            <a:r>
              <a:rPr sz="2800" dirty="0">
                <a:latin typeface="Times New Roman"/>
                <a:cs typeface="Times New Roman"/>
              </a:rPr>
              <a:t>the</a:t>
            </a:r>
            <a:r>
              <a:rPr sz="2800" spc="215" dirty="0">
                <a:latin typeface="Times New Roman"/>
                <a:cs typeface="Times New Roman"/>
              </a:rPr>
              <a:t> </a:t>
            </a:r>
            <a:r>
              <a:rPr sz="2800" dirty="0">
                <a:latin typeface="Times New Roman"/>
                <a:cs typeface="Times New Roman"/>
              </a:rPr>
              <a:t>history</a:t>
            </a:r>
            <a:r>
              <a:rPr sz="2800" spc="210" dirty="0">
                <a:latin typeface="Times New Roman"/>
                <a:cs typeface="Times New Roman"/>
              </a:rPr>
              <a:t> </a:t>
            </a:r>
            <a:r>
              <a:rPr lang="en-US" sz="2800" spc="210" dirty="0">
                <a:latin typeface="Times New Roman"/>
                <a:cs typeface="Times New Roman"/>
              </a:rPr>
              <a:t>of</a:t>
            </a:r>
            <a:r>
              <a:rPr lang="en-SG" sz="2800" spc="215" dirty="0">
                <a:latin typeface="Times New Roman"/>
                <a:cs typeface="Times New Roman"/>
              </a:rPr>
              <a:t> </a:t>
            </a:r>
            <a:r>
              <a:rPr lang="en-SG" sz="2800" dirty="0">
                <a:latin typeface="Times New Roman"/>
                <a:cs typeface="Times New Roman"/>
              </a:rPr>
              <a:t>artificial</a:t>
            </a:r>
            <a:r>
              <a:rPr lang="en-SG" sz="2800" spc="210" dirty="0">
                <a:latin typeface="Times New Roman"/>
                <a:cs typeface="Times New Roman"/>
              </a:rPr>
              <a:t> </a:t>
            </a:r>
            <a:r>
              <a:rPr lang="en-SG" sz="2800" dirty="0">
                <a:latin typeface="Times New Roman"/>
                <a:cs typeface="Times New Roman"/>
              </a:rPr>
              <a:t>intelligence</a:t>
            </a:r>
            <a:r>
              <a:rPr lang="en-SG" sz="2800" spc="215" dirty="0">
                <a:latin typeface="Times New Roman"/>
                <a:cs typeface="Times New Roman"/>
              </a:rPr>
              <a:t> </a:t>
            </a:r>
            <a:r>
              <a:rPr lang="en-SG" sz="2800" dirty="0">
                <a:latin typeface="Times New Roman"/>
                <a:cs typeface="Times New Roman"/>
              </a:rPr>
              <a:t>research,</a:t>
            </a:r>
            <a:r>
              <a:rPr lang="en-SG" sz="2800" spc="210" dirty="0">
                <a:latin typeface="Times New Roman"/>
                <a:cs typeface="Times New Roman"/>
              </a:rPr>
              <a:t> </a:t>
            </a:r>
            <a:r>
              <a:rPr lang="en-SG" sz="2800" dirty="0">
                <a:latin typeface="Times New Roman"/>
                <a:cs typeface="Times New Roman"/>
              </a:rPr>
              <a:t>in</a:t>
            </a:r>
            <a:r>
              <a:rPr lang="en-SG" sz="2800" spc="215" dirty="0">
                <a:latin typeface="Times New Roman"/>
                <a:cs typeface="Times New Roman"/>
              </a:rPr>
              <a:t> </a:t>
            </a:r>
            <a:r>
              <a:rPr lang="en-SG" sz="2800" dirty="0">
                <a:latin typeface="Times New Roman"/>
                <a:cs typeface="Times New Roman"/>
              </a:rPr>
              <a:t>the</a:t>
            </a:r>
            <a:r>
              <a:rPr lang="en-SG" sz="2800" spc="210" dirty="0">
                <a:latin typeface="Times New Roman"/>
                <a:cs typeface="Times New Roman"/>
              </a:rPr>
              <a:t> </a:t>
            </a:r>
            <a:r>
              <a:rPr lang="en-SG" sz="2800" dirty="0">
                <a:latin typeface="Times New Roman"/>
                <a:cs typeface="Times New Roman"/>
              </a:rPr>
              <a:t>1980s</a:t>
            </a:r>
            <a:r>
              <a:rPr lang="en-SG" sz="2800" spc="215" dirty="0">
                <a:latin typeface="Times New Roman"/>
                <a:cs typeface="Times New Roman"/>
              </a:rPr>
              <a:t> </a:t>
            </a:r>
            <a:r>
              <a:rPr lang="en-SG" sz="2800" spc="-25" dirty="0">
                <a:latin typeface="Times New Roman"/>
                <a:cs typeface="Times New Roman"/>
              </a:rPr>
              <a:t>and </a:t>
            </a:r>
            <a:r>
              <a:rPr lang="en-SG" sz="2800" dirty="0">
                <a:latin typeface="Times New Roman"/>
                <a:cs typeface="Times New Roman"/>
              </a:rPr>
              <a:t>1990s,</a:t>
            </a:r>
            <a:r>
              <a:rPr lang="en-SG" sz="2800" spc="-45" dirty="0">
                <a:latin typeface="Times New Roman"/>
                <a:cs typeface="Times New Roman"/>
              </a:rPr>
              <a:t> </a:t>
            </a:r>
            <a:r>
              <a:rPr lang="en-SG" sz="2800" dirty="0">
                <a:latin typeface="Times New Roman"/>
                <a:cs typeface="Times New Roman"/>
              </a:rPr>
              <a:t>the</a:t>
            </a:r>
            <a:r>
              <a:rPr lang="en-SG" sz="2800" spc="-35" dirty="0">
                <a:latin typeface="Times New Roman"/>
                <a:cs typeface="Times New Roman"/>
              </a:rPr>
              <a:t> </a:t>
            </a:r>
            <a:r>
              <a:rPr lang="en-SG" sz="2800" dirty="0">
                <a:latin typeface="Times New Roman"/>
                <a:cs typeface="Times New Roman"/>
              </a:rPr>
              <a:t>dominant</a:t>
            </a:r>
            <a:r>
              <a:rPr lang="en-SG" sz="2800" spc="-35" dirty="0">
                <a:latin typeface="Times New Roman"/>
                <a:cs typeface="Times New Roman"/>
              </a:rPr>
              <a:t> </a:t>
            </a:r>
            <a:r>
              <a:rPr lang="en-SG" sz="2800" dirty="0">
                <a:latin typeface="Times New Roman"/>
                <a:cs typeface="Times New Roman"/>
              </a:rPr>
              <a:t>model</a:t>
            </a:r>
            <a:r>
              <a:rPr lang="en-SG" sz="2800" spc="-35" dirty="0">
                <a:latin typeface="Times New Roman"/>
                <a:cs typeface="Times New Roman"/>
              </a:rPr>
              <a:t> </a:t>
            </a:r>
            <a:r>
              <a:rPr lang="en-SG" sz="2800" dirty="0">
                <a:latin typeface="Times New Roman"/>
                <a:cs typeface="Times New Roman"/>
              </a:rPr>
              <a:t>was</a:t>
            </a:r>
            <a:r>
              <a:rPr lang="en-SG" sz="2800" spc="-40" dirty="0">
                <a:latin typeface="Times New Roman"/>
                <a:cs typeface="Times New Roman"/>
              </a:rPr>
              <a:t> </a:t>
            </a:r>
            <a:r>
              <a:rPr lang="en-SG" sz="2800" b="1" dirty="0">
                <a:latin typeface="Times New Roman"/>
                <a:cs typeface="Times New Roman"/>
              </a:rPr>
              <a:t>Symbolic</a:t>
            </a:r>
            <a:r>
              <a:rPr lang="en-SG" sz="2800" b="1" spc="-35" dirty="0">
                <a:latin typeface="Times New Roman"/>
                <a:cs typeface="Times New Roman"/>
              </a:rPr>
              <a:t> </a:t>
            </a:r>
            <a:r>
              <a:rPr lang="en-SG" sz="2800" b="1" dirty="0">
                <a:latin typeface="Times New Roman"/>
                <a:cs typeface="Times New Roman"/>
              </a:rPr>
              <a:t>Artificial</a:t>
            </a:r>
            <a:r>
              <a:rPr lang="en-SG" sz="2800" b="1" spc="-30" dirty="0">
                <a:latin typeface="Times New Roman"/>
                <a:cs typeface="Times New Roman"/>
              </a:rPr>
              <a:t> </a:t>
            </a:r>
            <a:r>
              <a:rPr lang="en-SG" sz="2800" b="1" spc="-10" dirty="0">
                <a:latin typeface="Times New Roman"/>
                <a:cs typeface="Times New Roman"/>
              </a:rPr>
              <a:t>Intelligence</a:t>
            </a:r>
            <a:r>
              <a:rPr lang="en-SG" sz="2800" spc="-10" dirty="0">
                <a:latin typeface="Times New Roman"/>
                <a:cs typeface="Times New Roman"/>
              </a:rPr>
              <a:t>.</a:t>
            </a:r>
            <a:endParaRPr lang="en-SG" sz="2800" dirty="0">
              <a:latin typeface="Times New Roman"/>
              <a:cs typeface="Times New Roman"/>
            </a:endParaRPr>
          </a:p>
          <a:p>
            <a:pPr marL="281940" marR="8255" indent="-226060" algn="just">
              <a:lnSpc>
                <a:spcPct val="150000"/>
              </a:lnSpc>
              <a:spcBef>
                <a:spcPts val="600"/>
              </a:spcBef>
              <a:buFont typeface="Arial"/>
              <a:buChar char="•"/>
              <a:tabLst>
                <a:tab pos="282575" algn="l"/>
              </a:tabLst>
            </a:pPr>
            <a:r>
              <a:rPr lang="en-SG" sz="2800" spc="-10" dirty="0">
                <a:latin typeface="Times New Roman"/>
                <a:cs typeface="Times New Roman"/>
              </a:rPr>
              <a:t>This</a:t>
            </a:r>
            <a:r>
              <a:rPr lang="en-SG" sz="2800" spc="-165" dirty="0">
                <a:latin typeface="Times New Roman"/>
                <a:cs typeface="Times New Roman"/>
              </a:rPr>
              <a:t> </a:t>
            </a:r>
            <a:r>
              <a:rPr lang="en-SG" sz="2800" dirty="0">
                <a:latin typeface="Times New Roman"/>
                <a:cs typeface="Times New Roman"/>
              </a:rPr>
              <a:t>is</a:t>
            </a:r>
            <a:r>
              <a:rPr lang="en-SG" sz="2800" spc="-150" dirty="0">
                <a:latin typeface="Times New Roman"/>
                <a:cs typeface="Times New Roman"/>
              </a:rPr>
              <a:t> </a:t>
            </a:r>
            <a:r>
              <a:rPr lang="en-SG" sz="2800" dirty="0">
                <a:latin typeface="Times New Roman"/>
                <a:cs typeface="Times New Roman"/>
              </a:rPr>
              <a:t>a</a:t>
            </a:r>
            <a:r>
              <a:rPr lang="en-SG" sz="2800" spc="-155" dirty="0">
                <a:latin typeface="Times New Roman"/>
                <a:cs typeface="Times New Roman"/>
              </a:rPr>
              <a:t> </a:t>
            </a:r>
            <a:r>
              <a:rPr lang="en-SG" sz="2800" spc="-10" dirty="0">
                <a:latin typeface="Times New Roman"/>
                <a:cs typeface="Times New Roman"/>
              </a:rPr>
              <a:t>model</a:t>
            </a:r>
            <a:r>
              <a:rPr lang="en-SG" sz="2800" spc="-150" dirty="0">
                <a:latin typeface="Times New Roman"/>
                <a:cs typeface="Times New Roman"/>
              </a:rPr>
              <a:t> </a:t>
            </a:r>
            <a:r>
              <a:rPr lang="en-SG" sz="2800" spc="-10" dirty="0">
                <a:latin typeface="Times New Roman"/>
                <a:cs typeface="Times New Roman"/>
              </a:rPr>
              <a:t>based</a:t>
            </a:r>
            <a:r>
              <a:rPr lang="en-SG" sz="2800" spc="-155" dirty="0">
                <a:latin typeface="Times New Roman"/>
                <a:cs typeface="Times New Roman"/>
              </a:rPr>
              <a:t> </a:t>
            </a:r>
            <a:r>
              <a:rPr lang="en-SG" sz="2800" dirty="0">
                <a:latin typeface="Times New Roman"/>
                <a:cs typeface="Times New Roman"/>
              </a:rPr>
              <a:t>on</a:t>
            </a:r>
            <a:r>
              <a:rPr lang="en-SG" sz="2800" spc="-150" dirty="0">
                <a:latin typeface="Times New Roman"/>
                <a:cs typeface="Times New Roman"/>
              </a:rPr>
              <a:t> grammatical </a:t>
            </a:r>
            <a:r>
              <a:rPr lang="en-SG" sz="2800" spc="-10" dirty="0">
                <a:latin typeface="Times New Roman"/>
                <a:cs typeface="Times New Roman"/>
              </a:rPr>
              <a:t>rules</a:t>
            </a:r>
            <a:r>
              <a:rPr lang="en-SG" sz="2800" spc="-150" dirty="0">
                <a:latin typeface="Times New Roman"/>
                <a:cs typeface="Times New Roman"/>
              </a:rPr>
              <a:t> </a:t>
            </a:r>
            <a:r>
              <a:rPr lang="en-SG" sz="2800" spc="-10" dirty="0">
                <a:latin typeface="Times New Roman"/>
                <a:cs typeface="Times New Roman"/>
              </a:rPr>
              <a:t>and</a:t>
            </a:r>
            <a:r>
              <a:rPr lang="en-SG" sz="2800" spc="-155" dirty="0">
                <a:latin typeface="Times New Roman"/>
                <a:cs typeface="Times New Roman"/>
              </a:rPr>
              <a:t> </a:t>
            </a:r>
            <a:r>
              <a:rPr lang="en-SG" sz="2800" spc="-10" dirty="0">
                <a:latin typeface="Times New Roman"/>
                <a:cs typeface="Times New Roman"/>
              </a:rPr>
              <a:t>deductive</a:t>
            </a:r>
            <a:r>
              <a:rPr lang="en-SG" sz="2800" spc="-150" dirty="0">
                <a:latin typeface="Times New Roman"/>
                <a:cs typeface="Times New Roman"/>
              </a:rPr>
              <a:t> </a:t>
            </a:r>
            <a:r>
              <a:rPr lang="en-SG" sz="2800" spc="-10" dirty="0">
                <a:latin typeface="Times New Roman"/>
                <a:cs typeface="Times New Roman"/>
              </a:rPr>
              <a:t>inference</a:t>
            </a:r>
            <a:r>
              <a:rPr lang="en-SG" sz="2800" spc="-155" dirty="0">
                <a:latin typeface="Times New Roman"/>
                <a:cs typeface="Times New Roman"/>
              </a:rPr>
              <a:t> </a:t>
            </a:r>
            <a:r>
              <a:rPr lang="en-SG" sz="2800" dirty="0">
                <a:latin typeface="Times New Roman"/>
                <a:cs typeface="Times New Roman"/>
              </a:rPr>
              <a:t>as</a:t>
            </a:r>
            <a:r>
              <a:rPr lang="en-SG" sz="2800" spc="-150" dirty="0">
                <a:latin typeface="Times New Roman"/>
                <a:cs typeface="Times New Roman"/>
              </a:rPr>
              <a:t> </a:t>
            </a:r>
            <a:r>
              <a:rPr lang="en-SG" sz="2800" dirty="0">
                <a:latin typeface="Times New Roman"/>
                <a:cs typeface="Times New Roman"/>
              </a:rPr>
              <a:t>a</a:t>
            </a:r>
            <a:r>
              <a:rPr lang="en-SG" sz="2800" spc="-150" dirty="0">
                <a:latin typeface="Times New Roman"/>
                <a:cs typeface="Times New Roman"/>
              </a:rPr>
              <a:t> </a:t>
            </a:r>
            <a:r>
              <a:rPr lang="en-SG" sz="2800" spc="-10" dirty="0">
                <a:latin typeface="Times New Roman"/>
                <a:cs typeface="Times New Roman"/>
              </a:rPr>
              <a:t>method, </a:t>
            </a:r>
            <a:r>
              <a:rPr lang="en-SG" sz="2800" dirty="0">
                <a:latin typeface="Times New Roman"/>
                <a:cs typeface="Times New Roman"/>
              </a:rPr>
              <a:t>but</a:t>
            </a:r>
            <a:r>
              <a:rPr lang="en-SG" sz="2800" spc="-35" dirty="0">
                <a:latin typeface="Times New Roman"/>
                <a:cs typeface="Times New Roman"/>
              </a:rPr>
              <a:t> </a:t>
            </a:r>
            <a:r>
              <a:rPr lang="en-SG" sz="2800" dirty="0">
                <a:latin typeface="Times New Roman"/>
                <a:cs typeface="Times New Roman"/>
              </a:rPr>
              <a:t>this</a:t>
            </a:r>
            <a:r>
              <a:rPr lang="en-SG" sz="2800" spc="-20" dirty="0">
                <a:latin typeface="Times New Roman"/>
                <a:cs typeface="Times New Roman"/>
              </a:rPr>
              <a:t> </a:t>
            </a:r>
            <a:r>
              <a:rPr lang="en-SG" sz="2800" dirty="0">
                <a:latin typeface="Times New Roman"/>
                <a:cs typeface="Times New Roman"/>
              </a:rPr>
              <a:t>model</a:t>
            </a:r>
            <a:r>
              <a:rPr sz="2800" spc="-20" dirty="0">
                <a:latin typeface="Times New Roman"/>
                <a:cs typeface="Times New Roman"/>
              </a:rPr>
              <a:t> </a:t>
            </a:r>
            <a:r>
              <a:rPr sz="2800" dirty="0">
                <a:latin typeface="Times New Roman"/>
                <a:cs typeface="Times New Roman"/>
              </a:rPr>
              <a:t>did</a:t>
            </a:r>
            <a:r>
              <a:rPr sz="2800" spc="-25" dirty="0">
                <a:latin typeface="Times New Roman"/>
                <a:cs typeface="Times New Roman"/>
              </a:rPr>
              <a:t> </a:t>
            </a:r>
            <a:r>
              <a:rPr sz="2800" dirty="0">
                <a:latin typeface="Times New Roman"/>
                <a:cs typeface="Times New Roman"/>
              </a:rPr>
              <a:t>not</a:t>
            </a:r>
            <a:r>
              <a:rPr sz="2800" spc="-20" dirty="0">
                <a:latin typeface="Times New Roman"/>
                <a:cs typeface="Times New Roman"/>
              </a:rPr>
              <a:t> </a:t>
            </a:r>
            <a:r>
              <a:rPr sz="2800" dirty="0">
                <a:latin typeface="Times New Roman"/>
                <a:cs typeface="Times New Roman"/>
              </a:rPr>
              <a:t>produce</a:t>
            </a:r>
            <a:r>
              <a:rPr sz="2800" spc="-20" dirty="0">
                <a:latin typeface="Times New Roman"/>
                <a:cs typeface="Times New Roman"/>
              </a:rPr>
              <a:t> </a:t>
            </a:r>
            <a:r>
              <a:rPr sz="2800" dirty="0">
                <a:latin typeface="Times New Roman"/>
                <a:cs typeface="Times New Roman"/>
              </a:rPr>
              <a:t>good</a:t>
            </a:r>
            <a:r>
              <a:rPr sz="2800" spc="-20" dirty="0">
                <a:latin typeface="Times New Roman"/>
                <a:cs typeface="Times New Roman"/>
              </a:rPr>
              <a:t> </a:t>
            </a:r>
            <a:r>
              <a:rPr sz="2800" spc="-10" dirty="0">
                <a:latin typeface="Times New Roman"/>
                <a:cs typeface="Times New Roman"/>
              </a:rPr>
              <a:t>results.</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F8C17C69-B232-83CF-E23D-C02F8D755D7A}"/>
              </a:ext>
            </a:extLst>
          </p:cNvPr>
          <p:cNvSpPr>
            <a:spLocks noGrp="1"/>
          </p:cNvSpPr>
          <p:nvPr>
            <p:ph type="sldNum" sz="quarter" idx="7"/>
          </p:nvPr>
        </p:nvSpPr>
        <p:spPr/>
        <p:txBody>
          <a:bodyPr/>
          <a:lstStyle/>
          <a:p>
            <a:fld id="{B6F15528-21DE-4FAA-801E-634DDDAF4B2B}" type="slidenum">
              <a:rPr lang="en-SG" smtClean="0"/>
              <a:t>11</a:t>
            </a:fld>
            <a:endParaRPr lang="en-S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4708" y="281127"/>
            <a:ext cx="9680575" cy="6638484"/>
          </a:xfrm>
          <a:prstGeom prst="rect">
            <a:avLst/>
          </a:prstGeom>
        </p:spPr>
        <p:txBody>
          <a:bodyPr vert="horz" wrap="square" lIns="0" tIns="158750" rIns="0" bIns="0" rtlCol="0">
            <a:spAutoFit/>
          </a:bodyPr>
          <a:lstStyle/>
          <a:p>
            <a:pPr marL="58419" algn="just">
              <a:lnSpc>
                <a:spcPct val="100000"/>
              </a:lnSpc>
              <a:spcBef>
                <a:spcPts val="1250"/>
              </a:spcBef>
            </a:pPr>
            <a:r>
              <a:rPr sz="2800" b="1" dirty="0">
                <a:latin typeface="Times New Roman"/>
                <a:cs typeface="Times New Roman"/>
              </a:rPr>
              <a:t>Artificial</a:t>
            </a:r>
            <a:r>
              <a:rPr sz="2800" b="1" spc="-85" dirty="0">
                <a:latin typeface="Times New Roman"/>
                <a:cs typeface="Times New Roman"/>
              </a:rPr>
              <a:t> </a:t>
            </a:r>
            <a:r>
              <a:rPr sz="2800" b="1" dirty="0">
                <a:latin typeface="Times New Roman"/>
                <a:cs typeface="Times New Roman"/>
              </a:rPr>
              <a:t>Narrow</a:t>
            </a:r>
            <a:r>
              <a:rPr sz="2800" b="1" spc="-90" dirty="0">
                <a:latin typeface="Times New Roman"/>
                <a:cs typeface="Times New Roman"/>
              </a:rPr>
              <a:t> </a:t>
            </a:r>
            <a:r>
              <a:rPr sz="2800" b="1" dirty="0">
                <a:latin typeface="Times New Roman"/>
                <a:cs typeface="Times New Roman"/>
              </a:rPr>
              <a:t>Intelligence</a:t>
            </a:r>
            <a:r>
              <a:rPr sz="2800" b="1" spc="-85" dirty="0">
                <a:latin typeface="Times New Roman"/>
                <a:cs typeface="Times New Roman"/>
              </a:rPr>
              <a:t> </a:t>
            </a:r>
            <a:r>
              <a:rPr sz="2800" b="1" dirty="0">
                <a:latin typeface="Times New Roman"/>
                <a:cs typeface="Times New Roman"/>
              </a:rPr>
              <a:t>vs.</a:t>
            </a:r>
            <a:r>
              <a:rPr sz="2800" b="1" spc="-80" dirty="0">
                <a:latin typeface="Times New Roman"/>
                <a:cs typeface="Times New Roman"/>
              </a:rPr>
              <a:t> </a:t>
            </a:r>
            <a:r>
              <a:rPr sz="2800" b="1" dirty="0">
                <a:latin typeface="Times New Roman"/>
                <a:cs typeface="Times New Roman"/>
              </a:rPr>
              <a:t>Artificial</a:t>
            </a:r>
            <a:r>
              <a:rPr sz="2800" b="1" spc="-105" dirty="0">
                <a:latin typeface="Times New Roman"/>
                <a:cs typeface="Times New Roman"/>
              </a:rPr>
              <a:t> </a:t>
            </a:r>
            <a:r>
              <a:rPr sz="2800" b="1" dirty="0">
                <a:latin typeface="Times New Roman"/>
                <a:cs typeface="Times New Roman"/>
              </a:rPr>
              <a:t>General</a:t>
            </a:r>
            <a:r>
              <a:rPr sz="2800" b="1" spc="-8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237600" marR="5080" indent="226800" algn="just">
              <a:lnSpc>
                <a:spcPct val="150000"/>
              </a:lnSpc>
              <a:spcBef>
                <a:spcPts val="600"/>
              </a:spcBef>
              <a:buFont typeface="Arial"/>
              <a:buChar char="•"/>
              <a:tabLst>
                <a:tab pos="238760" algn="l"/>
              </a:tabLst>
            </a:pPr>
            <a:r>
              <a:rPr sz="2800" dirty="0">
                <a:latin typeface="Times New Roman"/>
                <a:cs typeface="Times New Roman"/>
              </a:rPr>
              <a:t>Around</a:t>
            </a:r>
            <a:r>
              <a:rPr sz="2800" spc="280" dirty="0">
                <a:latin typeface="Times New Roman"/>
                <a:cs typeface="Times New Roman"/>
              </a:rPr>
              <a:t> </a:t>
            </a:r>
            <a:r>
              <a:rPr sz="2800" dirty="0">
                <a:latin typeface="Times New Roman"/>
                <a:cs typeface="Times New Roman"/>
              </a:rPr>
              <a:t>the</a:t>
            </a:r>
            <a:r>
              <a:rPr sz="2800" spc="300" dirty="0">
                <a:latin typeface="Times New Roman"/>
                <a:cs typeface="Times New Roman"/>
              </a:rPr>
              <a:t> </a:t>
            </a:r>
            <a:r>
              <a:rPr sz="2800" dirty="0">
                <a:latin typeface="Times New Roman"/>
                <a:cs typeface="Times New Roman"/>
              </a:rPr>
              <a:t>turn</a:t>
            </a:r>
            <a:r>
              <a:rPr sz="2800" spc="300" dirty="0">
                <a:latin typeface="Times New Roman"/>
                <a:cs typeface="Times New Roman"/>
              </a:rPr>
              <a:t> </a:t>
            </a:r>
            <a:r>
              <a:rPr sz="2800" dirty="0">
                <a:latin typeface="Times New Roman"/>
                <a:cs typeface="Times New Roman"/>
              </a:rPr>
              <a:t>of</a:t>
            </a:r>
            <a:r>
              <a:rPr sz="2800" spc="295" dirty="0">
                <a:latin typeface="Times New Roman"/>
                <a:cs typeface="Times New Roman"/>
              </a:rPr>
              <a:t> </a:t>
            </a:r>
            <a:r>
              <a:rPr sz="2800" dirty="0">
                <a:latin typeface="Times New Roman"/>
                <a:cs typeface="Times New Roman"/>
              </a:rPr>
              <a:t>th</a:t>
            </a:r>
            <a:r>
              <a:rPr lang="en-US" sz="2800" dirty="0">
                <a:latin typeface="Times New Roman"/>
                <a:cs typeface="Times New Roman"/>
              </a:rPr>
              <a:t>is</a:t>
            </a:r>
            <a:r>
              <a:rPr sz="2800" spc="295" dirty="0">
                <a:latin typeface="Times New Roman"/>
                <a:cs typeface="Times New Roman"/>
              </a:rPr>
              <a:t> </a:t>
            </a:r>
            <a:r>
              <a:rPr sz="2800" dirty="0">
                <a:latin typeface="Times New Roman"/>
                <a:cs typeface="Times New Roman"/>
              </a:rPr>
              <a:t>century,</a:t>
            </a:r>
            <a:r>
              <a:rPr sz="2800" spc="300" dirty="0">
                <a:latin typeface="Times New Roman"/>
                <a:cs typeface="Times New Roman"/>
              </a:rPr>
              <a:t> </a:t>
            </a:r>
            <a:r>
              <a:rPr sz="2800" dirty="0">
                <a:latin typeface="Times New Roman"/>
                <a:cs typeface="Times New Roman"/>
              </a:rPr>
              <a:t>scholars</a:t>
            </a:r>
            <a:r>
              <a:rPr sz="2800" spc="295" dirty="0">
                <a:latin typeface="Times New Roman"/>
                <a:cs typeface="Times New Roman"/>
              </a:rPr>
              <a:t> </a:t>
            </a:r>
            <a:r>
              <a:rPr sz="2800" dirty="0">
                <a:latin typeface="Times New Roman"/>
                <a:cs typeface="Times New Roman"/>
              </a:rPr>
              <a:t>in</a:t>
            </a:r>
            <a:r>
              <a:rPr sz="2800" spc="300" dirty="0">
                <a:latin typeface="Times New Roman"/>
                <a:cs typeface="Times New Roman"/>
              </a:rPr>
              <a:t> </a:t>
            </a:r>
            <a:r>
              <a:rPr sz="2800" dirty="0">
                <a:latin typeface="Times New Roman"/>
                <a:cs typeface="Times New Roman"/>
              </a:rPr>
              <a:t>this</a:t>
            </a:r>
            <a:r>
              <a:rPr sz="2800" spc="295" dirty="0">
                <a:latin typeface="Times New Roman"/>
                <a:cs typeface="Times New Roman"/>
              </a:rPr>
              <a:t> </a:t>
            </a:r>
            <a:r>
              <a:rPr sz="2800" dirty="0">
                <a:latin typeface="Times New Roman"/>
                <a:cs typeface="Times New Roman"/>
              </a:rPr>
              <a:t>area,</a:t>
            </a:r>
            <a:r>
              <a:rPr sz="2800" spc="300" dirty="0">
                <a:latin typeface="Times New Roman"/>
                <a:cs typeface="Times New Roman"/>
              </a:rPr>
              <a:t> </a:t>
            </a:r>
            <a:r>
              <a:rPr sz="2800" dirty="0">
                <a:latin typeface="Times New Roman"/>
                <a:cs typeface="Times New Roman"/>
              </a:rPr>
              <a:t>led</a:t>
            </a:r>
            <a:r>
              <a:rPr sz="2800" spc="300" dirty="0">
                <a:latin typeface="Times New Roman"/>
                <a:cs typeface="Times New Roman"/>
              </a:rPr>
              <a:t> </a:t>
            </a:r>
            <a:r>
              <a:rPr sz="2800" dirty="0">
                <a:latin typeface="Times New Roman"/>
                <a:cs typeface="Times New Roman"/>
              </a:rPr>
              <a:t>by</a:t>
            </a:r>
            <a:r>
              <a:rPr sz="2800" spc="295" dirty="0">
                <a:latin typeface="Times New Roman"/>
                <a:cs typeface="Times New Roman"/>
              </a:rPr>
              <a:t> </a:t>
            </a:r>
            <a:r>
              <a:rPr sz="2800" spc="-25" dirty="0">
                <a:latin typeface="Times New Roman"/>
                <a:cs typeface="Times New Roman"/>
              </a:rPr>
              <a:t>Dr. </a:t>
            </a:r>
            <a:r>
              <a:rPr sz="2800" b="1" dirty="0">
                <a:latin typeface="Times New Roman"/>
                <a:cs typeface="Times New Roman"/>
              </a:rPr>
              <a:t>Geoffrey</a:t>
            </a:r>
            <a:r>
              <a:rPr sz="2800" b="1" spc="185" dirty="0">
                <a:latin typeface="Times New Roman"/>
                <a:cs typeface="Times New Roman"/>
              </a:rPr>
              <a:t> </a:t>
            </a:r>
            <a:r>
              <a:rPr sz="2800" b="1" dirty="0">
                <a:latin typeface="Times New Roman"/>
                <a:cs typeface="Times New Roman"/>
              </a:rPr>
              <a:t>Hinton</a:t>
            </a:r>
            <a:r>
              <a:rPr sz="2800" b="1" spc="180" dirty="0">
                <a:latin typeface="Times New Roman"/>
                <a:cs typeface="Times New Roman"/>
              </a:rPr>
              <a:t> </a:t>
            </a:r>
            <a:r>
              <a:rPr sz="2800" dirty="0">
                <a:solidFill>
                  <a:srgbClr val="727272"/>
                </a:solidFill>
                <a:latin typeface="Times New Roman"/>
                <a:cs typeface="Times New Roman"/>
              </a:rPr>
              <a:t>(</a:t>
            </a:r>
            <a:r>
              <a:rPr sz="2800" dirty="0">
                <a:latin typeface="Times New Roman"/>
                <a:cs typeface="Times New Roman"/>
              </a:rPr>
              <a:t>who</a:t>
            </a:r>
            <a:r>
              <a:rPr sz="2800" spc="185" dirty="0">
                <a:latin typeface="Times New Roman"/>
                <a:cs typeface="Times New Roman"/>
              </a:rPr>
              <a:t> </a:t>
            </a:r>
            <a:r>
              <a:rPr sz="2800" dirty="0">
                <a:latin typeface="Times New Roman"/>
                <a:cs typeface="Times New Roman"/>
              </a:rPr>
              <a:t>recently</a:t>
            </a:r>
            <a:r>
              <a:rPr sz="2800" spc="185" dirty="0">
                <a:latin typeface="Times New Roman"/>
                <a:cs typeface="Times New Roman"/>
              </a:rPr>
              <a:t> </a:t>
            </a:r>
            <a:r>
              <a:rPr sz="2800" dirty="0">
                <a:latin typeface="Times New Roman"/>
                <a:cs typeface="Times New Roman"/>
              </a:rPr>
              <a:t>quit</a:t>
            </a:r>
            <a:r>
              <a:rPr sz="2800" spc="185" dirty="0">
                <a:latin typeface="Times New Roman"/>
                <a:cs typeface="Times New Roman"/>
              </a:rPr>
              <a:t> </a:t>
            </a:r>
            <a:r>
              <a:rPr sz="2800" dirty="0">
                <a:latin typeface="Times New Roman"/>
                <a:cs typeface="Times New Roman"/>
              </a:rPr>
              <a:t>his</a:t>
            </a:r>
            <a:r>
              <a:rPr sz="2800" spc="185" dirty="0">
                <a:latin typeface="Times New Roman"/>
                <a:cs typeface="Times New Roman"/>
              </a:rPr>
              <a:t> </a:t>
            </a:r>
            <a:r>
              <a:rPr sz="2800" dirty="0">
                <a:latin typeface="Times New Roman"/>
                <a:cs typeface="Times New Roman"/>
              </a:rPr>
              <a:t>job</a:t>
            </a:r>
            <a:r>
              <a:rPr sz="2800" spc="185" dirty="0">
                <a:latin typeface="Times New Roman"/>
                <a:cs typeface="Times New Roman"/>
              </a:rPr>
              <a:t> </a:t>
            </a:r>
            <a:r>
              <a:rPr sz="2800" dirty="0">
                <a:latin typeface="Times New Roman"/>
                <a:cs typeface="Times New Roman"/>
              </a:rPr>
              <a:t>at</a:t>
            </a:r>
            <a:r>
              <a:rPr sz="2800" spc="185" dirty="0">
                <a:latin typeface="Times New Roman"/>
                <a:cs typeface="Times New Roman"/>
              </a:rPr>
              <a:t> </a:t>
            </a:r>
            <a:r>
              <a:rPr sz="2800" dirty="0">
                <a:latin typeface="Times New Roman"/>
                <a:cs typeface="Times New Roman"/>
              </a:rPr>
              <a:t>Google)</a:t>
            </a:r>
            <a:r>
              <a:rPr sz="2800" spc="185" dirty="0">
                <a:latin typeface="Times New Roman"/>
                <a:cs typeface="Times New Roman"/>
              </a:rPr>
              <a:t> </a:t>
            </a:r>
            <a:r>
              <a:rPr sz="2800" dirty="0">
                <a:latin typeface="Times New Roman"/>
                <a:cs typeface="Times New Roman"/>
              </a:rPr>
              <a:t>began</a:t>
            </a:r>
            <a:r>
              <a:rPr sz="2800" spc="190" dirty="0">
                <a:latin typeface="Times New Roman"/>
                <a:cs typeface="Times New Roman"/>
              </a:rPr>
              <a:t> </a:t>
            </a:r>
            <a:r>
              <a:rPr sz="2800" spc="-25" dirty="0">
                <a:latin typeface="Times New Roman"/>
                <a:cs typeface="Times New Roman"/>
              </a:rPr>
              <a:t>to </a:t>
            </a:r>
            <a:r>
              <a:rPr sz="2800" dirty="0">
                <a:latin typeface="Times New Roman"/>
                <a:cs typeface="Times New Roman"/>
              </a:rPr>
              <a:t>switch</a:t>
            </a:r>
            <a:r>
              <a:rPr sz="2800" spc="455" dirty="0">
                <a:latin typeface="Times New Roman"/>
                <a:cs typeface="Times New Roman"/>
              </a:rPr>
              <a:t> </a:t>
            </a:r>
            <a:r>
              <a:rPr sz="2800" dirty="0">
                <a:latin typeface="Times New Roman"/>
                <a:cs typeface="Times New Roman"/>
              </a:rPr>
              <a:t>to</a:t>
            </a:r>
            <a:r>
              <a:rPr sz="2800" spc="455" dirty="0">
                <a:latin typeface="Times New Roman"/>
                <a:cs typeface="Times New Roman"/>
              </a:rPr>
              <a:t> </a:t>
            </a:r>
            <a:r>
              <a:rPr sz="2800" dirty="0">
                <a:latin typeface="Times New Roman"/>
                <a:cs typeface="Times New Roman"/>
              </a:rPr>
              <a:t>inductive</a:t>
            </a:r>
            <a:r>
              <a:rPr sz="2800" spc="459" dirty="0">
                <a:latin typeface="Times New Roman"/>
                <a:cs typeface="Times New Roman"/>
              </a:rPr>
              <a:t> </a:t>
            </a:r>
            <a:r>
              <a:rPr sz="2800" dirty="0">
                <a:latin typeface="Times New Roman"/>
                <a:cs typeface="Times New Roman"/>
              </a:rPr>
              <a:t>inference,</a:t>
            </a:r>
            <a:r>
              <a:rPr sz="2800" spc="455" dirty="0">
                <a:latin typeface="Times New Roman"/>
                <a:cs typeface="Times New Roman"/>
              </a:rPr>
              <a:t> </a:t>
            </a:r>
            <a:r>
              <a:rPr sz="2800" dirty="0">
                <a:latin typeface="Times New Roman"/>
                <a:cs typeface="Times New Roman"/>
              </a:rPr>
              <a:t>sometimes</a:t>
            </a:r>
            <a:r>
              <a:rPr sz="2800" spc="459" dirty="0">
                <a:latin typeface="Times New Roman"/>
                <a:cs typeface="Times New Roman"/>
              </a:rPr>
              <a:t> </a:t>
            </a:r>
            <a:r>
              <a:rPr sz="2800" dirty="0">
                <a:latin typeface="Times New Roman"/>
                <a:cs typeface="Times New Roman"/>
              </a:rPr>
              <a:t>called</a:t>
            </a:r>
            <a:r>
              <a:rPr sz="2800" spc="455" dirty="0">
                <a:latin typeface="Times New Roman"/>
                <a:cs typeface="Times New Roman"/>
              </a:rPr>
              <a:t> </a:t>
            </a:r>
            <a:r>
              <a:rPr sz="2800" dirty="0">
                <a:latin typeface="Times New Roman"/>
                <a:cs typeface="Times New Roman"/>
              </a:rPr>
              <a:t>a</a:t>
            </a:r>
            <a:r>
              <a:rPr sz="2800" spc="459" dirty="0">
                <a:latin typeface="Times New Roman"/>
                <a:cs typeface="Times New Roman"/>
              </a:rPr>
              <a:t> </a:t>
            </a:r>
            <a:r>
              <a:rPr sz="2800" spc="-10" dirty="0">
                <a:latin typeface="Times New Roman"/>
                <a:cs typeface="Times New Roman"/>
              </a:rPr>
              <a:t>connectionist </a:t>
            </a:r>
            <a:r>
              <a:rPr sz="2800" dirty="0">
                <a:latin typeface="Times New Roman"/>
                <a:cs typeface="Times New Roman"/>
              </a:rPr>
              <a:t>approach</a:t>
            </a:r>
            <a:r>
              <a:rPr sz="2800" spc="-30" dirty="0">
                <a:latin typeface="Times New Roman"/>
                <a:cs typeface="Times New Roman"/>
              </a:rPr>
              <a:t> </a:t>
            </a:r>
            <a:r>
              <a:rPr sz="2800" dirty="0">
                <a:latin typeface="Times New Roman"/>
                <a:cs typeface="Times New Roman"/>
              </a:rPr>
              <a:t>or</a:t>
            </a:r>
            <a:r>
              <a:rPr sz="2800" spc="-25" dirty="0">
                <a:latin typeface="Times New Roman"/>
                <a:cs typeface="Times New Roman"/>
              </a:rPr>
              <a:t> </a:t>
            </a:r>
            <a:r>
              <a:rPr sz="2800" dirty="0">
                <a:latin typeface="Times New Roman"/>
                <a:cs typeface="Times New Roman"/>
              </a:rPr>
              <a:t>a</a:t>
            </a:r>
            <a:r>
              <a:rPr sz="2800" spc="-30" dirty="0">
                <a:latin typeface="Times New Roman"/>
                <a:cs typeface="Times New Roman"/>
              </a:rPr>
              <a:t> </a:t>
            </a:r>
            <a:r>
              <a:rPr sz="2800" dirty="0">
                <a:latin typeface="Times New Roman"/>
                <a:cs typeface="Times New Roman"/>
              </a:rPr>
              <a:t>machine</a:t>
            </a:r>
            <a:r>
              <a:rPr sz="2800" spc="-25" dirty="0">
                <a:latin typeface="Times New Roman"/>
                <a:cs typeface="Times New Roman"/>
              </a:rPr>
              <a:t> </a:t>
            </a:r>
            <a:r>
              <a:rPr sz="2800" dirty="0">
                <a:latin typeface="Times New Roman"/>
                <a:cs typeface="Times New Roman"/>
              </a:rPr>
              <a:t>learning</a:t>
            </a:r>
            <a:r>
              <a:rPr sz="2800" spc="-25" dirty="0">
                <a:latin typeface="Times New Roman"/>
                <a:cs typeface="Times New Roman"/>
              </a:rPr>
              <a:t> </a:t>
            </a:r>
            <a:r>
              <a:rPr sz="2800" spc="-10" dirty="0">
                <a:latin typeface="Times New Roman"/>
                <a:cs typeface="Times New Roman"/>
              </a:rPr>
              <a:t>approach.</a:t>
            </a:r>
            <a:endParaRPr sz="2800" dirty="0">
              <a:latin typeface="Times New Roman"/>
              <a:cs typeface="Times New Roman"/>
            </a:endParaRPr>
          </a:p>
          <a:p>
            <a:pPr marL="237600" marR="14604" indent="226800" algn="just">
              <a:lnSpc>
                <a:spcPct val="150000"/>
              </a:lnSpc>
              <a:spcBef>
                <a:spcPts val="600"/>
              </a:spcBef>
              <a:buFont typeface="Arial"/>
              <a:buChar char="•"/>
              <a:tabLst>
                <a:tab pos="238760" algn="l"/>
              </a:tabLst>
            </a:pPr>
            <a:r>
              <a:rPr sz="2800" spc="-10" dirty="0">
                <a:latin typeface="Times New Roman"/>
                <a:cs typeface="Times New Roman"/>
              </a:rPr>
              <a:t>Since</a:t>
            </a:r>
            <a:r>
              <a:rPr sz="2800" spc="-155" dirty="0">
                <a:latin typeface="Times New Roman"/>
                <a:cs typeface="Times New Roman"/>
              </a:rPr>
              <a:t> </a:t>
            </a:r>
            <a:r>
              <a:rPr sz="2800" dirty="0">
                <a:latin typeface="Times New Roman"/>
                <a:cs typeface="Times New Roman"/>
              </a:rPr>
              <a:t>this</a:t>
            </a:r>
            <a:r>
              <a:rPr sz="2800" spc="-130" dirty="0">
                <a:latin typeface="Times New Roman"/>
                <a:cs typeface="Times New Roman"/>
              </a:rPr>
              <a:t> </a:t>
            </a:r>
            <a:r>
              <a:rPr sz="2800" spc="-10" dirty="0">
                <a:latin typeface="Times New Roman"/>
                <a:cs typeface="Times New Roman"/>
              </a:rPr>
              <a:t>approach</a:t>
            </a:r>
            <a:r>
              <a:rPr sz="2800" spc="-135" dirty="0">
                <a:latin typeface="Times New Roman"/>
                <a:cs typeface="Times New Roman"/>
              </a:rPr>
              <a:t> </a:t>
            </a:r>
            <a:r>
              <a:rPr sz="2800" spc="-10" dirty="0">
                <a:latin typeface="Times New Roman"/>
                <a:cs typeface="Times New Roman"/>
              </a:rPr>
              <a:t>produces</a:t>
            </a:r>
            <a:r>
              <a:rPr sz="2800" spc="-140" dirty="0">
                <a:latin typeface="Times New Roman"/>
                <a:cs typeface="Times New Roman"/>
              </a:rPr>
              <a:t> </a:t>
            </a:r>
            <a:r>
              <a:rPr sz="2800" spc="-10" dirty="0">
                <a:latin typeface="Times New Roman"/>
                <a:cs typeface="Times New Roman"/>
              </a:rPr>
              <a:t>much</a:t>
            </a:r>
            <a:r>
              <a:rPr sz="2800" spc="-140" dirty="0">
                <a:latin typeface="Times New Roman"/>
                <a:cs typeface="Times New Roman"/>
              </a:rPr>
              <a:t> </a:t>
            </a:r>
            <a:r>
              <a:rPr sz="2800" spc="-10" dirty="0">
                <a:latin typeface="Times New Roman"/>
                <a:cs typeface="Times New Roman"/>
              </a:rPr>
              <a:t>better</a:t>
            </a:r>
            <a:r>
              <a:rPr sz="2800" spc="-140" dirty="0">
                <a:latin typeface="Times New Roman"/>
                <a:cs typeface="Times New Roman"/>
              </a:rPr>
              <a:t> </a:t>
            </a:r>
            <a:r>
              <a:rPr sz="2800" spc="-10" dirty="0">
                <a:latin typeface="Times New Roman"/>
                <a:cs typeface="Times New Roman"/>
              </a:rPr>
              <a:t>results</a:t>
            </a:r>
            <a:r>
              <a:rPr sz="2800" spc="-145" dirty="0">
                <a:latin typeface="Times New Roman"/>
                <a:cs typeface="Times New Roman"/>
              </a:rPr>
              <a:t> </a:t>
            </a:r>
            <a:r>
              <a:rPr sz="2800" dirty="0">
                <a:latin typeface="Times New Roman"/>
                <a:cs typeface="Times New Roman"/>
              </a:rPr>
              <a:t>than</a:t>
            </a:r>
            <a:r>
              <a:rPr sz="2800" spc="-130" dirty="0">
                <a:latin typeface="Times New Roman"/>
                <a:cs typeface="Times New Roman"/>
              </a:rPr>
              <a:t> </a:t>
            </a:r>
            <a:r>
              <a:rPr sz="2800" spc="-10" dirty="0">
                <a:latin typeface="Times New Roman"/>
                <a:cs typeface="Times New Roman"/>
              </a:rPr>
              <a:t>symbolic</a:t>
            </a:r>
            <a:r>
              <a:rPr sz="2800" spc="-140" dirty="0">
                <a:latin typeface="Times New Roman"/>
                <a:cs typeface="Times New Roman"/>
              </a:rPr>
              <a:t> </a:t>
            </a:r>
            <a:r>
              <a:rPr sz="2800" spc="-25" dirty="0">
                <a:latin typeface="Times New Roman"/>
                <a:cs typeface="Times New Roman"/>
              </a:rPr>
              <a:t>AI, </a:t>
            </a:r>
            <a:r>
              <a:rPr sz="2800" dirty="0">
                <a:latin typeface="Times New Roman"/>
                <a:cs typeface="Times New Roman"/>
              </a:rPr>
              <a:t>inductive</a:t>
            </a:r>
            <a:r>
              <a:rPr sz="2800" spc="509" dirty="0">
                <a:latin typeface="Times New Roman"/>
                <a:cs typeface="Times New Roman"/>
              </a:rPr>
              <a:t> </a:t>
            </a:r>
            <a:r>
              <a:rPr sz="2800" dirty="0">
                <a:latin typeface="Times New Roman"/>
                <a:cs typeface="Times New Roman"/>
              </a:rPr>
              <a:t>inference</a:t>
            </a:r>
            <a:r>
              <a:rPr sz="2800" spc="525" dirty="0">
                <a:latin typeface="Times New Roman"/>
                <a:cs typeface="Times New Roman"/>
              </a:rPr>
              <a:t> </a:t>
            </a:r>
            <a:r>
              <a:rPr sz="2800" dirty="0">
                <a:latin typeface="Times New Roman"/>
                <a:cs typeface="Times New Roman"/>
              </a:rPr>
              <a:t>is</a:t>
            </a:r>
            <a:r>
              <a:rPr sz="2800" spc="535" dirty="0">
                <a:latin typeface="Times New Roman"/>
                <a:cs typeface="Times New Roman"/>
              </a:rPr>
              <a:t> </a:t>
            </a:r>
            <a:r>
              <a:rPr sz="2800" dirty="0">
                <a:latin typeface="Times New Roman"/>
                <a:cs typeface="Times New Roman"/>
              </a:rPr>
              <a:t>now</a:t>
            </a:r>
            <a:r>
              <a:rPr sz="2800" spc="530" dirty="0">
                <a:latin typeface="Times New Roman"/>
                <a:cs typeface="Times New Roman"/>
              </a:rPr>
              <a:t> </a:t>
            </a:r>
            <a:r>
              <a:rPr sz="2800" dirty="0">
                <a:latin typeface="Times New Roman"/>
                <a:cs typeface="Times New Roman"/>
              </a:rPr>
              <a:t>the</a:t>
            </a:r>
            <a:r>
              <a:rPr sz="2800" spc="535" dirty="0">
                <a:latin typeface="Times New Roman"/>
                <a:cs typeface="Times New Roman"/>
              </a:rPr>
              <a:t> </a:t>
            </a:r>
            <a:r>
              <a:rPr sz="2800" dirty="0">
                <a:latin typeface="Times New Roman"/>
                <a:cs typeface="Times New Roman"/>
              </a:rPr>
              <a:t>dominant</a:t>
            </a:r>
            <a:r>
              <a:rPr sz="2800" spc="535" dirty="0">
                <a:latin typeface="Times New Roman"/>
                <a:cs typeface="Times New Roman"/>
              </a:rPr>
              <a:t> </a:t>
            </a:r>
            <a:r>
              <a:rPr sz="2800" dirty="0">
                <a:latin typeface="Times New Roman"/>
                <a:cs typeface="Times New Roman"/>
              </a:rPr>
              <a:t>approach</a:t>
            </a:r>
            <a:r>
              <a:rPr sz="2800" spc="535" dirty="0">
                <a:latin typeface="Times New Roman"/>
                <a:cs typeface="Times New Roman"/>
              </a:rPr>
              <a:t> </a:t>
            </a:r>
            <a:r>
              <a:rPr sz="2800" dirty="0">
                <a:latin typeface="Times New Roman"/>
                <a:cs typeface="Times New Roman"/>
              </a:rPr>
              <a:t>(see</a:t>
            </a:r>
            <a:r>
              <a:rPr sz="2800" spc="540" dirty="0">
                <a:latin typeface="Times New Roman"/>
                <a:cs typeface="Times New Roman"/>
              </a:rPr>
              <a:t> </a:t>
            </a:r>
            <a:r>
              <a:rPr sz="2800" spc="-10" dirty="0">
                <a:latin typeface="Times New Roman"/>
                <a:cs typeface="Times New Roman"/>
              </a:rPr>
              <a:t>Lewis- </a:t>
            </a:r>
            <a:r>
              <a:rPr sz="2800" dirty="0">
                <a:latin typeface="Times New Roman"/>
                <a:cs typeface="Times New Roman"/>
              </a:rPr>
              <a:t>Kraus</a:t>
            </a:r>
            <a:r>
              <a:rPr sz="2800" spc="-30" dirty="0">
                <a:latin typeface="Times New Roman"/>
                <a:cs typeface="Times New Roman"/>
              </a:rPr>
              <a:t> </a:t>
            </a:r>
            <a:r>
              <a:rPr sz="2800" spc="-10" dirty="0">
                <a:latin typeface="Times New Roman"/>
                <a:cs typeface="Times New Roman"/>
              </a:rPr>
              <a:t>2016).</a:t>
            </a:r>
            <a:endParaRPr lang="en-US" sz="2800" spc="-10" dirty="0">
              <a:latin typeface="Times New Roman"/>
              <a:cs typeface="Times New Roman"/>
            </a:endParaRPr>
          </a:p>
          <a:p>
            <a:pPr marL="237600" marR="14604" indent="226800" algn="just">
              <a:lnSpc>
                <a:spcPct val="150000"/>
              </a:lnSpc>
              <a:spcBef>
                <a:spcPts val="600"/>
              </a:spcBef>
              <a:buFont typeface="Arial"/>
              <a:buChar char="•"/>
              <a:tabLst>
                <a:tab pos="238760" algn="l"/>
              </a:tabLst>
            </a:pPr>
            <a:r>
              <a:rPr lang="en-SG" sz="2800" spc="-10" dirty="0">
                <a:latin typeface="Times New Roman"/>
                <a:cs typeface="Times New Roman"/>
              </a:rPr>
              <a:t>Jeff Dean, head of Google’s Brain lab, famously declared </a:t>
            </a:r>
          </a:p>
          <a:p>
            <a:pPr marL="237600" marR="14604" indent="226800" algn="just">
              <a:lnSpc>
                <a:spcPct val="150000"/>
              </a:lnSpc>
              <a:spcBef>
                <a:spcPts val="600"/>
              </a:spcBef>
              <a:tabLst>
                <a:tab pos="238760" algn="l"/>
              </a:tabLst>
            </a:pPr>
            <a:r>
              <a:rPr lang="en-SG" sz="2800" spc="-10" dirty="0">
                <a:latin typeface="Times New Roman"/>
                <a:cs typeface="Times New Roman"/>
              </a:rPr>
              <a:t>   </a:t>
            </a:r>
            <a:r>
              <a:rPr lang="en-SG" sz="2800" b="1" spc="-10" dirty="0">
                <a:latin typeface="Times New Roman"/>
                <a:cs typeface="Times New Roman"/>
              </a:rPr>
              <a:t>“We don’t need grammar”.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28FB331-39C8-D4C5-2ACE-0602156B666C}"/>
              </a:ext>
            </a:extLst>
          </p:cNvPr>
          <p:cNvSpPr>
            <a:spLocks noGrp="1"/>
          </p:cNvSpPr>
          <p:nvPr>
            <p:ph type="sldNum" sz="quarter" idx="7"/>
          </p:nvPr>
        </p:nvSpPr>
        <p:spPr/>
        <p:txBody>
          <a:bodyPr/>
          <a:lstStyle/>
          <a:p>
            <a:fld id="{B6F15528-21DE-4FAA-801E-634DDDAF4B2B}" type="slidenum">
              <a:rPr lang="en-SG" smtClean="0"/>
              <a:t>13</a:t>
            </a:fld>
            <a:endParaRPr lang="en-SG"/>
          </a:p>
        </p:txBody>
      </p:sp>
      <p:sp>
        <p:nvSpPr>
          <p:cNvPr id="3" name="TextBox 2">
            <a:extLst>
              <a:ext uri="{FF2B5EF4-FFF2-40B4-BE49-F238E27FC236}">
                <a16:creationId xmlns:a16="http://schemas.microsoft.com/office/drawing/2014/main" id="{F9BF19AF-BCD5-F240-3798-896B2A13CCDA}"/>
              </a:ext>
            </a:extLst>
          </p:cNvPr>
          <p:cNvSpPr txBox="1"/>
          <p:nvPr/>
        </p:nvSpPr>
        <p:spPr>
          <a:xfrm>
            <a:off x="622300" y="276225"/>
            <a:ext cx="9448800" cy="6835204"/>
          </a:xfrm>
          <a:prstGeom prst="rect">
            <a:avLst/>
          </a:prstGeom>
          <a:noFill/>
        </p:spPr>
        <p:txBody>
          <a:bodyPr wrap="square" rtlCol="0">
            <a:spAutoFit/>
          </a:bodyPr>
          <a:lstStyle/>
          <a:p>
            <a:pPr marL="237600" marR="14604" indent="226800" algn="just">
              <a:lnSpc>
                <a:spcPct val="125000"/>
              </a:lnSpc>
              <a:spcBef>
                <a:spcPts val="300"/>
              </a:spcBef>
              <a:buFont typeface="Arial" panose="020B0604020202020204" pitchFamily="34" charset="0"/>
              <a:buChar char="•"/>
              <a:tabLst>
                <a:tab pos="238760" algn="l"/>
              </a:tabLst>
            </a:pPr>
            <a:r>
              <a:rPr lang="en-US" sz="2800" dirty="0">
                <a:solidFill>
                  <a:schemeClr val="tx1"/>
                </a:solidFill>
                <a:latin typeface="Times New Roman"/>
                <a:cs typeface="Times New Roman"/>
              </a:rPr>
              <a:t>What really made it take off recently, though, is the development by Google of the “T” in </a:t>
            </a:r>
            <a:r>
              <a:rPr lang="en-US" sz="2800" dirty="0" err="1">
                <a:solidFill>
                  <a:schemeClr val="tx1"/>
                </a:solidFill>
                <a:latin typeface="Times New Roman"/>
                <a:cs typeface="Times New Roman"/>
              </a:rPr>
              <a:t>ChatGPT</a:t>
            </a:r>
            <a:r>
              <a:rPr lang="en-US" sz="2800" dirty="0">
                <a:solidFill>
                  <a:schemeClr val="tx1"/>
                </a:solidFill>
                <a:latin typeface="Times New Roman"/>
                <a:cs typeface="Times New Roman"/>
              </a:rPr>
              <a:t> (Generative Pre-trained Transformer), which allowed all of the previously separate fields of AI (Speech recognition, Computer vision, Robotics, Image generation, Music generation) to be combined, as it allowed all data to be treated as language.</a:t>
            </a:r>
          </a:p>
          <a:p>
            <a:pPr marL="237600" marR="14604" indent="226800" algn="just">
              <a:lnSpc>
                <a:spcPct val="125000"/>
              </a:lnSpc>
              <a:spcBef>
                <a:spcPts val="300"/>
              </a:spcBef>
              <a:buFont typeface="Arial" panose="020B0604020202020204" pitchFamily="34" charset="0"/>
              <a:buChar char="•"/>
              <a:tabLst>
                <a:tab pos="238760" algn="l"/>
              </a:tabLst>
            </a:pPr>
            <a:r>
              <a:rPr lang="en-US" sz="2800" dirty="0">
                <a:solidFill>
                  <a:schemeClr val="tx1"/>
                </a:solidFill>
                <a:latin typeface="Times New Roman"/>
                <a:cs typeface="Times New Roman"/>
              </a:rPr>
              <a:t>This means advances in one area lead to advances of everything, so there is now exponential </a:t>
            </a:r>
            <a:r>
              <a:rPr lang="en-SG" sz="2800" dirty="0">
                <a:solidFill>
                  <a:schemeClr val="tx1"/>
                </a:solidFill>
                <a:latin typeface="Times New Roman"/>
                <a:cs typeface="Times New Roman"/>
              </a:rPr>
              <a:t>m</a:t>
            </a:r>
            <a:r>
              <a:rPr lang="en-SG" sz="2800" dirty="0">
                <a:latin typeface="Times New Roman"/>
                <a:cs typeface="Times New Roman"/>
              </a:rPr>
              <a:t>ulti-modal </a:t>
            </a:r>
            <a:r>
              <a:rPr lang="en-US" sz="2800" dirty="0">
                <a:solidFill>
                  <a:schemeClr val="tx1"/>
                </a:solidFill>
                <a:latin typeface="Times New Roman"/>
                <a:cs typeface="Times New Roman"/>
              </a:rPr>
              <a:t>development. </a:t>
            </a:r>
          </a:p>
          <a:p>
            <a:pPr marL="237600" marR="14604" indent="226800" algn="just">
              <a:lnSpc>
                <a:spcPct val="125000"/>
              </a:lnSpc>
              <a:spcBef>
                <a:spcPts val="300"/>
              </a:spcBef>
              <a:buFont typeface="Arial" panose="020B0604020202020204" pitchFamily="34" charset="0"/>
              <a:buChar char="•"/>
              <a:tabLst>
                <a:tab pos="238760" algn="l"/>
              </a:tabLst>
            </a:pPr>
            <a:r>
              <a:rPr lang="en-US" sz="2800" dirty="0">
                <a:solidFill>
                  <a:schemeClr val="tx1"/>
                </a:solidFill>
                <a:latin typeface="Times New Roman"/>
                <a:cs typeface="Times New Roman"/>
              </a:rPr>
              <a:t>ChatGPT-4 is 10 times “smarter” than ChatGPT-3.5.</a:t>
            </a:r>
          </a:p>
          <a:p>
            <a:pPr marL="237600" marR="14604" indent="226800" algn="just">
              <a:lnSpc>
                <a:spcPct val="125000"/>
              </a:lnSpc>
              <a:spcBef>
                <a:spcPts val="300"/>
              </a:spcBef>
              <a:buFont typeface="Arial" panose="020B0604020202020204" pitchFamily="34" charset="0"/>
              <a:buChar char="•"/>
              <a:tabLst>
                <a:tab pos="238760" algn="l"/>
              </a:tabLst>
            </a:pPr>
            <a:r>
              <a:rPr lang="en-US" sz="2800" dirty="0">
                <a:solidFill>
                  <a:schemeClr val="tx1"/>
                </a:solidFill>
                <a:latin typeface="Times New Roman"/>
                <a:cs typeface="Times New Roman"/>
              </a:rPr>
              <a:t>This is leading to the total decoding and synthesizing of reality.</a:t>
            </a:r>
          </a:p>
        </p:txBody>
      </p:sp>
    </p:spTree>
    <p:extLst>
      <p:ext uri="{BB962C8B-B14F-4D97-AF65-F5344CB8AC3E}">
        <p14:creationId xmlns:p14="http://schemas.microsoft.com/office/powerpoint/2010/main" val="1783303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C79ED78-98C4-DE24-7F7E-B928D867E8BD}"/>
              </a:ext>
            </a:extLst>
          </p:cNvPr>
          <p:cNvSpPr>
            <a:spLocks noGrp="1"/>
          </p:cNvSpPr>
          <p:nvPr>
            <p:ph type="sldNum" sz="quarter" idx="7"/>
          </p:nvPr>
        </p:nvSpPr>
        <p:spPr/>
        <p:txBody>
          <a:bodyPr/>
          <a:lstStyle/>
          <a:p>
            <a:fld id="{B6F15528-21DE-4FAA-801E-634DDDAF4B2B}" type="slidenum">
              <a:rPr lang="en-SG" smtClean="0"/>
              <a:t>14</a:t>
            </a:fld>
            <a:endParaRPr lang="en-SG"/>
          </a:p>
        </p:txBody>
      </p:sp>
      <p:sp>
        <p:nvSpPr>
          <p:cNvPr id="3" name="TextBox 2">
            <a:extLst>
              <a:ext uri="{FF2B5EF4-FFF2-40B4-BE49-F238E27FC236}">
                <a16:creationId xmlns:a16="http://schemas.microsoft.com/office/drawing/2014/main" id="{67D3A7C9-B6F1-3569-A028-1A102B399A7A}"/>
              </a:ext>
            </a:extLst>
          </p:cNvPr>
          <p:cNvSpPr txBox="1"/>
          <p:nvPr/>
        </p:nvSpPr>
        <p:spPr>
          <a:xfrm>
            <a:off x="622300" y="276225"/>
            <a:ext cx="9448800" cy="6478184"/>
          </a:xfrm>
          <a:prstGeom prst="rect">
            <a:avLst/>
          </a:prstGeom>
          <a:noFill/>
        </p:spPr>
        <p:txBody>
          <a:bodyPr wrap="square" rtlCol="0">
            <a:spAutoFit/>
          </a:bodyPr>
          <a:lstStyle/>
          <a:p>
            <a:pPr>
              <a:lnSpc>
                <a:spcPct val="130000"/>
              </a:lnSpc>
            </a:pPr>
            <a:r>
              <a:rPr lang="en-SG" sz="2800" spc="-10" dirty="0">
                <a:latin typeface="Times New Roman"/>
                <a:cs typeface="Times New Roman"/>
              </a:rPr>
              <a:t>In a great video called “The AI Dilemma” (9 March 2023), Tristan Harris and Aza </a:t>
            </a:r>
            <a:r>
              <a:rPr lang="en-SG" sz="2800" spc="-10" dirty="0" err="1">
                <a:latin typeface="Times New Roman"/>
                <a:cs typeface="Times New Roman"/>
              </a:rPr>
              <a:t>Raskin</a:t>
            </a:r>
            <a:r>
              <a:rPr lang="en-US" sz="2800" dirty="0">
                <a:latin typeface="Times New Roman" panose="02020603050405020304" pitchFamily="18" charset="0"/>
                <a:cs typeface="Times New Roman" panose="02020603050405020304" pitchFamily="18" charset="0"/>
              </a:rPr>
              <a:t> argue that generative LLM AI will lead to the following problems if not controlled:</a:t>
            </a:r>
          </a:p>
          <a:p>
            <a:pPr>
              <a:lnSpc>
                <a:spcPct val="130000"/>
              </a:lnSpc>
            </a:pPr>
            <a:endParaRPr lang="en-US" sz="1400" dirty="0">
              <a:latin typeface="Times New Roman" panose="02020603050405020304" pitchFamily="18" charset="0"/>
              <a:cs typeface="Times New Roman" panose="02020603050405020304" pitchFamily="18" charset="0"/>
            </a:endParaRPr>
          </a:p>
          <a:p>
            <a:pPr>
              <a:lnSpc>
                <a:spcPct val="130000"/>
              </a:lnSpc>
            </a:pPr>
            <a:r>
              <a:rPr lang="en-US" sz="2800" dirty="0">
                <a:latin typeface="Times New Roman" panose="02020603050405020304" pitchFamily="18" charset="0"/>
                <a:cs typeface="Times New Roman" panose="02020603050405020304" pitchFamily="18" charset="0"/>
              </a:rPr>
              <a:t>Reality collapse                           Trust collapse</a:t>
            </a:r>
          </a:p>
          <a:p>
            <a:pPr>
              <a:lnSpc>
                <a:spcPct val="130000"/>
              </a:lnSpc>
            </a:pPr>
            <a:r>
              <a:rPr lang="en-US" sz="2800" dirty="0">
                <a:latin typeface="Times New Roman" panose="02020603050405020304" pitchFamily="18" charset="0"/>
                <a:cs typeface="Times New Roman" panose="02020603050405020304" pitchFamily="18" charset="0"/>
              </a:rPr>
              <a:t>Fake everything                            Automated fake religion</a:t>
            </a:r>
          </a:p>
          <a:p>
            <a:pPr>
              <a:lnSpc>
                <a:spcPct val="130000"/>
              </a:lnSpc>
            </a:pPr>
            <a:r>
              <a:rPr lang="en-US" sz="2800" dirty="0">
                <a:latin typeface="Times New Roman" panose="02020603050405020304" pitchFamily="18" charset="0"/>
                <a:cs typeface="Times New Roman" panose="02020603050405020304" pitchFamily="18" charset="0"/>
              </a:rPr>
              <a:t>Exponential blackmail                  Exponential scams</a:t>
            </a:r>
          </a:p>
          <a:p>
            <a:pPr>
              <a:lnSpc>
                <a:spcPct val="130000"/>
              </a:lnSpc>
            </a:pPr>
            <a:r>
              <a:rPr lang="en-US" sz="2800" dirty="0">
                <a:latin typeface="Times New Roman" panose="02020603050405020304" pitchFamily="18" charset="0"/>
                <a:cs typeface="Times New Roman" panose="02020603050405020304" pitchFamily="18" charset="0"/>
              </a:rPr>
              <a:t>Automated exploitation of code    Automated lobbying</a:t>
            </a:r>
          </a:p>
          <a:p>
            <a:pPr>
              <a:lnSpc>
                <a:spcPct val="130000"/>
              </a:lnSpc>
            </a:pPr>
            <a:r>
              <a:rPr lang="en-US" sz="2800" dirty="0">
                <a:latin typeface="Times New Roman" panose="02020603050405020304" pitchFamily="18" charset="0"/>
                <a:cs typeface="Times New Roman" panose="02020603050405020304" pitchFamily="18" charset="0"/>
              </a:rPr>
              <a:t>Biology automation                       Automated cyberweapons</a:t>
            </a:r>
          </a:p>
          <a:p>
            <a:pPr>
              <a:lnSpc>
                <a:spcPct val="130000"/>
              </a:lnSpc>
            </a:pPr>
            <a:r>
              <a:rPr lang="en-US" sz="2800" dirty="0" err="1">
                <a:latin typeface="Times New Roman" panose="02020603050405020304" pitchFamily="18" charset="0"/>
                <a:cs typeface="Times New Roman" panose="02020603050405020304" pitchFamily="18" charset="0"/>
              </a:rPr>
              <a:t>AlphaPersuade</a:t>
            </a:r>
            <a:r>
              <a:rPr lang="en-US" sz="2800" dirty="0">
                <a:latin typeface="Times New Roman" panose="02020603050405020304" pitchFamily="18" charset="0"/>
                <a:cs typeface="Times New Roman" panose="02020603050405020304" pitchFamily="18" charset="0"/>
              </a:rPr>
              <a:t>                               Synthetic relationships</a:t>
            </a:r>
          </a:p>
          <a:p>
            <a:pPr>
              <a:lnSpc>
                <a:spcPct val="130000"/>
              </a:lnSpc>
            </a:pPr>
            <a:r>
              <a:rPr lang="en-US" sz="2800" dirty="0">
                <a:latin typeface="Times New Roman" panose="02020603050405020304" pitchFamily="18" charset="0"/>
                <a:cs typeface="Times New Roman" panose="02020603050405020304" pitchFamily="18" charset="0"/>
              </a:rPr>
              <a:t>This year already all content-based verification does not work.</a:t>
            </a:r>
          </a:p>
          <a:p>
            <a:pPr>
              <a:lnSpc>
                <a:spcPct val="130000"/>
              </a:lnSpc>
            </a:pPr>
            <a:r>
              <a:rPr lang="en-US" sz="2800" dirty="0">
                <a:latin typeface="Times New Roman" panose="02020603050405020304" pitchFamily="18" charset="0"/>
                <a:cs typeface="Times New Roman" panose="02020603050405020304" pitchFamily="18" charset="0"/>
              </a:rPr>
              <a:t>2024 will be the last human election.</a:t>
            </a:r>
          </a:p>
        </p:txBody>
      </p:sp>
    </p:spTree>
    <p:extLst>
      <p:ext uri="{BB962C8B-B14F-4D97-AF65-F5344CB8AC3E}">
        <p14:creationId xmlns:p14="http://schemas.microsoft.com/office/powerpoint/2010/main" val="2947242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3268" y="284175"/>
            <a:ext cx="9767570" cy="6795134"/>
          </a:xfrm>
          <a:prstGeom prst="rect">
            <a:avLst/>
          </a:prstGeom>
        </p:spPr>
        <p:txBody>
          <a:bodyPr vert="horz" wrap="square" lIns="0" tIns="155575" rIns="0" bIns="0" rtlCol="0">
            <a:spAutoFit/>
          </a:bodyPr>
          <a:lstStyle/>
          <a:p>
            <a:pPr marL="149860" algn="just">
              <a:lnSpc>
                <a:spcPct val="100000"/>
              </a:lnSpc>
              <a:spcBef>
                <a:spcPts val="1225"/>
              </a:spcBef>
            </a:pPr>
            <a:r>
              <a:rPr sz="2800" b="1" dirty="0">
                <a:latin typeface="Times New Roman"/>
                <a:cs typeface="Times New Roman"/>
              </a:rPr>
              <a:t>Artificial</a:t>
            </a:r>
            <a:r>
              <a:rPr sz="2800" b="1" spc="-85" dirty="0">
                <a:latin typeface="Times New Roman"/>
                <a:cs typeface="Times New Roman"/>
              </a:rPr>
              <a:t> </a:t>
            </a:r>
            <a:r>
              <a:rPr sz="2800" b="1" dirty="0">
                <a:latin typeface="Times New Roman"/>
                <a:cs typeface="Times New Roman"/>
              </a:rPr>
              <a:t>Narrow</a:t>
            </a:r>
            <a:r>
              <a:rPr sz="2800" b="1" spc="-90" dirty="0">
                <a:latin typeface="Times New Roman"/>
                <a:cs typeface="Times New Roman"/>
              </a:rPr>
              <a:t> </a:t>
            </a:r>
            <a:r>
              <a:rPr sz="2800" b="1" dirty="0">
                <a:latin typeface="Times New Roman"/>
                <a:cs typeface="Times New Roman"/>
              </a:rPr>
              <a:t>Intelligence</a:t>
            </a:r>
            <a:r>
              <a:rPr sz="2800" b="1" spc="-85" dirty="0">
                <a:latin typeface="Times New Roman"/>
                <a:cs typeface="Times New Roman"/>
              </a:rPr>
              <a:t> </a:t>
            </a:r>
            <a:r>
              <a:rPr sz="2800" b="1" dirty="0">
                <a:latin typeface="Times New Roman"/>
                <a:cs typeface="Times New Roman"/>
              </a:rPr>
              <a:t>vs.</a:t>
            </a:r>
            <a:r>
              <a:rPr sz="2800" b="1" spc="-80" dirty="0">
                <a:latin typeface="Times New Roman"/>
                <a:cs typeface="Times New Roman"/>
              </a:rPr>
              <a:t> </a:t>
            </a:r>
            <a:r>
              <a:rPr sz="2800" b="1" dirty="0">
                <a:latin typeface="Times New Roman"/>
                <a:cs typeface="Times New Roman"/>
              </a:rPr>
              <a:t>Artificial</a:t>
            </a:r>
            <a:r>
              <a:rPr sz="2800" b="1" spc="-105" dirty="0">
                <a:latin typeface="Times New Roman"/>
                <a:cs typeface="Times New Roman"/>
              </a:rPr>
              <a:t> </a:t>
            </a:r>
            <a:r>
              <a:rPr sz="2800" b="1" dirty="0">
                <a:latin typeface="Times New Roman"/>
                <a:cs typeface="Times New Roman"/>
              </a:rPr>
              <a:t>General</a:t>
            </a:r>
            <a:r>
              <a:rPr sz="2800" b="1" spc="-8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329565" marR="5715" indent="-317500" algn="just">
              <a:lnSpc>
                <a:spcPct val="115199"/>
              </a:lnSpc>
              <a:spcBef>
                <a:spcPts val="615"/>
              </a:spcBef>
              <a:buFont typeface="Arial"/>
              <a:buChar char="•"/>
              <a:tabLst>
                <a:tab pos="330200" algn="l"/>
              </a:tabLst>
            </a:pPr>
            <a:r>
              <a:rPr sz="2800" dirty="0">
                <a:latin typeface="Times New Roman"/>
                <a:cs typeface="Times New Roman"/>
              </a:rPr>
              <a:t>This</a:t>
            </a:r>
            <a:r>
              <a:rPr sz="2800" spc="-114" dirty="0">
                <a:latin typeface="Times New Roman"/>
                <a:cs typeface="Times New Roman"/>
              </a:rPr>
              <a:t> </a:t>
            </a:r>
            <a:r>
              <a:rPr sz="2800" dirty="0">
                <a:latin typeface="Times New Roman"/>
                <a:cs typeface="Times New Roman"/>
              </a:rPr>
              <a:t>sort</a:t>
            </a:r>
            <a:r>
              <a:rPr sz="2800" spc="-105" dirty="0">
                <a:latin typeface="Times New Roman"/>
                <a:cs typeface="Times New Roman"/>
              </a:rPr>
              <a:t> </a:t>
            </a:r>
            <a:r>
              <a:rPr sz="2800" dirty="0">
                <a:latin typeface="Times New Roman"/>
                <a:cs typeface="Times New Roman"/>
              </a:rPr>
              <a:t>of</a:t>
            </a:r>
            <a:r>
              <a:rPr sz="2800" spc="-105" dirty="0">
                <a:latin typeface="Times New Roman"/>
                <a:cs typeface="Times New Roman"/>
              </a:rPr>
              <a:t> </a:t>
            </a:r>
            <a:r>
              <a:rPr sz="2800" dirty="0">
                <a:latin typeface="Times New Roman"/>
                <a:cs typeface="Times New Roman"/>
              </a:rPr>
              <a:t>artificial</a:t>
            </a:r>
            <a:r>
              <a:rPr sz="2800" spc="-105" dirty="0">
                <a:latin typeface="Times New Roman"/>
                <a:cs typeface="Times New Roman"/>
              </a:rPr>
              <a:t> </a:t>
            </a:r>
            <a:r>
              <a:rPr sz="2800" dirty="0">
                <a:latin typeface="Times New Roman"/>
                <a:cs typeface="Times New Roman"/>
              </a:rPr>
              <a:t>intelligence</a:t>
            </a:r>
            <a:r>
              <a:rPr sz="2800" spc="-105" dirty="0">
                <a:latin typeface="Times New Roman"/>
                <a:cs typeface="Times New Roman"/>
              </a:rPr>
              <a:t> </a:t>
            </a:r>
            <a:r>
              <a:rPr sz="2800" dirty="0">
                <a:latin typeface="Times New Roman"/>
                <a:cs typeface="Times New Roman"/>
              </a:rPr>
              <a:t>is</a:t>
            </a:r>
            <a:r>
              <a:rPr sz="2800" spc="-100" dirty="0">
                <a:latin typeface="Times New Roman"/>
                <a:cs typeface="Times New Roman"/>
              </a:rPr>
              <a:t> </a:t>
            </a:r>
            <a:r>
              <a:rPr lang="en-US" sz="2800" spc="-100" dirty="0">
                <a:latin typeface="Times New Roman"/>
                <a:cs typeface="Times New Roman"/>
              </a:rPr>
              <a:t>actually still </a:t>
            </a:r>
            <a:r>
              <a:rPr sz="2800" dirty="0">
                <a:latin typeface="Times New Roman"/>
                <a:cs typeface="Times New Roman"/>
              </a:rPr>
              <a:t>a</a:t>
            </a:r>
            <a:r>
              <a:rPr sz="2800" spc="-105" dirty="0">
                <a:latin typeface="Times New Roman"/>
                <a:cs typeface="Times New Roman"/>
              </a:rPr>
              <a:t> </a:t>
            </a:r>
            <a:r>
              <a:rPr sz="2800" dirty="0">
                <a:latin typeface="Times New Roman"/>
                <a:cs typeface="Times New Roman"/>
              </a:rPr>
              <a:t>limited</a:t>
            </a:r>
            <a:r>
              <a:rPr sz="2800" spc="-105" dirty="0">
                <a:latin typeface="Times New Roman"/>
                <a:cs typeface="Times New Roman"/>
              </a:rPr>
              <a:t> </a:t>
            </a:r>
            <a:r>
              <a:rPr sz="2800" dirty="0">
                <a:latin typeface="Times New Roman"/>
                <a:cs typeface="Times New Roman"/>
              </a:rPr>
              <a:t>form</a:t>
            </a:r>
            <a:r>
              <a:rPr sz="2800" spc="-110" dirty="0">
                <a:latin typeface="Times New Roman"/>
                <a:cs typeface="Times New Roman"/>
              </a:rPr>
              <a:t> </a:t>
            </a:r>
            <a:r>
              <a:rPr sz="2800" dirty="0">
                <a:latin typeface="Times New Roman"/>
                <a:cs typeface="Times New Roman"/>
              </a:rPr>
              <a:t>of</a:t>
            </a:r>
            <a:r>
              <a:rPr sz="2800" spc="-100" dirty="0">
                <a:latin typeface="Times New Roman"/>
                <a:cs typeface="Times New Roman"/>
              </a:rPr>
              <a:t> </a:t>
            </a:r>
            <a:r>
              <a:rPr sz="2800" spc="-10" dirty="0">
                <a:latin typeface="Times New Roman"/>
                <a:cs typeface="Times New Roman"/>
              </a:rPr>
              <a:t>artificial </a:t>
            </a:r>
            <a:r>
              <a:rPr sz="2800" dirty="0">
                <a:latin typeface="Times New Roman"/>
                <a:cs typeface="Times New Roman"/>
              </a:rPr>
              <a:t>intelligence</a:t>
            </a:r>
            <a:r>
              <a:rPr sz="2800" spc="75" dirty="0">
                <a:latin typeface="Times New Roman"/>
                <a:cs typeface="Times New Roman"/>
              </a:rPr>
              <a:t> </a:t>
            </a:r>
            <a:r>
              <a:rPr sz="2800" dirty="0">
                <a:latin typeface="Times New Roman"/>
                <a:cs typeface="Times New Roman"/>
              </a:rPr>
              <a:t>called</a:t>
            </a:r>
            <a:r>
              <a:rPr sz="2800" spc="65" dirty="0">
                <a:latin typeface="Times New Roman"/>
                <a:cs typeface="Times New Roman"/>
              </a:rPr>
              <a:t> </a:t>
            </a:r>
            <a:r>
              <a:rPr sz="2800" b="1" dirty="0">
                <a:latin typeface="Times New Roman"/>
                <a:cs typeface="Times New Roman"/>
              </a:rPr>
              <a:t>Artificial</a:t>
            </a:r>
            <a:r>
              <a:rPr sz="2800" b="1" spc="90" dirty="0">
                <a:latin typeface="Times New Roman"/>
                <a:cs typeface="Times New Roman"/>
              </a:rPr>
              <a:t> </a:t>
            </a:r>
            <a:r>
              <a:rPr sz="2800" b="1" dirty="0">
                <a:latin typeface="Times New Roman"/>
                <a:cs typeface="Times New Roman"/>
              </a:rPr>
              <a:t>Narrow</a:t>
            </a:r>
            <a:r>
              <a:rPr sz="2800" b="1" spc="85" dirty="0">
                <a:latin typeface="Times New Roman"/>
                <a:cs typeface="Times New Roman"/>
              </a:rPr>
              <a:t> </a:t>
            </a:r>
            <a:r>
              <a:rPr sz="2800" b="1" dirty="0">
                <a:latin typeface="Times New Roman"/>
                <a:cs typeface="Times New Roman"/>
              </a:rPr>
              <a:t>Intelligence</a:t>
            </a:r>
            <a:r>
              <a:rPr sz="2800" dirty="0">
                <a:latin typeface="Times New Roman"/>
                <a:cs typeface="Times New Roman"/>
              </a:rPr>
              <a:t>,</a:t>
            </a:r>
            <a:r>
              <a:rPr sz="2800" spc="90" dirty="0">
                <a:latin typeface="Times New Roman"/>
                <a:cs typeface="Times New Roman"/>
              </a:rPr>
              <a:t> </a:t>
            </a:r>
            <a:r>
              <a:rPr sz="2800" dirty="0">
                <a:latin typeface="Times New Roman"/>
                <a:cs typeface="Times New Roman"/>
              </a:rPr>
              <a:t>which</a:t>
            </a:r>
            <a:r>
              <a:rPr sz="2800" spc="85" dirty="0">
                <a:latin typeface="Times New Roman"/>
                <a:cs typeface="Times New Roman"/>
              </a:rPr>
              <a:t> </a:t>
            </a:r>
            <a:r>
              <a:rPr sz="2800" dirty="0">
                <a:latin typeface="Times New Roman"/>
                <a:cs typeface="Times New Roman"/>
              </a:rPr>
              <a:t>is</a:t>
            </a:r>
            <a:r>
              <a:rPr sz="2800" spc="95" dirty="0">
                <a:latin typeface="Times New Roman"/>
                <a:cs typeface="Times New Roman"/>
              </a:rPr>
              <a:t> </a:t>
            </a:r>
            <a:r>
              <a:rPr sz="2800" spc="-20" dirty="0">
                <a:latin typeface="Times New Roman"/>
                <a:cs typeface="Times New Roman"/>
              </a:rPr>
              <a:t>non-</a:t>
            </a:r>
            <a:r>
              <a:rPr sz="2800" dirty="0">
                <a:latin typeface="Times New Roman"/>
                <a:cs typeface="Times New Roman"/>
              </a:rPr>
              <a:t>human</a:t>
            </a:r>
            <a:r>
              <a:rPr sz="2800" spc="85" dirty="0">
                <a:latin typeface="Times New Roman"/>
                <a:cs typeface="Times New Roman"/>
              </a:rPr>
              <a:t> </a:t>
            </a:r>
            <a:r>
              <a:rPr sz="2800" dirty="0">
                <a:latin typeface="Times New Roman"/>
                <a:cs typeface="Times New Roman"/>
              </a:rPr>
              <a:t>systems</a:t>
            </a:r>
            <a:r>
              <a:rPr sz="2800" spc="90" dirty="0">
                <a:latin typeface="Times New Roman"/>
                <a:cs typeface="Times New Roman"/>
              </a:rPr>
              <a:t> </a:t>
            </a:r>
            <a:r>
              <a:rPr sz="2800" dirty="0">
                <a:latin typeface="Times New Roman"/>
                <a:cs typeface="Times New Roman"/>
              </a:rPr>
              <a:t>that</a:t>
            </a:r>
            <a:r>
              <a:rPr sz="2800" spc="85" dirty="0">
                <a:latin typeface="Times New Roman"/>
                <a:cs typeface="Times New Roman"/>
              </a:rPr>
              <a:t> </a:t>
            </a:r>
            <a:r>
              <a:rPr sz="2800" dirty="0">
                <a:latin typeface="Times New Roman"/>
                <a:cs typeface="Times New Roman"/>
              </a:rPr>
              <a:t>can</a:t>
            </a:r>
            <a:r>
              <a:rPr sz="2800" spc="90" dirty="0">
                <a:latin typeface="Times New Roman"/>
                <a:cs typeface="Times New Roman"/>
              </a:rPr>
              <a:t> </a:t>
            </a:r>
            <a:r>
              <a:rPr sz="2800" dirty="0">
                <a:latin typeface="Times New Roman"/>
                <a:cs typeface="Times New Roman"/>
              </a:rPr>
              <a:t>only</a:t>
            </a:r>
            <a:r>
              <a:rPr sz="2800" spc="90" dirty="0">
                <a:latin typeface="Times New Roman"/>
                <a:cs typeface="Times New Roman"/>
              </a:rPr>
              <a:t> </a:t>
            </a:r>
            <a:r>
              <a:rPr sz="2800" dirty="0">
                <a:latin typeface="Times New Roman"/>
                <a:cs typeface="Times New Roman"/>
              </a:rPr>
              <a:t>perform</a:t>
            </a:r>
            <a:r>
              <a:rPr sz="2800" spc="80" dirty="0">
                <a:latin typeface="Times New Roman"/>
                <a:cs typeface="Times New Roman"/>
              </a:rPr>
              <a:t> </a:t>
            </a:r>
            <a:r>
              <a:rPr sz="2800" dirty="0">
                <a:latin typeface="Times New Roman"/>
                <a:cs typeface="Times New Roman"/>
              </a:rPr>
              <a:t>specific</a:t>
            </a:r>
            <a:r>
              <a:rPr sz="2800" spc="90" dirty="0">
                <a:latin typeface="Times New Roman"/>
                <a:cs typeface="Times New Roman"/>
              </a:rPr>
              <a:t> </a:t>
            </a:r>
            <a:r>
              <a:rPr sz="2800" dirty="0">
                <a:latin typeface="Times New Roman"/>
                <a:cs typeface="Times New Roman"/>
              </a:rPr>
              <a:t>tasks,</a:t>
            </a:r>
            <a:r>
              <a:rPr sz="2800" spc="90" dirty="0">
                <a:latin typeface="Times New Roman"/>
                <a:cs typeface="Times New Roman"/>
              </a:rPr>
              <a:t> </a:t>
            </a:r>
            <a:r>
              <a:rPr sz="2800" dirty="0">
                <a:latin typeface="Times New Roman"/>
                <a:cs typeface="Times New Roman"/>
              </a:rPr>
              <a:t>and</a:t>
            </a:r>
            <a:r>
              <a:rPr sz="2800" spc="90" dirty="0">
                <a:latin typeface="Times New Roman"/>
                <a:cs typeface="Times New Roman"/>
              </a:rPr>
              <a:t> </a:t>
            </a:r>
            <a:r>
              <a:rPr sz="2800" dirty="0">
                <a:latin typeface="Times New Roman"/>
                <a:cs typeface="Times New Roman"/>
              </a:rPr>
              <a:t>can’t</a:t>
            </a:r>
            <a:r>
              <a:rPr sz="2800" spc="90" dirty="0">
                <a:latin typeface="Times New Roman"/>
                <a:cs typeface="Times New Roman"/>
              </a:rPr>
              <a:t> </a:t>
            </a:r>
            <a:r>
              <a:rPr sz="2800" spc="-25" dirty="0">
                <a:latin typeface="Times New Roman"/>
                <a:cs typeface="Times New Roman"/>
              </a:rPr>
              <a:t>go </a:t>
            </a:r>
            <a:r>
              <a:rPr sz="2800" dirty="0">
                <a:latin typeface="Times New Roman"/>
                <a:cs typeface="Times New Roman"/>
              </a:rPr>
              <a:t>beyond</a:t>
            </a:r>
            <a:r>
              <a:rPr sz="2800" spc="-30" dirty="0">
                <a:latin typeface="Times New Roman"/>
                <a:cs typeface="Times New Roman"/>
              </a:rPr>
              <a:t> </a:t>
            </a:r>
            <a:r>
              <a:rPr sz="2800" spc="-10" dirty="0">
                <a:latin typeface="Times New Roman"/>
                <a:cs typeface="Times New Roman"/>
              </a:rPr>
              <a:t>that.</a:t>
            </a:r>
            <a:endParaRPr sz="2800" dirty="0">
              <a:latin typeface="Times New Roman"/>
              <a:cs typeface="Times New Roman"/>
            </a:endParaRPr>
          </a:p>
          <a:p>
            <a:pPr marL="329565" marR="6985" lvl="1" indent="-229235" algn="just">
              <a:lnSpc>
                <a:spcPct val="114999"/>
              </a:lnSpc>
              <a:spcBef>
                <a:spcPts val="600"/>
              </a:spcBef>
              <a:buFont typeface="Arial"/>
              <a:buChar char="•"/>
              <a:tabLst>
                <a:tab pos="330200" algn="l"/>
              </a:tabLst>
            </a:pPr>
            <a:r>
              <a:rPr sz="2800" dirty="0">
                <a:latin typeface="Times New Roman"/>
                <a:cs typeface="Times New Roman"/>
              </a:rPr>
              <a:t>The</a:t>
            </a:r>
            <a:r>
              <a:rPr sz="2800" spc="-105" dirty="0">
                <a:latin typeface="Times New Roman"/>
                <a:cs typeface="Times New Roman"/>
              </a:rPr>
              <a:t> </a:t>
            </a:r>
            <a:r>
              <a:rPr sz="2800" dirty="0">
                <a:latin typeface="Times New Roman"/>
                <a:cs typeface="Times New Roman"/>
              </a:rPr>
              <a:t>next</a:t>
            </a:r>
            <a:r>
              <a:rPr sz="2800" spc="-90" dirty="0">
                <a:latin typeface="Times New Roman"/>
                <a:cs typeface="Times New Roman"/>
              </a:rPr>
              <a:t> </a:t>
            </a:r>
            <a:r>
              <a:rPr sz="2800" dirty="0">
                <a:latin typeface="Times New Roman"/>
                <a:cs typeface="Times New Roman"/>
              </a:rPr>
              <a:t>step</a:t>
            </a:r>
            <a:r>
              <a:rPr sz="2800" spc="-90" dirty="0">
                <a:latin typeface="Times New Roman"/>
                <a:cs typeface="Times New Roman"/>
              </a:rPr>
              <a:t> </a:t>
            </a:r>
            <a:r>
              <a:rPr sz="2800" dirty="0">
                <a:latin typeface="Times New Roman"/>
                <a:cs typeface="Times New Roman"/>
              </a:rPr>
              <a:t>in</a:t>
            </a:r>
            <a:r>
              <a:rPr sz="2800" spc="-100" dirty="0">
                <a:latin typeface="Times New Roman"/>
                <a:cs typeface="Times New Roman"/>
              </a:rPr>
              <a:t> </a:t>
            </a:r>
            <a:r>
              <a:rPr sz="2800" dirty="0">
                <a:latin typeface="Times New Roman"/>
                <a:cs typeface="Times New Roman"/>
              </a:rPr>
              <a:t>the</a:t>
            </a:r>
            <a:r>
              <a:rPr sz="2800" spc="-90" dirty="0">
                <a:latin typeface="Times New Roman"/>
                <a:cs typeface="Times New Roman"/>
              </a:rPr>
              <a:t> </a:t>
            </a:r>
            <a:r>
              <a:rPr sz="2800" dirty="0">
                <a:latin typeface="Times New Roman"/>
                <a:cs typeface="Times New Roman"/>
              </a:rPr>
              <a:t>development</a:t>
            </a:r>
            <a:r>
              <a:rPr sz="2800" spc="-90" dirty="0">
                <a:latin typeface="Times New Roman"/>
                <a:cs typeface="Times New Roman"/>
              </a:rPr>
              <a:t> </a:t>
            </a:r>
            <a:r>
              <a:rPr sz="2800" dirty="0">
                <a:latin typeface="Times New Roman"/>
                <a:cs typeface="Times New Roman"/>
              </a:rPr>
              <a:t>of</a:t>
            </a:r>
            <a:r>
              <a:rPr sz="2800" spc="-95" dirty="0">
                <a:latin typeface="Times New Roman"/>
                <a:cs typeface="Times New Roman"/>
              </a:rPr>
              <a:t> </a:t>
            </a:r>
            <a:r>
              <a:rPr sz="2800" dirty="0">
                <a:latin typeface="Times New Roman"/>
                <a:cs typeface="Times New Roman"/>
              </a:rPr>
              <a:t>AI</a:t>
            </a:r>
            <a:r>
              <a:rPr sz="2800" spc="-90" dirty="0">
                <a:latin typeface="Times New Roman"/>
                <a:cs typeface="Times New Roman"/>
              </a:rPr>
              <a:t> </a:t>
            </a:r>
            <a:r>
              <a:rPr sz="2800" dirty="0">
                <a:latin typeface="Times New Roman"/>
                <a:cs typeface="Times New Roman"/>
              </a:rPr>
              <a:t>is</a:t>
            </a:r>
            <a:r>
              <a:rPr sz="2800" spc="-90" dirty="0">
                <a:latin typeface="Times New Roman"/>
                <a:cs typeface="Times New Roman"/>
              </a:rPr>
              <a:t> </a:t>
            </a:r>
            <a:r>
              <a:rPr sz="2800" dirty="0">
                <a:latin typeface="Times New Roman"/>
                <a:cs typeface="Times New Roman"/>
              </a:rPr>
              <a:t>to</a:t>
            </a:r>
            <a:r>
              <a:rPr sz="2800" spc="-90" dirty="0">
                <a:latin typeface="Times New Roman"/>
                <a:cs typeface="Times New Roman"/>
              </a:rPr>
              <a:t> </a:t>
            </a:r>
            <a:r>
              <a:rPr sz="2800" dirty="0">
                <a:latin typeface="Times New Roman"/>
                <a:cs typeface="Times New Roman"/>
              </a:rPr>
              <a:t>develop</a:t>
            </a:r>
            <a:r>
              <a:rPr sz="2800" spc="-90" dirty="0">
                <a:latin typeface="Times New Roman"/>
                <a:cs typeface="Times New Roman"/>
              </a:rPr>
              <a:t> </a:t>
            </a:r>
            <a:r>
              <a:rPr sz="2800" dirty="0">
                <a:latin typeface="Times New Roman"/>
                <a:cs typeface="Times New Roman"/>
              </a:rPr>
              <a:t>what's</a:t>
            </a:r>
            <a:r>
              <a:rPr sz="2800" spc="-90" dirty="0">
                <a:latin typeface="Times New Roman"/>
                <a:cs typeface="Times New Roman"/>
              </a:rPr>
              <a:t> </a:t>
            </a:r>
            <a:r>
              <a:rPr sz="2800" spc="-10" dirty="0">
                <a:latin typeface="Times New Roman"/>
                <a:cs typeface="Times New Roman"/>
              </a:rPr>
              <a:t>known </a:t>
            </a:r>
            <a:r>
              <a:rPr sz="2800" dirty="0">
                <a:latin typeface="Times New Roman"/>
                <a:cs typeface="Times New Roman"/>
              </a:rPr>
              <a:t>as</a:t>
            </a:r>
            <a:r>
              <a:rPr sz="2800" spc="200" dirty="0">
                <a:latin typeface="Times New Roman"/>
                <a:cs typeface="Times New Roman"/>
              </a:rPr>
              <a:t> </a:t>
            </a:r>
            <a:r>
              <a:rPr sz="2800" b="1" dirty="0">
                <a:latin typeface="Times New Roman"/>
                <a:cs typeface="Times New Roman"/>
              </a:rPr>
              <a:t>Artificial</a:t>
            </a:r>
            <a:r>
              <a:rPr sz="2800" b="1" spc="215" dirty="0">
                <a:latin typeface="Times New Roman"/>
                <a:cs typeface="Times New Roman"/>
              </a:rPr>
              <a:t> </a:t>
            </a:r>
            <a:r>
              <a:rPr sz="2800" b="1" dirty="0">
                <a:latin typeface="Times New Roman"/>
                <a:cs typeface="Times New Roman"/>
              </a:rPr>
              <a:t>General</a:t>
            </a:r>
            <a:r>
              <a:rPr sz="2800" b="1" spc="215" dirty="0">
                <a:latin typeface="Times New Roman"/>
                <a:cs typeface="Times New Roman"/>
              </a:rPr>
              <a:t> </a:t>
            </a:r>
            <a:r>
              <a:rPr sz="2800" b="1" dirty="0">
                <a:latin typeface="Times New Roman"/>
                <a:cs typeface="Times New Roman"/>
              </a:rPr>
              <a:t>Intelligence</a:t>
            </a:r>
            <a:r>
              <a:rPr lang="en-US" sz="2800" b="1" dirty="0">
                <a:latin typeface="Times New Roman"/>
                <a:cs typeface="Times New Roman"/>
              </a:rPr>
              <a:t> </a:t>
            </a:r>
            <a:r>
              <a:rPr lang="en-SG" sz="2800" b="1" spc="-10" dirty="0">
                <a:latin typeface="Times New Roman"/>
                <a:cs typeface="Times New Roman"/>
              </a:rPr>
              <a:t>(AGI)</a:t>
            </a:r>
            <a:r>
              <a:rPr sz="2800" b="1" dirty="0">
                <a:latin typeface="Times New Roman"/>
                <a:cs typeface="Times New Roman"/>
              </a:rPr>
              <a:t>,</a:t>
            </a:r>
            <a:r>
              <a:rPr sz="2800" spc="210" dirty="0">
                <a:latin typeface="Times New Roman"/>
                <a:cs typeface="Times New Roman"/>
              </a:rPr>
              <a:t> </a:t>
            </a:r>
            <a:r>
              <a:rPr sz="2800" dirty="0">
                <a:latin typeface="Times New Roman"/>
                <a:cs typeface="Times New Roman"/>
              </a:rPr>
              <a:t>systems</a:t>
            </a:r>
            <a:r>
              <a:rPr sz="2800" spc="215" dirty="0">
                <a:latin typeface="Times New Roman"/>
                <a:cs typeface="Times New Roman"/>
              </a:rPr>
              <a:t> </a:t>
            </a:r>
            <a:r>
              <a:rPr sz="2800" dirty="0">
                <a:latin typeface="Times New Roman"/>
                <a:cs typeface="Times New Roman"/>
              </a:rPr>
              <a:t>that</a:t>
            </a:r>
            <a:r>
              <a:rPr sz="2800" spc="210" dirty="0">
                <a:latin typeface="Times New Roman"/>
                <a:cs typeface="Times New Roman"/>
              </a:rPr>
              <a:t> </a:t>
            </a:r>
            <a:r>
              <a:rPr sz="2800" dirty="0">
                <a:latin typeface="Times New Roman"/>
                <a:cs typeface="Times New Roman"/>
              </a:rPr>
              <a:t>can</a:t>
            </a:r>
            <a:r>
              <a:rPr sz="2800" spc="210" dirty="0">
                <a:latin typeface="Times New Roman"/>
                <a:cs typeface="Times New Roman"/>
              </a:rPr>
              <a:t> </a:t>
            </a:r>
            <a:r>
              <a:rPr sz="2800" dirty="0">
                <a:latin typeface="Times New Roman"/>
                <a:cs typeface="Times New Roman"/>
              </a:rPr>
              <a:t>learn,</a:t>
            </a:r>
            <a:r>
              <a:rPr sz="2800" spc="215" dirty="0">
                <a:latin typeface="Times New Roman"/>
                <a:cs typeface="Times New Roman"/>
              </a:rPr>
              <a:t> </a:t>
            </a:r>
            <a:r>
              <a:rPr sz="2800" spc="-10" dirty="0">
                <a:latin typeface="Times New Roman"/>
                <a:cs typeface="Times New Roman"/>
              </a:rPr>
              <a:t>solve </a:t>
            </a:r>
            <a:r>
              <a:rPr sz="2800" dirty="0">
                <a:latin typeface="Times New Roman"/>
                <a:cs typeface="Times New Roman"/>
              </a:rPr>
              <a:t>problems,</a:t>
            </a:r>
            <a:r>
              <a:rPr sz="2800" spc="-45" dirty="0">
                <a:latin typeface="Times New Roman"/>
                <a:cs typeface="Times New Roman"/>
              </a:rPr>
              <a:t> </a:t>
            </a:r>
            <a:r>
              <a:rPr sz="2800" dirty="0">
                <a:latin typeface="Times New Roman"/>
                <a:cs typeface="Times New Roman"/>
              </a:rPr>
              <a:t>adapt</a:t>
            </a:r>
            <a:r>
              <a:rPr lang="en-US" sz="2800" dirty="0">
                <a:latin typeface="Times New Roman"/>
                <a:cs typeface="Times New Roman"/>
              </a:rPr>
              <a:t>,</a:t>
            </a:r>
            <a:r>
              <a:rPr sz="2800" spc="-30" dirty="0">
                <a:latin typeface="Times New Roman"/>
                <a:cs typeface="Times New Roman"/>
              </a:rPr>
              <a:t> </a:t>
            </a:r>
            <a:r>
              <a:rPr sz="2800" dirty="0">
                <a:latin typeface="Times New Roman"/>
                <a:cs typeface="Times New Roman"/>
              </a:rPr>
              <a:t>and</a:t>
            </a:r>
            <a:r>
              <a:rPr sz="2800" spc="-35" dirty="0">
                <a:latin typeface="Times New Roman"/>
                <a:cs typeface="Times New Roman"/>
              </a:rPr>
              <a:t> </a:t>
            </a:r>
            <a:r>
              <a:rPr sz="2800" dirty="0">
                <a:latin typeface="Times New Roman"/>
                <a:cs typeface="Times New Roman"/>
              </a:rPr>
              <a:t>improve</a:t>
            </a:r>
            <a:r>
              <a:rPr sz="2800" spc="-30" dirty="0">
                <a:latin typeface="Times New Roman"/>
                <a:cs typeface="Times New Roman"/>
              </a:rPr>
              <a:t> </a:t>
            </a:r>
            <a:r>
              <a:rPr sz="2800" spc="-10" dirty="0">
                <a:latin typeface="Times New Roman"/>
                <a:cs typeface="Times New Roman"/>
              </a:rPr>
              <a:t>themselves.</a:t>
            </a:r>
            <a:endParaRPr sz="2800" dirty="0">
              <a:latin typeface="Times New Roman"/>
              <a:cs typeface="Times New Roman"/>
            </a:endParaRPr>
          </a:p>
          <a:p>
            <a:pPr marL="329565" marR="10160" lvl="1" indent="-229235" algn="just">
              <a:lnSpc>
                <a:spcPct val="114999"/>
              </a:lnSpc>
              <a:spcBef>
                <a:spcPts val="600"/>
              </a:spcBef>
              <a:buFont typeface="Arial"/>
              <a:buChar char="•"/>
              <a:tabLst>
                <a:tab pos="330200" algn="l"/>
              </a:tabLst>
            </a:pPr>
            <a:r>
              <a:rPr sz="2800" dirty="0">
                <a:latin typeface="Times New Roman"/>
                <a:cs typeface="Times New Roman"/>
              </a:rPr>
              <a:t>Such</a:t>
            </a:r>
            <a:r>
              <a:rPr sz="2800" spc="565" dirty="0">
                <a:latin typeface="Times New Roman"/>
                <a:cs typeface="Times New Roman"/>
              </a:rPr>
              <a:t> </a:t>
            </a:r>
            <a:r>
              <a:rPr sz="2800" dirty="0">
                <a:latin typeface="Times New Roman"/>
                <a:cs typeface="Times New Roman"/>
              </a:rPr>
              <a:t>a</a:t>
            </a:r>
            <a:r>
              <a:rPr sz="2800" spc="580" dirty="0">
                <a:latin typeface="Times New Roman"/>
                <a:cs typeface="Times New Roman"/>
              </a:rPr>
              <a:t> </a:t>
            </a:r>
            <a:r>
              <a:rPr sz="2800" dirty="0">
                <a:latin typeface="Times New Roman"/>
                <a:cs typeface="Times New Roman"/>
              </a:rPr>
              <a:t>system</a:t>
            </a:r>
            <a:r>
              <a:rPr sz="2800" spc="580" dirty="0">
                <a:latin typeface="Times New Roman"/>
                <a:cs typeface="Times New Roman"/>
              </a:rPr>
              <a:t> </a:t>
            </a:r>
            <a:r>
              <a:rPr sz="2800" dirty="0">
                <a:latin typeface="Times New Roman"/>
                <a:cs typeface="Times New Roman"/>
              </a:rPr>
              <a:t>would</a:t>
            </a:r>
            <a:r>
              <a:rPr sz="2800" spc="580" dirty="0">
                <a:latin typeface="Times New Roman"/>
                <a:cs typeface="Times New Roman"/>
              </a:rPr>
              <a:t> </a:t>
            </a:r>
            <a:r>
              <a:rPr sz="2800" dirty="0">
                <a:latin typeface="Times New Roman"/>
                <a:cs typeface="Times New Roman"/>
              </a:rPr>
              <a:t>even</a:t>
            </a:r>
            <a:r>
              <a:rPr sz="2800" spc="585" dirty="0">
                <a:latin typeface="Times New Roman"/>
                <a:cs typeface="Times New Roman"/>
              </a:rPr>
              <a:t> </a:t>
            </a:r>
            <a:r>
              <a:rPr sz="2800" dirty="0">
                <a:latin typeface="Times New Roman"/>
                <a:cs typeface="Times New Roman"/>
              </a:rPr>
              <a:t>perform</a:t>
            </a:r>
            <a:r>
              <a:rPr sz="2800" spc="575" dirty="0">
                <a:latin typeface="Times New Roman"/>
                <a:cs typeface="Times New Roman"/>
              </a:rPr>
              <a:t> </a:t>
            </a:r>
            <a:r>
              <a:rPr sz="2800" dirty="0">
                <a:latin typeface="Times New Roman"/>
                <a:cs typeface="Times New Roman"/>
              </a:rPr>
              <a:t>tasks</a:t>
            </a:r>
            <a:r>
              <a:rPr sz="2800" spc="580" dirty="0">
                <a:latin typeface="Times New Roman"/>
                <a:cs typeface="Times New Roman"/>
              </a:rPr>
              <a:t> </a:t>
            </a:r>
            <a:r>
              <a:rPr sz="2800" dirty="0">
                <a:latin typeface="Times New Roman"/>
                <a:cs typeface="Times New Roman"/>
              </a:rPr>
              <a:t>beyond</a:t>
            </a:r>
            <a:r>
              <a:rPr sz="2800" spc="585" dirty="0">
                <a:latin typeface="Times New Roman"/>
                <a:cs typeface="Times New Roman"/>
              </a:rPr>
              <a:t> </a:t>
            </a:r>
            <a:r>
              <a:rPr sz="2800" dirty="0">
                <a:latin typeface="Times New Roman"/>
                <a:cs typeface="Times New Roman"/>
              </a:rPr>
              <a:t>what</a:t>
            </a:r>
            <a:r>
              <a:rPr sz="2800" spc="580" dirty="0">
                <a:latin typeface="Times New Roman"/>
                <a:cs typeface="Times New Roman"/>
              </a:rPr>
              <a:t> </a:t>
            </a:r>
            <a:r>
              <a:rPr sz="2800" dirty="0">
                <a:latin typeface="Times New Roman"/>
                <a:cs typeface="Times New Roman"/>
              </a:rPr>
              <a:t>it</a:t>
            </a:r>
            <a:r>
              <a:rPr sz="2800" spc="585" dirty="0">
                <a:latin typeface="Times New Roman"/>
                <a:cs typeface="Times New Roman"/>
              </a:rPr>
              <a:t> </a:t>
            </a:r>
            <a:r>
              <a:rPr sz="2800" spc="-25" dirty="0">
                <a:latin typeface="Times New Roman"/>
                <a:cs typeface="Times New Roman"/>
              </a:rPr>
              <a:t>was </a:t>
            </a:r>
            <a:r>
              <a:rPr sz="2800" dirty="0">
                <a:latin typeface="Times New Roman"/>
                <a:cs typeface="Times New Roman"/>
              </a:rPr>
              <a:t>designed</a:t>
            </a:r>
            <a:r>
              <a:rPr sz="2800" spc="-5" dirty="0">
                <a:latin typeface="Times New Roman"/>
                <a:cs typeface="Times New Roman"/>
              </a:rPr>
              <a:t>  </a:t>
            </a:r>
            <a:r>
              <a:rPr sz="2800" dirty="0">
                <a:latin typeface="Times New Roman"/>
                <a:cs typeface="Times New Roman"/>
              </a:rPr>
              <a:t>to</a:t>
            </a:r>
            <a:r>
              <a:rPr sz="2800" spc="5" dirty="0">
                <a:latin typeface="Times New Roman"/>
                <a:cs typeface="Times New Roman"/>
              </a:rPr>
              <a:t>  </a:t>
            </a:r>
            <a:r>
              <a:rPr sz="2800" dirty="0">
                <a:latin typeface="Times New Roman"/>
                <a:cs typeface="Times New Roman"/>
              </a:rPr>
              <a:t>do,</a:t>
            </a:r>
            <a:r>
              <a:rPr sz="2800" spc="10" dirty="0">
                <a:latin typeface="Times New Roman"/>
                <a:cs typeface="Times New Roman"/>
              </a:rPr>
              <a:t>  </a:t>
            </a:r>
            <a:r>
              <a:rPr sz="2800" dirty="0">
                <a:latin typeface="Times New Roman"/>
                <a:cs typeface="Times New Roman"/>
              </a:rPr>
              <a:t>but</a:t>
            </a:r>
            <a:r>
              <a:rPr sz="2800" spc="5" dirty="0">
                <a:latin typeface="Times New Roman"/>
                <a:cs typeface="Times New Roman"/>
              </a:rPr>
              <a:t>  </a:t>
            </a:r>
            <a:r>
              <a:rPr sz="2800" dirty="0">
                <a:latin typeface="Times New Roman"/>
                <a:cs typeface="Times New Roman"/>
              </a:rPr>
              <a:t>only</a:t>
            </a:r>
            <a:r>
              <a:rPr sz="2800" spc="5" dirty="0">
                <a:latin typeface="Times New Roman"/>
                <a:cs typeface="Times New Roman"/>
              </a:rPr>
              <a:t>  </a:t>
            </a:r>
            <a:r>
              <a:rPr sz="2800" dirty="0">
                <a:latin typeface="Times New Roman"/>
                <a:cs typeface="Times New Roman"/>
              </a:rPr>
              <a:t>if</a:t>
            </a:r>
            <a:r>
              <a:rPr sz="2800" spc="10" dirty="0">
                <a:latin typeface="Times New Roman"/>
                <a:cs typeface="Times New Roman"/>
              </a:rPr>
              <a:t>  </a:t>
            </a:r>
            <a:r>
              <a:rPr sz="2800" dirty="0">
                <a:latin typeface="Times New Roman"/>
                <a:cs typeface="Times New Roman"/>
              </a:rPr>
              <a:t>the</a:t>
            </a:r>
            <a:r>
              <a:rPr sz="2800" spc="5" dirty="0">
                <a:latin typeface="Times New Roman"/>
                <a:cs typeface="Times New Roman"/>
              </a:rPr>
              <a:t>  </a:t>
            </a:r>
            <a:r>
              <a:rPr sz="2800" dirty="0">
                <a:latin typeface="Times New Roman"/>
                <a:cs typeface="Times New Roman"/>
              </a:rPr>
              <a:t>machine</a:t>
            </a:r>
            <a:r>
              <a:rPr sz="2800" spc="5" dirty="0">
                <a:latin typeface="Times New Roman"/>
                <a:cs typeface="Times New Roman"/>
              </a:rPr>
              <a:t>  </a:t>
            </a:r>
            <a:r>
              <a:rPr sz="2800" dirty="0">
                <a:latin typeface="Times New Roman"/>
                <a:cs typeface="Times New Roman"/>
              </a:rPr>
              <a:t>could</a:t>
            </a:r>
            <a:r>
              <a:rPr sz="2800" spc="5" dirty="0">
                <a:latin typeface="Times New Roman"/>
                <a:cs typeface="Times New Roman"/>
              </a:rPr>
              <a:t>  </a:t>
            </a:r>
            <a:r>
              <a:rPr sz="2800" dirty="0">
                <a:latin typeface="Times New Roman"/>
                <a:cs typeface="Times New Roman"/>
              </a:rPr>
              <a:t>mimic</a:t>
            </a:r>
            <a:r>
              <a:rPr sz="2800" spc="10" dirty="0">
                <a:latin typeface="Times New Roman"/>
                <a:cs typeface="Times New Roman"/>
              </a:rPr>
              <a:t>  </a:t>
            </a:r>
            <a:r>
              <a:rPr sz="2800" spc="-10" dirty="0">
                <a:latin typeface="Times New Roman"/>
                <a:cs typeface="Times New Roman"/>
              </a:rPr>
              <a:t>human </a:t>
            </a:r>
            <a:r>
              <a:rPr sz="2800" dirty="0">
                <a:latin typeface="Times New Roman"/>
                <a:cs typeface="Times New Roman"/>
              </a:rPr>
              <a:t>reasoning,</a:t>
            </a:r>
            <a:r>
              <a:rPr sz="2800" spc="-50" dirty="0">
                <a:latin typeface="Times New Roman"/>
                <a:cs typeface="Times New Roman"/>
              </a:rPr>
              <a:t> </a:t>
            </a:r>
            <a:r>
              <a:rPr sz="2800" dirty="0">
                <a:latin typeface="Times New Roman"/>
                <a:cs typeface="Times New Roman"/>
              </a:rPr>
              <a:t>to</a:t>
            </a:r>
            <a:r>
              <a:rPr sz="2800" spc="-30" dirty="0">
                <a:latin typeface="Times New Roman"/>
                <a:cs typeface="Times New Roman"/>
              </a:rPr>
              <a:t> </a:t>
            </a:r>
            <a:r>
              <a:rPr sz="2800" dirty="0">
                <a:latin typeface="Times New Roman"/>
                <a:cs typeface="Times New Roman"/>
              </a:rPr>
              <a:t>actually</a:t>
            </a:r>
            <a:r>
              <a:rPr sz="2800" spc="-35" dirty="0">
                <a:latin typeface="Times New Roman"/>
                <a:cs typeface="Times New Roman"/>
              </a:rPr>
              <a:t> </a:t>
            </a:r>
            <a:r>
              <a:rPr sz="2800" dirty="0">
                <a:latin typeface="Times New Roman"/>
                <a:cs typeface="Times New Roman"/>
              </a:rPr>
              <a:t>create</a:t>
            </a:r>
            <a:r>
              <a:rPr sz="2800" spc="-30" dirty="0">
                <a:latin typeface="Times New Roman"/>
                <a:cs typeface="Times New Roman"/>
              </a:rPr>
              <a:t> </a:t>
            </a:r>
            <a:r>
              <a:rPr sz="2800" spc="-10" dirty="0">
                <a:latin typeface="Times New Roman"/>
                <a:cs typeface="Times New Roman"/>
              </a:rPr>
              <a:t>meaning.</a:t>
            </a:r>
            <a:endParaRPr sz="2800" dirty="0">
              <a:latin typeface="Times New Roman"/>
              <a:cs typeface="Times New Roman"/>
            </a:endParaRPr>
          </a:p>
          <a:p>
            <a:pPr marL="329565" marR="5080" lvl="1" indent="-229235" algn="just">
              <a:lnSpc>
                <a:spcPct val="114999"/>
              </a:lnSpc>
              <a:spcBef>
                <a:spcPts val="600"/>
              </a:spcBef>
              <a:buFont typeface="Arial"/>
              <a:buChar char="•"/>
              <a:tabLst>
                <a:tab pos="330200" algn="l"/>
              </a:tabLst>
            </a:pPr>
            <a:r>
              <a:rPr sz="2800" dirty="0">
                <a:latin typeface="Times New Roman"/>
                <a:cs typeface="Times New Roman"/>
              </a:rPr>
              <a:t>This</a:t>
            </a:r>
            <a:r>
              <a:rPr sz="2800" spc="105" dirty="0">
                <a:latin typeface="Times New Roman"/>
                <a:cs typeface="Times New Roman"/>
              </a:rPr>
              <a:t> </a:t>
            </a:r>
            <a:r>
              <a:rPr sz="2800" dirty="0">
                <a:latin typeface="Times New Roman"/>
                <a:cs typeface="Times New Roman"/>
              </a:rPr>
              <a:t>is</a:t>
            </a:r>
            <a:r>
              <a:rPr sz="2800" spc="120" dirty="0">
                <a:latin typeface="Times New Roman"/>
                <a:cs typeface="Times New Roman"/>
              </a:rPr>
              <a:t> </a:t>
            </a:r>
            <a:r>
              <a:rPr sz="2800" dirty="0">
                <a:latin typeface="Times New Roman"/>
                <a:cs typeface="Times New Roman"/>
              </a:rPr>
              <a:t>the</a:t>
            </a:r>
            <a:r>
              <a:rPr sz="2800" spc="125" dirty="0">
                <a:latin typeface="Times New Roman"/>
                <a:cs typeface="Times New Roman"/>
              </a:rPr>
              <a:t> </a:t>
            </a:r>
            <a:r>
              <a:rPr sz="2800" dirty="0">
                <a:latin typeface="Times New Roman"/>
                <a:cs typeface="Times New Roman"/>
              </a:rPr>
              <a:t>next</a:t>
            </a:r>
            <a:r>
              <a:rPr sz="2800" spc="125" dirty="0">
                <a:latin typeface="Times New Roman"/>
                <a:cs typeface="Times New Roman"/>
              </a:rPr>
              <a:t> </a:t>
            </a:r>
            <a:r>
              <a:rPr sz="2800" dirty="0">
                <a:latin typeface="Times New Roman"/>
                <a:cs typeface="Times New Roman"/>
              </a:rPr>
              <a:t>step</a:t>
            </a:r>
            <a:r>
              <a:rPr sz="2800" spc="125" dirty="0">
                <a:latin typeface="Times New Roman"/>
                <a:cs typeface="Times New Roman"/>
              </a:rPr>
              <a:t> </a:t>
            </a:r>
            <a:r>
              <a:rPr sz="2800" dirty="0">
                <a:latin typeface="Times New Roman"/>
                <a:cs typeface="Times New Roman"/>
              </a:rPr>
              <a:t>that</a:t>
            </a:r>
            <a:r>
              <a:rPr sz="2800" spc="125" dirty="0">
                <a:latin typeface="Times New Roman"/>
                <a:cs typeface="Times New Roman"/>
              </a:rPr>
              <a:t> </a:t>
            </a:r>
            <a:r>
              <a:rPr sz="2800" dirty="0">
                <a:latin typeface="Times New Roman"/>
                <a:cs typeface="Times New Roman"/>
              </a:rPr>
              <a:t>many</a:t>
            </a:r>
            <a:r>
              <a:rPr sz="2800" spc="125" dirty="0">
                <a:latin typeface="Times New Roman"/>
                <a:cs typeface="Times New Roman"/>
              </a:rPr>
              <a:t> </a:t>
            </a:r>
            <a:r>
              <a:rPr sz="2800" dirty="0">
                <a:latin typeface="Times New Roman"/>
                <a:cs typeface="Times New Roman"/>
              </a:rPr>
              <a:t>scientists</a:t>
            </a:r>
            <a:r>
              <a:rPr sz="2800" spc="120" dirty="0">
                <a:latin typeface="Times New Roman"/>
                <a:cs typeface="Times New Roman"/>
              </a:rPr>
              <a:t> </a:t>
            </a:r>
            <a:r>
              <a:rPr sz="2800" dirty="0">
                <a:latin typeface="Times New Roman"/>
                <a:cs typeface="Times New Roman"/>
              </a:rPr>
              <a:t>are</a:t>
            </a:r>
            <a:r>
              <a:rPr sz="2800" spc="125" dirty="0">
                <a:latin typeface="Times New Roman"/>
                <a:cs typeface="Times New Roman"/>
              </a:rPr>
              <a:t> </a:t>
            </a:r>
            <a:r>
              <a:rPr sz="2800" dirty="0">
                <a:latin typeface="Times New Roman"/>
                <a:cs typeface="Times New Roman"/>
              </a:rPr>
              <a:t>afraid</a:t>
            </a:r>
            <a:r>
              <a:rPr sz="2800" spc="125" dirty="0">
                <a:latin typeface="Times New Roman"/>
                <a:cs typeface="Times New Roman"/>
              </a:rPr>
              <a:t> </a:t>
            </a:r>
            <a:r>
              <a:rPr sz="2800" dirty="0">
                <a:latin typeface="Times New Roman"/>
                <a:cs typeface="Times New Roman"/>
              </a:rPr>
              <a:t>of,</a:t>
            </a:r>
            <a:r>
              <a:rPr sz="2800" spc="125" dirty="0">
                <a:latin typeface="Times New Roman"/>
                <a:cs typeface="Times New Roman"/>
              </a:rPr>
              <a:t> </a:t>
            </a:r>
            <a:r>
              <a:rPr sz="2800" dirty="0">
                <a:latin typeface="Times New Roman"/>
                <a:cs typeface="Times New Roman"/>
              </a:rPr>
              <a:t>as</a:t>
            </a:r>
            <a:r>
              <a:rPr sz="2800" spc="120" dirty="0">
                <a:latin typeface="Times New Roman"/>
                <a:cs typeface="Times New Roman"/>
              </a:rPr>
              <a:t> </a:t>
            </a:r>
            <a:r>
              <a:rPr sz="2800" dirty="0">
                <a:latin typeface="Times New Roman"/>
                <a:cs typeface="Times New Roman"/>
              </a:rPr>
              <a:t>we</a:t>
            </a:r>
            <a:r>
              <a:rPr sz="2800" spc="120" dirty="0">
                <a:latin typeface="Times New Roman"/>
                <a:cs typeface="Times New Roman"/>
              </a:rPr>
              <a:t> </a:t>
            </a:r>
            <a:r>
              <a:rPr sz="2800" spc="-20" dirty="0">
                <a:latin typeface="Times New Roman"/>
                <a:cs typeface="Times New Roman"/>
              </a:rPr>
              <a:t>will </a:t>
            </a:r>
            <a:r>
              <a:rPr sz="2800" dirty="0">
                <a:latin typeface="Times New Roman"/>
                <a:cs typeface="Times New Roman"/>
              </a:rPr>
              <a:t>not</a:t>
            </a:r>
            <a:r>
              <a:rPr sz="2800" spc="-30" dirty="0">
                <a:latin typeface="Times New Roman"/>
                <a:cs typeface="Times New Roman"/>
              </a:rPr>
              <a:t> </a:t>
            </a:r>
            <a:r>
              <a:rPr sz="2800" dirty="0">
                <a:latin typeface="Times New Roman"/>
                <a:cs typeface="Times New Roman"/>
              </a:rPr>
              <a:t>be</a:t>
            </a:r>
            <a:r>
              <a:rPr sz="2800" spc="-20" dirty="0">
                <a:latin typeface="Times New Roman"/>
                <a:cs typeface="Times New Roman"/>
              </a:rPr>
              <a:t> </a:t>
            </a:r>
            <a:r>
              <a:rPr sz="2800" dirty="0">
                <a:latin typeface="Times New Roman"/>
                <a:cs typeface="Times New Roman"/>
              </a:rPr>
              <a:t>able</a:t>
            </a:r>
            <a:r>
              <a:rPr sz="2800" spc="-15" dirty="0">
                <a:latin typeface="Times New Roman"/>
                <a:cs typeface="Times New Roman"/>
              </a:rPr>
              <a:t> </a:t>
            </a:r>
            <a:r>
              <a:rPr sz="2800" dirty="0">
                <a:latin typeface="Times New Roman"/>
                <a:cs typeface="Times New Roman"/>
              </a:rPr>
              <a:t>to</a:t>
            </a:r>
            <a:r>
              <a:rPr sz="2800" spc="-20" dirty="0">
                <a:latin typeface="Times New Roman"/>
                <a:cs typeface="Times New Roman"/>
              </a:rPr>
              <a:t> </a:t>
            </a:r>
            <a:r>
              <a:rPr sz="2800" dirty="0">
                <a:latin typeface="Times New Roman"/>
                <a:cs typeface="Times New Roman"/>
              </a:rPr>
              <a:t>control</a:t>
            </a:r>
            <a:r>
              <a:rPr sz="2800" spc="-15" dirty="0">
                <a:latin typeface="Times New Roman"/>
                <a:cs typeface="Times New Roman"/>
              </a:rPr>
              <a:t> </a:t>
            </a:r>
            <a:r>
              <a:rPr sz="2800" spc="-25" dirty="0">
                <a:latin typeface="Times New Roman"/>
                <a:cs typeface="Times New Roman"/>
              </a:rPr>
              <a:t>it.</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0D59116C-3C75-2828-B742-D0E37416CAE1}"/>
              </a:ext>
            </a:extLst>
          </p:cNvPr>
          <p:cNvSpPr>
            <a:spLocks noGrp="1"/>
          </p:cNvSpPr>
          <p:nvPr>
            <p:ph type="sldNum" sz="quarter" idx="7"/>
          </p:nvPr>
        </p:nvSpPr>
        <p:spPr/>
        <p:txBody>
          <a:bodyPr/>
          <a:lstStyle/>
          <a:p>
            <a:fld id="{B6F15528-21DE-4FAA-801E-634DDDAF4B2B}" type="slidenum">
              <a:rPr lang="en-SG" smtClean="0"/>
              <a:t>15</a:t>
            </a:fld>
            <a:endParaRPr lang="en-S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7" y="281127"/>
            <a:ext cx="9808845" cy="5179110"/>
          </a:xfrm>
          <a:prstGeom prst="rect">
            <a:avLst/>
          </a:prstGeom>
        </p:spPr>
        <p:txBody>
          <a:bodyPr vert="horz" wrap="square" lIns="0" tIns="158750" rIns="0" bIns="0" rtlCol="0">
            <a:spAutoFit/>
          </a:bodyPr>
          <a:lstStyle/>
          <a:p>
            <a:pPr marL="12700" algn="just">
              <a:lnSpc>
                <a:spcPct val="100000"/>
              </a:lnSpc>
              <a:spcBef>
                <a:spcPts val="1250"/>
              </a:spcBef>
            </a:pPr>
            <a:r>
              <a:rPr sz="2800" b="1" dirty="0">
                <a:latin typeface="Times New Roman"/>
                <a:cs typeface="Times New Roman"/>
              </a:rPr>
              <a:t>Artificial</a:t>
            </a:r>
            <a:r>
              <a:rPr sz="2800" b="1" spc="-55" dirty="0">
                <a:latin typeface="Times New Roman"/>
                <a:cs typeface="Times New Roman"/>
              </a:rPr>
              <a:t> </a:t>
            </a:r>
            <a:r>
              <a:rPr sz="2800" b="1" dirty="0">
                <a:latin typeface="Times New Roman"/>
                <a:cs typeface="Times New Roman"/>
              </a:rPr>
              <a:t>Narrow</a:t>
            </a:r>
            <a:r>
              <a:rPr sz="2800" b="1" spc="-50" dirty="0">
                <a:latin typeface="Times New Roman"/>
                <a:cs typeface="Times New Roman"/>
              </a:rPr>
              <a:t> </a:t>
            </a:r>
            <a:r>
              <a:rPr sz="2800" b="1" dirty="0">
                <a:latin typeface="Times New Roman"/>
                <a:cs typeface="Times New Roman"/>
              </a:rPr>
              <a:t>Intelligence</a:t>
            </a:r>
            <a:r>
              <a:rPr sz="2800" b="1" spc="-40" dirty="0">
                <a:latin typeface="Times New Roman"/>
                <a:cs typeface="Times New Roman"/>
              </a:rPr>
              <a:t> </a:t>
            </a:r>
            <a:r>
              <a:rPr sz="2800" b="1" dirty="0">
                <a:latin typeface="Times New Roman"/>
                <a:cs typeface="Times New Roman"/>
              </a:rPr>
              <a:t>vs.</a:t>
            </a:r>
            <a:r>
              <a:rPr sz="2800" b="1" spc="-45" dirty="0">
                <a:latin typeface="Times New Roman"/>
                <a:cs typeface="Times New Roman"/>
              </a:rPr>
              <a:t> </a:t>
            </a:r>
            <a:r>
              <a:rPr sz="2800" b="1" dirty="0">
                <a:latin typeface="Times New Roman"/>
                <a:cs typeface="Times New Roman"/>
              </a:rPr>
              <a:t>Artificial</a:t>
            </a:r>
            <a:r>
              <a:rPr sz="2800" b="1" spc="-45" dirty="0">
                <a:latin typeface="Times New Roman"/>
                <a:cs typeface="Times New Roman"/>
              </a:rPr>
              <a:t> </a:t>
            </a:r>
            <a:r>
              <a:rPr sz="2800" b="1" dirty="0">
                <a:latin typeface="Times New Roman"/>
                <a:cs typeface="Times New Roman"/>
              </a:rPr>
              <a:t>General</a:t>
            </a:r>
            <a:r>
              <a:rPr sz="2800" b="1" spc="-4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372745" marR="12700" indent="-226060" algn="just">
              <a:lnSpc>
                <a:spcPct val="150000"/>
              </a:lnSpc>
              <a:spcBef>
                <a:spcPts val="335"/>
              </a:spcBef>
              <a:buFont typeface="Arial"/>
              <a:buChar char="•"/>
              <a:tabLst>
                <a:tab pos="372745" algn="l"/>
              </a:tabLst>
            </a:pPr>
            <a:r>
              <a:rPr lang="en-US" sz="2800" dirty="0">
                <a:latin typeface="Times New Roman"/>
                <a:cs typeface="Times New Roman"/>
              </a:rPr>
              <a:t>At the end of March this year, o</a:t>
            </a:r>
            <a:r>
              <a:rPr sz="2800" dirty="0">
                <a:latin typeface="Times New Roman"/>
                <a:cs typeface="Times New Roman"/>
              </a:rPr>
              <a:t>ver</a:t>
            </a:r>
            <a:r>
              <a:rPr sz="2800" spc="-75" dirty="0">
                <a:latin typeface="Times New Roman"/>
                <a:cs typeface="Times New Roman"/>
              </a:rPr>
              <a:t> </a:t>
            </a:r>
            <a:r>
              <a:rPr sz="2800" dirty="0">
                <a:latin typeface="Times New Roman"/>
                <a:cs typeface="Times New Roman"/>
              </a:rPr>
              <a:t>1000</a:t>
            </a:r>
            <a:r>
              <a:rPr sz="2800" spc="-75" dirty="0">
                <a:latin typeface="Times New Roman"/>
                <a:cs typeface="Times New Roman"/>
              </a:rPr>
              <a:t> </a:t>
            </a:r>
            <a:r>
              <a:rPr sz="2800" dirty="0">
                <a:latin typeface="Times New Roman"/>
                <a:cs typeface="Times New Roman"/>
              </a:rPr>
              <a:t>scientists</a:t>
            </a:r>
            <a:r>
              <a:rPr sz="2800" spc="-70" dirty="0">
                <a:latin typeface="Times New Roman"/>
                <a:cs typeface="Times New Roman"/>
              </a:rPr>
              <a:t> </a:t>
            </a:r>
            <a:r>
              <a:rPr lang="en-US" sz="2800" spc="-70" dirty="0">
                <a:latin typeface="Times New Roman"/>
                <a:cs typeface="Times New Roman"/>
              </a:rPr>
              <a:t>initially </a:t>
            </a:r>
            <a:r>
              <a:rPr sz="2800" dirty="0">
                <a:latin typeface="Times New Roman"/>
                <a:cs typeface="Times New Roman"/>
              </a:rPr>
              <a:t>signed</a:t>
            </a:r>
            <a:r>
              <a:rPr sz="2800" spc="-75" dirty="0">
                <a:latin typeface="Times New Roman"/>
                <a:cs typeface="Times New Roman"/>
              </a:rPr>
              <a:t> </a:t>
            </a:r>
            <a:r>
              <a:rPr sz="2800" dirty="0">
                <a:latin typeface="Times New Roman"/>
                <a:cs typeface="Times New Roman"/>
              </a:rPr>
              <a:t>a</a:t>
            </a:r>
            <a:r>
              <a:rPr sz="2800" spc="-70" dirty="0">
                <a:latin typeface="Times New Roman"/>
                <a:cs typeface="Times New Roman"/>
              </a:rPr>
              <a:t> </a:t>
            </a:r>
            <a:r>
              <a:rPr sz="2800" dirty="0">
                <a:latin typeface="Times New Roman"/>
                <a:cs typeface="Times New Roman"/>
              </a:rPr>
              <a:t>letter</a:t>
            </a:r>
            <a:r>
              <a:rPr sz="2800" spc="-75" dirty="0">
                <a:latin typeface="Times New Roman"/>
                <a:cs typeface="Times New Roman"/>
              </a:rPr>
              <a:t> </a:t>
            </a:r>
            <a:r>
              <a:rPr sz="2800" dirty="0">
                <a:latin typeface="Times New Roman"/>
                <a:cs typeface="Times New Roman"/>
              </a:rPr>
              <a:t>requesting</a:t>
            </a:r>
            <a:r>
              <a:rPr sz="2800" spc="-70" dirty="0">
                <a:latin typeface="Times New Roman"/>
                <a:cs typeface="Times New Roman"/>
              </a:rPr>
              <a:t> </a:t>
            </a:r>
            <a:r>
              <a:rPr sz="2800" dirty="0">
                <a:latin typeface="Times New Roman"/>
                <a:cs typeface="Times New Roman"/>
              </a:rPr>
              <a:t>that</a:t>
            </a:r>
            <a:r>
              <a:rPr sz="2800" spc="-75" dirty="0">
                <a:latin typeface="Times New Roman"/>
                <a:cs typeface="Times New Roman"/>
              </a:rPr>
              <a:t> </a:t>
            </a:r>
            <a:r>
              <a:rPr sz="2800" dirty="0">
                <a:latin typeface="Times New Roman"/>
                <a:cs typeface="Times New Roman"/>
              </a:rPr>
              <a:t>tech</a:t>
            </a:r>
            <a:r>
              <a:rPr sz="2800" spc="-70" dirty="0">
                <a:latin typeface="Times New Roman"/>
                <a:cs typeface="Times New Roman"/>
              </a:rPr>
              <a:t> </a:t>
            </a:r>
            <a:r>
              <a:rPr sz="2800" spc="-10" dirty="0">
                <a:latin typeface="Times New Roman"/>
                <a:cs typeface="Times New Roman"/>
              </a:rPr>
              <a:t>companies </a:t>
            </a:r>
            <a:r>
              <a:rPr sz="2800" dirty="0">
                <a:latin typeface="Times New Roman"/>
                <a:cs typeface="Times New Roman"/>
              </a:rPr>
              <a:t>delay</a:t>
            </a:r>
            <a:r>
              <a:rPr sz="2800" spc="-35" dirty="0">
                <a:latin typeface="Times New Roman"/>
                <a:cs typeface="Times New Roman"/>
              </a:rPr>
              <a:t> </a:t>
            </a:r>
            <a:r>
              <a:rPr sz="2800" dirty="0">
                <a:latin typeface="Times New Roman"/>
                <a:cs typeface="Times New Roman"/>
              </a:rPr>
              <a:t>trying</a:t>
            </a:r>
            <a:r>
              <a:rPr sz="2800" spc="-35" dirty="0">
                <a:latin typeface="Times New Roman"/>
                <a:cs typeface="Times New Roman"/>
              </a:rPr>
              <a:t> </a:t>
            </a:r>
            <a:r>
              <a:rPr sz="2800" dirty="0">
                <a:latin typeface="Times New Roman"/>
                <a:cs typeface="Times New Roman"/>
              </a:rPr>
              <a:t>to</a:t>
            </a:r>
            <a:r>
              <a:rPr sz="2800" spc="-35" dirty="0">
                <a:latin typeface="Times New Roman"/>
                <a:cs typeface="Times New Roman"/>
              </a:rPr>
              <a:t> </a:t>
            </a:r>
            <a:r>
              <a:rPr sz="2800" dirty="0">
                <a:latin typeface="Times New Roman"/>
                <a:cs typeface="Times New Roman"/>
              </a:rPr>
              <a:t>develop</a:t>
            </a:r>
            <a:r>
              <a:rPr sz="2800" spc="-35" dirty="0">
                <a:latin typeface="Times New Roman"/>
                <a:cs typeface="Times New Roman"/>
              </a:rPr>
              <a:t> </a:t>
            </a:r>
            <a:r>
              <a:rPr sz="2800" dirty="0">
                <a:latin typeface="Times New Roman"/>
                <a:cs typeface="Times New Roman"/>
              </a:rPr>
              <a:t>artificial</a:t>
            </a:r>
            <a:r>
              <a:rPr sz="2800" spc="-35" dirty="0">
                <a:latin typeface="Times New Roman"/>
                <a:cs typeface="Times New Roman"/>
              </a:rPr>
              <a:t> </a:t>
            </a:r>
            <a:r>
              <a:rPr sz="2800" dirty="0">
                <a:latin typeface="Times New Roman"/>
                <a:cs typeface="Times New Roman"/>
              </a:rPr>
              <a:t>general</a:t>
            </a:r>
            <a:r>
              <a:rPr sz="2800" spc="-35" dirty="0">
                <a:latin typeface="Times New Roman"/>
                <a:cs typeface="Times New Roman"/>
              </a:rPr>
              <a:t> </a:t>
            </a:r>
            <a:r>
              <a:rPr sz="2800" dirty="0">
                <a:latin typeface="Times New Roman"/>
                <a:cs typeface="Times New Roman"/>
              </a:rPr>
              <a:t>intelligence</a:t>
            </a:r>
            <a:r>
              <a:rPr sz="2800" spc="-10" dirty="0">
                <a:latin typeface="Times New Roman"/>
                <a:cs typeface="Times New Roman"/>
              </a:rPr>
              <a:t>.</a:t>
            </a:r>
            <a:endParaRPr sz="2800" dirty="0">
              <a:latin typeface="Times New Roman"/>
              <a:cs typeface="Times New Roman"/>
            </a:endParaRPr>
          </a:p>
          <a:p>
            <a:pPr marL="372745" marR="8255" indent="-226060" algn="just">
              <a:lnSpc>
                <a:spcPct val="150000"/>
              </a:lnSpc>
              <a:spcBef>
                <a:spcPts val="809"/>
              </a:spcBef>
              <a:buFont typeface="Arial"/>
              <a:buChar char="•"/>
              <a:tabLst>
                <a:tab pos="372745" algn="l"/>
              </a:tabLst>
            </a:pPr>
            <a:r>
              <a:rPr sz="2800" dirty="0">
                <a:latin typeface="Times New Roman"/>
                <a:cs typeface="Times New Roman"/>
              </a:rPr>
              <a:t>The</a:t>
            </a:r>
            <a:r>
              <a:rPr sz="2800" spc="85" dirty="0">
                <a:latin typeface="Times New Roman"/>
                <a:cs typeface="Times New Roman"/>
              </a:rPr>
              <a:t> </a:t>
            </a:r>
            <a:r>
              <a:rPr sz="2800" dirty="0">
                <a:latin typeface="Times New Roman"/>
                <a:cs typeface="Times New Roman"/>
              </a:rPr>
              <a:t>reason</a:t>
            </a:r>
            <a:r>
              <a:rPr sz="2800" spc="85" dirty="0">
                <a:latin typeface="Times New Roman"/>
                <a:cs typeface="Times New Roman"/>
              </a:rPr>
              <a:t> </a:t>
            </a:r>
            <a:r>
              <a:rPr sz="2800" dirty="0">
                <a:latin typeface="Times New Roman"/>
                <a:cs typeface="Times New Roman"/>
              </a:rPr>
              <a:t>Geoffrey</a:t>
            </a:r>
            <a:r>
              <a:rPr sz="2800" spc="95" dirty="0">
                <a:latin typeface="Times New Roman"/>
                <a:cs typeface="Times New Roman"/>
              </a:rPr>
              <a:t> </a:t>
            </a:r>
            <a:r>
              <a:rPr sz="2800" dirty="0">
                <a:latin typeface="Times New Roman"/>
                <a:cs typeface="Times New Roman"/>
              </a:rPr>
              <a:t>Hinton</a:t>
            </a:r>
            <a:r>
              <a:rPr sz="2800" spc="85" dirty="0">
                <a:latin typeface="Times New Roman"/>
                <a:cs typeface="Times New Roman"/>
              </a:rPr>
              <a:t> </a:t>
            </a:r>
            <a:r>
              <a:rPr sz="2800" dirty="0">
                <a:latin typeface="Times New Roman"/>
                <a:cs typeface="Times New Roman"/>
              </a:rPr>
              <a:t>quit</a:t>
            </a:r>
            <a:r>
              <a:rPr sz="2800" spc="95" dirty="0">
                <a:latin typeface="Times New Roman"/>
                <a:cs typeface="Times New Roman"/>
              </a:rPr>
              <a:t> </a:t>
            </a:r>
            <a:r>
              <a:rPr sz="2800" dirty="0">
                <a:latin typeface="Times New Roman"/>
                <a:cs typeface="Times New Roman"/>
              </a:rPr>
              <a:t>his</a:t>
            </a:r>
            <a:r>
              <a:rPr sz="2800" spc="90" dirty="0">
                <a:latin typeface="Times New Roman"/>
                <a:cs typeface="Times New Roman"/>
              </a:rPr>
              <a:t> </a:t>
            </a:r>
            <a:r>
              <a:rPr sz="2800" dirty="0">
                <a:latin typeface="Times New Roman"/>
                <a:cs typeface="Times New Roman"/>
              </a:rPr>
              <a:t>job</a:t>
            </a:r>
            <a:r>
              <a:rPr sz="2800" spc="100" dirty="0">
                <a:latin typeface="Times New Roman"/>
                <a:cs typeface="Times New Roman"/>
              </a:rPr>
              <a:t> </a:t>
            </a:r>
            <a:r>
              <a:rPr sz="2800" dirty="0">
                <a:latin typeface="Times New Roman"/>
                <a:cs typeface="Times New Roman"/>
              </a:rPr>
              <a:t>at</a:t>
            </a:r>
            <a:r>
              <a:rPr sz="2800" spc="95" dirty="0">
                <a:latin typeface="Times New Roman"/>
                <a:cs typeface="Times New Roman"/>
              </a:rPr>
              <a:t> </a:t>
            </a:r>
            <a:r>
              <a:rPr sz="2800" dirty="0">
                <a:latin typeface="Times New Roman"/>
                <a:cs typeface="Times New Roman"/>
              </a:rPr>
              <a:t>Google</a:t>
            </a:r>
            <a:r>
              <a:rPr sz="2800" spc="95" dirty="0">
                <a:latin typeface="Times New Roman"/>
                <a:cs typeface="Times New Roman"/>
              </a:rPr>
              <a:t> </a:t>
            </a:r>
            <a:r>
              <a:rPr sz="2800" dirty="0">
                <a:latin typeface="Times New Roman"/>
                <a:cs typeface="Times New Roman"/>
              </a:rPr>
              <a:t>was</a:t>
            </a:r>
            <a:r>
              <a:rPr sz="2800" spc="95" dirty="0">
                <a:latin typeface="Times New Roman"/>
                <a:cs typeface="Times New Roman"/>
              </a:rPr>
              <a:t> </a:t>
            </a:r>
            <a:r>
              <a:rPr sz="2800" dirty="0">
                <a:latin typeface="Times New Roman"/>
                <a:cs typeface="Times New Roman"/>
              </a:rPr>
              <a:t>in</a:t>
            </a:r>
            <a:r>
              <a:rPr sz="2800" spc="100" dirty="0">
                <a:latin typeface="Times New Roman"/>
                <a:cs typeface="Times New Roman"/>
              </a:rPr>
              <a:t> </a:t>
            </a:r>
            <a:r>
              <a:rPr sz="2800" spc="-10" dirty="0">
                <a:latin typeface="Times New Roman"/>
                <a:cs typeface="Times New Roman"/>
              </a:rPr>
              <a:t>protest </a:t>
            </a:r>
            <a:r>
              <a:rPr sz="2800" dirty="0">
                <a:latin typeface="Times New Roman"/>
                <a:cs typeface="Times New Roman"/>
              </a:rPr>
              <a:t>of</a:t>
            </a:r>
            <a:r>
              <a:rPr sz="2800" spc="40" dirty="0">
                <a:latin typeface="Times New Roman"/>
                <a:cs typeface="Times New Roman"/>
              </a:rPr>
              <a:t> </a:t>
            </a:r>
            <a:r>
              <a:rPr sz="2800" dirty="0">
                <a:latin typeface="Times New Roman"/>
                <a:cs typeface="Times New Roman"/>
              </a:rPr>
              <a:t>their</a:t>
            </a:r>
            <a:r>
              <a:rPr sz="2800" spc="50" dirty="0">
                <a:latin typeface="Times New Roman"/>
                <a:cs typeface="Times New Roman"/>
              </a:rPr>
              <a:t> </a:t>
            </a:r>
            <a:r>
              <a:rPr sz="2800" dirty="0">
                <a:latin typeface="Times New Roman"/>
                <a:cs typeface="Times New Roman"/>
              </a:rPr>
              <a:t>plan</a:t>
            </a:r>
            <a:r>
              <a:rPr sz="2800" spc="50" dirty="0">
                <a:latin typeface="Times New Roman"/>
                <a:cs typeface="Times New Roman"/>
              </a:rPr>
              <a:t> </a:t>
            </a:r>
            <a:r>
              <a:rPr sz="2800" dirty="0">
                <a:latin typeface="Times New Roman"/>
                <a:cs typeface="Times New Roman"/>
              </a:rPr>
              <a:t>to</a:t>
            </a:r>
            <a:r>
              <a:rPr sz="2800" spc="50" dirty="0">
                <a:latin typeface="Times New Roman"/>
                <a:cs typeface="Times New Roman"/>
              </a:rPr>
              <a:t> </a:t>
            </a:r>
            <a:r>
              <a:rPr sz="2800" dirty="0">
                <a:latin typeface="Times New Roman"/>
                <a:cs typeface="Times New Roman"/>
              </a:rPr>
              <a:t>develop</a:t>
            </a:r>
            <a:r>
              <a:rPr sz="2800" spc="50" dirty="0">
                <a:latin typeface="Times New Roman"/>
                <a:cs typeface="Times New Roman"/>
              </a:rPr>
              <a:t> </a:t>
            </a:r>
            <a:r>
              <a:rPr sz="2800" dirty="0">
                <a:latin typeface="Times New Roman"/>
                <a:cs typeface="Times New Roman"/>
              </a:rPr>
              <a:t>AGI,</a:t>
            </a:r>
            <a:r>
              <a:rPr sz="2800" spc="50" dirty="0">
                <a:latin typeface="Times New Roman"/>
                <a:cs typeface="Times New Roman"/>
              </a:rPr>
              <a:t> </a:t>
            </a:r>
            <a:r>
              <a:rPr sz="2800" dirty="0">
                <a:latin typeface="Times New Roman"/>
                <a:cs typeface="Times New Roman"/>
              </a:rPr>
              <a:t>and</a:t>
            </a:r>
            <a:r>
              <a:rPr sz="2800" spc="50" dirty="0">
                <a:latin typeface="Times New Roman"/>
                <a:cs typeface="Times New Roman"/>
              </a:rPr>
              <a:t> </a:t>
            </a:r>
            <a:r>
              <a:rPr sz="2800" dirty="0">
                <a:latin typeface="Times New Roman"/>
                <a:cs typeface="Times New Roman"/>
              </a:rPr>
              <a:t>he</a:t>
            </a:r>
            <a:r>
              <a:rPr sz="2800" spc="50" dirty="0">
                <a:latin typeface="Times New Roman"/>
                <a:cs typeface="Times New Roman"/>
              </a:rPr>
              <a:t> </a:t>
            </a:r>
            <a:r>
              <a:rPr sz="2800" dirty="0">
                <a:latin typeface="Times New Roman"/>
                <a:cs typeface="Times New Roman"/>
              </a:rPr>
              <a:t>felt</a:t>
            </a:r>
            <a:r>
              <a:rPr sz="2800" spc="50" dirty="0">
                <a:latin typeface="Times New Roman"/>
                <a:cs typeface="Times New Roman"/>
              </a:rPr>
              <a:t> </a:t>
            </a:r>
            <a:r>
              <a:rPr sz="2800" dirty="0">
                <a:latin typeface="Times New Roman"/>
                <a:cs typeface="Times New Roman"/>
              </a:rPr>
              <a:t>he</a:t>
            </a:r>
            <a:r>
              <a:rPr sz="2800" spc="50" dirty="0">
                <a:latin typeface="Times New Roman"/>
                <a:cs typeface="Times New Roman"/>
              </a:rPr>
              <a:t> </a:t>
            </a:r>
            <a:r>
              <a:rPr sz="2800" dirty="0">
                <a:latin typeface="Times New Roman"/>
                <a:cs typeface="Times New Roman"/>
              </a:rPr>
              <a:t>could</a:t>
            </a:r>
            <a:r>
              <a:rPr sz="2800" spc="50" dirty="0">
                <a:latin typeface="Times New Roman"/>
                <a:cs typeface="Times New Roman"/>
              </a:rPr>
              <a:t> </a:t>
            </a:r>
            <a:r>
              <a:rPr sz="2800" dirty="0">
                <a:latin typeface="Times New Roman"/>
                <a:cs typeface="Times New Roman"/>
              </a:rPr>
              <a:t>not</a:t>
            </a:r>
            <a:r>
              <a:rPr sz="2800" spc="50" dirty="0">
                <a:latin typeface="Times New Roman"/>
                <a:cs typeface="Times New Roman"/>
              </a:rPr>
              <a:t> </a:t>
            </a:r>
            <a:r>
              <a:rPr sz="2800" dirty="0">
                <a:latin typeface="Times New Roman"/>
                <a:cs typeface="Times New Roman"/>
              </a:rPr>
              <a:t>criticise</a:t>
            </a:r>
            <a:r>
              <a:rPr sz="2800" spc="55" dirty="0">
                <a:latin typeface="Times New Roman"/>
                <a:cs typeface="Times New Roman"/>
              </a:rPr>
              <a:t> </a:t>
            </a:r>
            <a:r>
              <a:rPr sz="2800" spc="-25" dirty="0">
                <a:latin typeface="Times New Roman"/>
                <a:cs typeface="Times New Roman"/>
              </a:rPr>
              <a:t>the </a:t>
            </a:r>
            <a:r>
              <a:rPr sz="2800" dirty="0">
                <a:latin typeface="Times New Roman"/>
                <a:cs typeface="Times New Roman"/>
              </a:rPr>
              <a:t>company</a:t>
            </a:r>
            <a:r>
              <a:rPr sz="2800" spc="135" dirty="0">
                <a:latin typeface="Times New Roman"/>
                <a:cs typeface="Times New Roman"/>
              </a:rPr>
              <a:t>  </a:t>
            </a:r>
            <a:r>
              <a:rPr sz="2800" dirty="0">
                <a:latin typeface="Times New Roman"/>
                <a:cs typeface="Times New Roman"/>
              </a:rPr>
              <a:t>while</a:t>
            </a:r>
            <a:r>
              <a:rPr sz="2800" spc="140" dirty="0">
                <a:latin typeface="Times New Roman"/>
                <a:cs typeface="Times New Roman"/>
              </a:rPr>
              <a:t>  </a:t>
            </a:r>
            <a:r>
              <a:rPr sz="2800" dirty="0">
                <a:latin typeface="Times New Roman"/>
                <a:cs typeface="Times New Roman"/>
              </a:rPr>
              <a:t>he</a:t>
            </a:r>
            <a:r>
              <a:rPr sz="2800" spc="135" dirty="0">
                <a:latin typeface="Times New Roman"/>
                <a:cs typeface="Times New Roman"/>
              </a:rPr>
              <a:t>  </a:t>
            </a:r>
            <a:r>
              <a:rPr sz="2800" dirty="0">
                <a:latin typeface="Times New Roman"/>
                <a:cs typeface="Times New Roman"/>
              </a:rPr>
              <a:t>worked</a:t>
            </a:r>
            <a:r>
              <a:rPr sz="2800" spc="140" dirty="0">
                <a:latin typeface="Times New Roman"/>
                <a:cs typeface="Times New Roman"/>
              </a:rPr>
              <a:t>  </a:t>
            </a:r>
            <a:r>
              <a:rPr sz="2800" dirty="0">
                <a:latin typeface="Times New Roman"/>
                <a:cs typeface="Times New Roman"/>
              </a:rPr>
              <a:t>there</a:t>
            </a:r>
            <a:r>
              <a:rPr sz="2800" spc="145" dirty="0">
                <a:latin typeface="Times New Roman"/>
                <a:cs typeface="Times New Roman"/>
              </a:rPr>
              <a:t>  </a:t>
            </a:r>
            <a:r>
              <a:rPr sz="2800" dirty="0">
                <a:latin typeface="Times New Roman"/>
                <a:cs typeface="Times New Roman"/>
              </a:rPr>
              <a:t>(NY</a:t>
            </a:r>
            <a:r>
              <a:rPr sz="2800" spc="135" dirty="0">
                <a:latin typeface="Times New Roman"/>
                <a:cs typeface="Times New Roman"/>
              </a:rPr>
              <a:t>  </a:t>
            </a:r>
            <a:r>
              <a:rPr sz="2800" dirty="0">
                <a:latin typeface="Times New Roman"/>
                <a:cs typeface="Times New Roman"/>
              </a:rPr>
              <a:t>Times</a:t>
            </a:r>
            <a:r>
              <a:rPr sz="2800" spc="140" dirty="0">
                <a:latin typeface="Times New Roman"/>
                <a:cs typeface="Times New Roman"/>
              </a:rPr>
              <a:t>  </a:t>
            </a:r>
            <a:r>
              <a:rPr sz="2800" dirty="0">
                <a:latin typeface="Times New Roman"/>
                <a:cs typeface="Times New Roman"/>
              </a:rPr>
              <a:t>1</a:t>
            </a:r>
            <a:r>
              <a:rPr sz="2800" spc="140" dirty="0">
                <a:latin typeface="Times New Roman"/>
                <a:cs typeface="Times New Roman"/>
              </a:rPr>
              <a:t>  </a:t>
            </a:r>
            <a:r>
              <a:rPr sz="2800" dirty="0">
                <a:latin typeface="Times New Roman"/>
                <a:cs typeface="Times New Roman"/>
              </a:rPr>
              <a:t>May</a:t>
            </a:r>
            <a:r>
              <a:rPr sz="2800" spc="140" dirty="0">
                <a:latin typeface="Times New Roman"/>
                <a:cs typeface="Times New Roman"/>
              </a:rPr>
              <a:t>  </a:t>
            </a:r>
            <a:r>
              <a:rPr sz="2800" spc="-10" dirty="0">
                <a:latin typeface="Times New Roman"/>
                <a:cs typeface="Times New Roman"/>
              </a:rPr>
              <a:t>2023). </a:t>
            </a:r>
            <a:r>
              <a:rPr sz="2800" dirty="0">
                <a:latin typeface="Times New Roman"/>
                <a:cs typeface="Times New Roman"/>
              </a:rPr>
              <a:t>According</a:t>
            </a:r>
            <a:r>
              <a:rPr sz="2800" spc="-30"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interview</a:t>
            </a:r>
            <a:r>
              <a:rPr sz="2800" spc="-50" dirty="0">
                <a:latin typeface="Times New Roman"/>
                <a:cs typeface="Times New Roman"/>
              </a:rPr>
              <a:t> </a:t>
            </a:r>
            <a:r>
              <a:rPr sz="2800" dirty="0">
                <a:latin typeface="Times New Roman"/>
                <a:cs typeface="Times New Roman"/>
              </a:rPr>
              <a:t>article,</a:t>
            </a:r>
            <a:r>
              <a:rPr sz="2800" spc="-20" dirty="0">
                <a:latin typeface="Times New Roman"/>
                <a:cs typeface="Times New Roman"/>
              </a:rPr>
              <a:t> </a:t>
            </a:r>
            <a:r>
              <a:rPr sz="2800" dirty="0">
                <a:latin typeface="Times New Roman"/>
                <a:cs typeface="Times New Roman"/>
              </a:rPr>
              <a:t>he</a:t>
            </a:r>
            <a:r>
              <a:rPr sz="2800" spc="-25" dirty="0">
                <a:latin typeface="Times New Roman"/>
                <a:cs typeface="Times New Roman"/>
              </a:rPr>
              <a:t> </a:t>
            </a:r>
            <a:r>
              <a:rPr sz="2800" dirty="0">
                <a:latin typeface="Times New Roman"/>
                <a:cs typeface="Times New Roman"/>
              </a:rPr>
              <a:t>now</a:t>
            </a:r>
            <a:r>
              <a:rPr sz="2800" spc="-35" dirty="0">
                <a:latin typeface="Times New Roman"/>
                <a:cs typeface="Times New Roman"/>
              </a:rPr>
              <a:t> </a:t>
            </a:r>
            <a:r>
              <a:rPr sz="2800" dirty="0">
                <a:latin typeface="Times New Roman"/>
                <a:cs typeface="Times New Roman"/>
              </a:rPr>
              <a:t>regrets</a:t>
            </a:r>
            <a:r>
              <a:rPr sz="2800" spc="-25" dirty="0">
                <a:latin typeface="Times New Roman"/>
                <a:cs typeface="Times New Roman"/>
              </a:rPr>
              <a:t> </a:t>
            </a:r>
            <a:r>
              <a:rPr sz="2800" dirty="0">
                <a:latin typeface="Times New Roman"/>
                <a:cs typeface="Times New Roman"/>
              </a:rPr>
              <a:t>his</a:t>
            </a:r>
            <a:r>
              <a:rPr sz="2800" spc="-25" dirty="0">
                <a:latin typeface="Times New Roman"/>
                <a:cs typeface="Times New Roman"/>
              </a:rPr>
              <a:t> </a:t>
            </a:r>
            <a:r>
              <a:rPr sz="2800" dirty="0">
                <a:latin typeface="Times New Roman"/>
                <a:cs typeface="Times New Roman"/>
              </a:rPr>
              <a:t>life’s</a:t>
            </a:r>
            <a:r>
              <a:rPr sz="2800" spc="-25" dirty="0">
                <a:latin typeface="Times New Roman"/>
                <a:cs typeface="Times New Roman"/>
              </a:rPr>
              <a:t> </a:t>
            </a:r>
            <a:r>
              <a:rPr sz="2800" spc="-10" dirty="0">
                <a:latin typeface="Times New Roman"/>
                <a:cs typeface="Times New Roman"/>
              </a:rPr>
              <a:t>work.</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1A718A47-C9E4-82F3-9491-E79F3938C84A}"/>
              </a:ext>
            </a:extLst>
          </p:cNvPr>
          <p:cNvSpPr>
            <a:spLocks noGrp="1"/>
          </p:cNvSpPr>
          <p:nvPr>
            <p:ph type="sldNum" sz="quarter" idx="7"/>
          </p:nvPr>
        </p:nvSpPr>
        <p:spPr/>
        <p:txBody>
          <a:bodyPr/>
          <a:lstStyle/>
          <a:p>
            <a:fld id="{B6F15528-21DE-4FAA-801E-634DDDAF4B2B}" type="slidenum">
              <a:rPr lang="en-SG" smtClean="0"/>
              <a:t>16</a:t>
            </a:fld>
            <a:endParaRPr lang="en-S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7" y="204927"/>
            <a:ext cx="9812655" cy="6367641"/>
          </a:xfrm>
          <a:prstGeom prst="rect">
            <a:avLst/>
          </a:prstGeom>
        </p:spPr>
        <p:txBody>
          <a:bodyPr vert="horz" wrap="square" lIns="0" tIns="234950" rIns="0" bIns="0" rtlCol="0">
            <a:spAutoFit/>
          </a:bodyPr>
          <a:lstStyle/>
          <a:p>
            <a:pPr marL="12700" algn="just">
              <a:lnSpc>
                <a:spcPct val="100000"/>
              </a:lnSpc>
              <a:spcBef>
                <a:spcPts val="1850"/>
              </a:spcBef>
            </a:pPr>
            <a:r>
              <a:rPr sz="2800" b="1" dirty="0">
                <a:latin typeface="Times New Roman"/>
                <a:cs typeface="Times New Roman"/>
              </a:rPr>
              <a:t>Artificial</a:t>
            </a:r>
            <a:r>
              <a:rPr sz="2800" b="1" spc="-55" dirty="0">
                <a:latin typeface="Times New Roman"/>
                <a:cs typeface="Times New Roman"/>
              </a:rPr>
              <a:t> </a:t>
            </a:r>
            <a:r>
              <a:rPr sz="2800" b="1" dirty="0">
                <a:latin typeface="Times New Roman"/>
                <a:cs typeface="Times New Roman"/>
              </a:rPr>
              <a:t>Narrow</a:t>
            </a:r>
            <a:r>
              <a:rPr sz="2800" b="1" spc="-50" dirty="0">
                <a:latin typeface="Times New Roman"/>
                <a:cs typeface="Times New Roman"/>
              </a:rPr>
              <a:t> </a:t>
            </a:r>
            <a:r>
              <a:rPr sz="2800" b="1" dirty="0">
                <a:latin typeface="Times New Roman"/>
                <a:cs typeface="Times New Roman"/>
              </a:rPr>
              <a:t>Intelligence</a:t>
            </a:r>
            <a:r>
              <a:rPr sz="2800" b="1" spc="-40" dirty="0">
                <a:latin typeface="Times New Roman"/>
                <a:cs typeface="Times New Roman"/>
              </a:rPr>
              <a:t> </a:t>
            </a:r>
            <a:r>
              <a:rPr sz="2800" b="1" dirty="0">
                <a:latin typeface="Times New Roman"/>
                <a:cs typeface="Times New Roman"/>
              </a:rPr>
              <a:t>vs.</a:t>
            </a:r>
            <a:r>
              <a:rPr sz="2800" b="1" spc="-45" dirty="0">
                <a:latin typeface="Times New Roman"/>
                <a:cs typeface="Times New Roman"/>
              </a:rPr>
              <a:t> </a:t>
            </a:r>
            <a:r>
              <a:rPr sz="2800" b="1" dirty="0">
                <a:latin typeface="Times New Roman"/>
                <a:cs typeface="Times New Roman"/>
              </a:rPr>
              <a:t>Artificial</a:t>
            </a:r>
            <a:r>
              <a:rPr sz="2800" b="1" spc="-45" dirty="0">
                <a:latin typeface="Times New Roman"/>
                <a:cs typeface="Times New Roman"/>
              </a:rPr>
              <a:t> </a:t>
            </a:r>
            <a:r>
              <a:rPr sz="2800" b="1" dirty="0">
                <a:latin typeface="Times New Roman"/>
                <a:cs typeface="Times New Roman"/>
              </a:rPr>
              <a:t>General</a:t>
            </a:r>
            <a:r>
              <a:rPr sz="2800" b="1" spc="-4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372745" marR="5080" indent="-226060" algn="just">
              <a:lnSpc>
                <a:spcPct val="130000"/>
              </a:lnSpc>
              <a:spcBef>
                <a:spcPts val="600"/>
              </a:spcBef>
              <a:buFont typeface="Arial"/>
              <a:buChar char="•"/>
              <a:tabLst>
                <a:tab pos="372745" algn="l"/>
              </a:tabLst>
            </a:pPr>
            <a:r>
              <a:rPr lang="en-SG" sz="2800" dirty="0">
                <a:latin typeface="Times New Roman"/>
                <a:cs typeface="Times New Roman"/>
              </a:rPr>
              <a:t>As mentioned, there are already many</a:t>
            </a:r>
            <a:r>
              <a:rPr lang="en-SG" sz="2800" spc="95" dirty="0">
                <a:latin typeface="Times New Roman"/>
                <a:cs typeface="Times New Roman"/>
              </a:rPr>
              <a:t>  </a:t>
            </a:r>
            <a:r>
              <a:rPr lang="en-SG" sz="2800" dirty="0">
                <a:latin typeface="Times New Roman"/>
                <a:cs typeface="Times New Roman"/>
              </a:rPr>
              <a:t>problems</a:t>
            </a:r>
            <a:r>
              <a:rPr lang="en-SG" sz="2800" spc="95" dirty="0">
                <a:latin typeface="Times New Roman"/>
                <a:cs typeface="Times New Roman"/>
              </a:rPr>
              <a:t>  with  </a:t>
            </a:r>
            <a:r>
              <a:rPr lang="en-SG" sz="2800" dirty="0">
                <a:latin typeface="Times New Roman"/>
                <a:cs typeface="Times New Roman"/>
              </a:rPr>
              <a:t>the Generative Large Language Multi-modal Models,</a:t>
            </a:r>
            <a:r>
              <a:rPr lang="en-SG" sz="2800" spc="-50" dirty="0">
                <a:latin typeface="Times New Roman"/>
                <a:cs typeface="Times New Roman"/>
              </a:rPr>
              <a:t> </a:t>
            </a:r>
            <a:r>
              <a:rPr lang="en-SG" sz="2800" dirty="0">
                <a:latin typeface="Times New Roman"/>
                <a:cs typeface="Times New Roman"/>
              </a:rPr>
              <a:t>but</a:t>
            </a:r>
            <a:r>
              <a:rPr lang="en-SG" sz="2800" spc="-55" dirty="0">
                <a:latin typeface="Times New Roman"/>
                <a:cs typeface="Times New Roman"/>
              </a:rPr>
              <a:t> </a:t>
            </a:r>
            <a:r>
              <a:rPr lang="en-SG" sz="2800" dirty="0">
                <a:latin typeface="Times New Roman"/>
                <a:cs typeface="Times New Roman"/>
              </a:rPr>
              <a:t>the</a:t>
            </a:r>
            <a:r>
              <a:rPr lang="en-SG" sz="2800" spc="-50" dirty="0">
                <a:latin typeface="Times New Roman"/>
                <a:cs typeface="Times New Roman"/>
              </a:rPr>
              <a:t> </a:t>
            </a:r>
            <a:r>
              <a:rPr lang="en-SG" sz="2800" dirty="0">
                <a:latin typeface="Times New Roman"/>
                <a:cs typeface="Times New Roman"/>
              </a:rPr>
              <a:t>problems</a:t>
            </a:r>
            <a:r>
              <a:rPr lang="en-SG" sz="2800" spc="-55" dirty="0">
                <a:latin typeface="Times New Roman"/>
                <a:cs typeface="Times New Roman"/>
              </a:rPr>
              <a:t> </a:t>
            </a:r>
            <a:r>
              <a:rPr lang="en-SG" sz="2800" dirty="0">
                <a:latin typeface="Times New Roman"/>
                <a:cs typeface="Times New Roman"/>
              </a:rPr>
              <a:t>will be</a:t>
            </a:r>
            <a:r>
              <a:rPr lang="en-SG" sz="2800" spc="-50" dirty="0">
                <a:latin typeface="Times New Roman"/>
                <a:cs typeface="Times New Roman"/>
              </a:rPr>
              <a:t> </a:t>
            </a:r>
            <a:r>
              <a:rPr lang="en-SG" sz="2800" spc="-20" dirty="0">
                <a:latin typeface="Times New Roman"/>
                <a:cs typeface="Times New Roman"/>
              </a:rPr>
              <a:t>more </a:t>
            </a:r>
            <a:r>
              <a:rPr lang="en-SG" sz="2800" dirty="0">
                <a:latin typeface="Times New Roman"/>
                <a:cs typeface="Times New Roman"/>
              </a:rPr>
              <a:t>serious</a:t>
            </a:r>
            <a:r>
              <a:rPr lang="en-SG" sz="2800" spc="240" dirty="0">
                <a:latin typeface="Times New Roman"/>
                <a:cs typeface="Times New Roman"/>
              </a:rPr>
              <a:t> </a:t>
            </a:r>
            <a:r>
              <a:rPr lang="en-SG" sz="2800" dirty="0">
                <a:latin typeface="Times New Roman"/>
                <a:cs typeface="Times New Roman"/>
              </a:rPr>
              <a:t>if</a:t>
            </a:r>
            <a:r>
              <a:rPr lang="en-SG" sz="2800" spc="245" dirty="0">
                <a:latin typeface="Times New Roman"/>
                <a:cs typeface="Times New Roman"/>
              </a:rPr>
              <a:t> </a:t>
            </a:r>
            <a:r>
              <a:rPr lang="en-SG" sz="2800" dirty="0">
                <a:latin typeface="Times New Roman"/>
                <a:cs typeface="Times New Roman"/>
              </a:rPr>
              <a:t>artificial</a:t>
            </a:r>
            <a:r>
              <a:rPr lang="en-SG" sz="2800" spc="235" dirty="0">
                <a:latin typeface="Times New Roman"/>
                <a:cs typeface="Times New Roman"/>
              </a:rPr>
              <a:t> </a:t>
            </a:r>
            <a:r>
              <a:rPr lang="en-SG" sz="2800" dirty="0">
                <a:latin typeface="Times New Roman"/>
                <a:cs typeface="Times New Roman"/>
              </a:rPr>
              <a:t>general</a:t>
            </a:r>
            <a:r>
              <a:rPr lang="en-SG" sz="2800" spc="250" dirty="0">
                <a:latin typeface="Times New Roman"/>
                <a:cs typeface="Times New Roman"/>
              </a:rPr>
              <a:t> </a:t>
            </a:r>
            <a:r>
              <a:rPr lang="en-SG" sz="2800" dirty="0">
                <a:latin typeface="Times New Roman"/>
                <a:cs typeface="Times New Roman"/>
              </a:rPr>
              <a:t>intelligence</a:t>
            </a:r>
            <a:r>
              <a:rPr lang="en-SG" sz="2800" spc="245" dirty="0">
                <a:latin typeface="Times New Roman"/>
                <a:cs typeface="Times New Roman"/>
              </a:rPr>
              <a:t> </a:t>
            </a:r>
            <a:r>
              <a:rPr lang="en-SG" sz="2800" dirty="0">
                <a:latin typeface="Times New Roman"/>
                <a:cs typeface="Times New Roman"/>
              </a:rPr>
              <a:t>systems are created,</a:t>
            </a:r>
            <a:r>
              <a:rPr lang="en-SG" sz="2800" spc="245" dirty="0">
                <a:latin typeface="Times New Roman"/>
                <a:cs typeface="Times New Roman"/>
              </a:rPr>
              <a:t> </a:t>
            </a:r>
            <a:r>
              <a:rPr lang="en-SG" sz="2800" dirty="0">
                <a:latin typeface="Times New Roman"/>
                <a:cs typeface="Times New Roman"/>
              </a:rPr>
              <a:t>because</a:t>
            </a:r>
            <a:r>
              <a:rPr lang="en-SG" sz="2800" spc="229" dirty="0">
                <a:latin typeface="Times New Roman"/>
                <a:cs typeface="Times New Roman"/>
              </a:rPr>
              <a:t> </a:t>
            </a:r>
            <a:r>
              <a:rPr lang="en-SG" sz="2800" dirty="0">
                <a:latin typeface="Times New Roman"/>
                <a:cs typeface="Times New Roman"/>
              </a:rPr>
              <a:t>they</a:t>
            </a:r>
            <a:r>
              <a:rPr lang="en-SG" sz="2800" spc="240" dirty="0">
                <a:latin typeface="Times New Roman"/>
                <a:cs typeface="Times New Roman"/>
              </a:rPr>
              <a:t> </a:t>
            </a:r>
            <a:r>
              <a:rPr lang="en-SG" sz="2800" spc="-25" dirty="0">
                <a:latin typeface="Times New Roman"/>
                <a:cs typeface="Times New Roman"/>
              </a:rPr>
              <a:t>can </a:t>
            </a:r>
            <a:r>
              <a:rPr lang="en-SG" sz="2800" dirty="0">
                <a:latin typeface="Times New Roman"/>
                <a:cs typeface="Times New Roman"/>
              </a:rPr>
              <a:t>make</a:t>
            </a:r>
            <a:r>
              <a:rPr lang="en-SG" sz="2800" spc="-35" dirty="0">
                <a:latin typeface="Times New Roman"/>
                <a:cs typeface="Times New Roman"/>
              </a:rPr>
              <a:t> </a:t>
            </a:r>
            <a:r>
              <a:rPr lang="en-SG" sz="2800" dirty="0">
                <a:latin typeface="Times New Roman"/>
                <a:cs typeface="Times New Roman"/>
              </a:rPr>
              <a:t>decisions</a:t>
            </a:r>
            <a:r>
              <a:rPr lang="en-SG" sz="2800" spc="-30" dirty="0">
                <a:latin typeface="Times New Roman"/>
                <a:cs typeface="Times New Roman"/>
              </a:rPr>
              <a:t> </a:t>
            </a:r>
            <a:r>
              <a:rPr lang="en-SG" sz="2800" dirty="0">
                <a:latin typeface="Times New Roman"/>
                <a:cs typeface="Times New Roman"/>
              </a:rPr>
              <a:t>on</a:t>
            </a:r>
            <a:r>
              <a:rPr lang="en-SG" sz="2800" spc="-35" dirty="0">
                <a:latin typeface="Times New Roman"/>
                <a:cs typeface="Times New Roman"/>
              </a:rPr>
              <a:t> </a:t>
            </a:r>
            <a:r>
              <a:rPr lang="en-SG" sz="2800" dirty="0">
                <a:latin typeface="Times New Roman"/>
                <a:cs typeface="Times New Roman"/>
              </a:rPr>
              <a:t>their</a:t>
            </a:r>
            <a:r>
              <a:rPr lang="en-SG" sz="2800" spc="-30" dirty="0">
                <a:latin typeface="Times New Roman"/>
                <a:cs typeface="Times New Roman"/>
              </a:rPr>
              <a:t> </a:t>
            </a:r>
            <a:r>
              <a:rPr lang="en-SG" sz="2800" dirty="0">
                <a:latin typeface="Times New Roman"/>
                <a:cs typeface="Times New Roman"/>
              </a:rPr>
              <a:t>own</a:t>
            </a:r>
            <a:r>
              <a:rPr lang="en-SG" sz="2800" spc="-35" dirty="0">
                <a:latin typeface="Times New Roman"/>
                <a:cs typeface="Times New Roman"/>
              </a:rPr>
              <a:t> </a:t>
            </a:r>
            <a:r>
              <a:rPr lang="en-SG" sz="2800" dirty="0">
                <a:latin typeface="Times New Roman"/>
                <a:cs typeface="Times New Roman"/>
              </a:rPr>
              <a:t>and</a:t>
            </a:r>
            <a:r>
              <a:rPr lang="en-SG" sz="2800" spc="-35" dirty="0">
                <a:latin typeface="Times New Roman"/>
                <a:cs typeface="Times New Roman"/>
              </a:rPr>
              <a:t> </a:t>
            </a:r>
            <a:r>
              <a:rPr lang="en-SG" sz="2800" dirty="0">
                <a:latin typeface="Times New Roman"/>
                <a:cs typeface="Times New Roman"/>
              </a:rPr>
              <a:t>can</a:t>
            </a:r>
            <a:r>
              <a:rPr lang="en-SG" sz="2800" spc="-35" dirty="0">
                <a:latin typeface="Times New Roman"/>
                <a:cs typeface="Times New Roman"/>
              </a:rPr>
              <a:t> </a:t>
            </a:r>
            <a:r>
              <a:rPr lang="en-SG" sz="2800" dirty="0">
                <a:latin typeface="Times New Roman"/>
                <a:cs typeface="Times New Roman"/>
              </a:rPr>
              <a:t>perform</a:t>
            </a:r>
            <a:r>
              <a:rPr lang="en-SG" sz="2800" spc="-30" dirty="0">
                <a:latin typeface="Times New Roman"/>
                <a:cs typeface="Times New Roman"/>
              </a:rPr>
              <a:t> way </a:t>
            </a:r>
            <a:r>
              <a:rPr lang="en-SG" sz="2800" dirty="0">
                <a:latin typeface="Times New Roman"/>
                <a:cs typeface="Times New Roman"/>
              </a:rPr>
              <a:t>beyond</a:t>
            </a:r>
            <a:r>
              <a:rPr lang="en-SG" sz="2800" spc="-35" dirty="0">
                <a:latin typeface="Times New Roman"/>
                <a:cs typeface="Times New Roman"/>
              </a:rPr>
              <a:t> </a:t>
            </a:r>
            <a:r>
              <a:rPr lang="en-SG" sz="2800" dirty="0">
                <a:latin typeface="Times New Roman"/>
                <a:cs typeface="Times New Roman"/>
              </a:rPr>
              <a:t>the</a:t>
            </a:r>
            <a:r>
              <a:rPr lang="en-SG" sz="2800" spc="-35" dirty="0">
                <a:latin typeface="Times New Roman"/>
                <a:cs typeface="Times New Roman"/>
              </a:rPr>
              <a:t> </a:t>
            </a:r>
            <a:r>
              <a:rPr lang="en-SG" sz="2800" dirty="0">
                <a:latin typeface="Times New Roman"/>
                <a:cs typeface="Times New Roman"/>
              </a:rPr>
              <a:t>scope</a:t>
            </a:r>
            <a:r>
              <a:rPr lang="en-SG" sz="2800" spc="-30" dirty="0">
                <a:latin typeface="Times New Roman"/>
                <a:cs typeface="Times New Roman"/>
              </a:rPr>
              <a:t> </a:t>
            </a:r>
            <a:r>
              <a:rPr lang="en-SG" sz="2800" spc="-25" dirty="0">
                <a:latin typeface="Times New Roman"/>
                <a:cs typeface="Times New Roman"/>
              </a:rPr>
              <a:t>of </a:t>
            </a:r>
            <a:r>
              <a:rPr lang="en-SG" sz="2800" dirty="0">
                <a:latin typeface="Times New Roman"/>
                <a:cs typeface="Times New Roman"/>
              </a:rPr>
              <a:t>their</a:t>
            </a:r>
            <a:r>
              <a:rPr lang="en-SG" sz="2800" spc="-30" dirty="0">
                <a:latin typeface="Times New Roman"/>
                <a:cs typeface="Times New Roman"/>
              </a:rPr>
              <a:t> </a:t>
            </a:r>
            <a:r>
              <a:rPr lang="en-SG" sz="2800" spc="-10" dirty="0">
                <a:latin typeface="Times New Roman"/>
                <a:cs typeface="Times New Roman"/>
              </a:rPr>
              <a:t>programming.</a:t>
            </a:r>
            <a:endParaRPr lang="en-SG" sz="2800" dirty="0">
              <a:latin typeface="Times New Roman"/>
              <a:cs typeface="Times New Roman"/>
            </a:endParaRPr>
          </a:p>
          <a:p>
            <a:pPr marL="372745" marR="5080" indent="-226060" algn="just">
              <a:lnSpc>
                <a:spcPct val="130000"/>
              </a:lnSpc>
              <a:spcBef>
                <a:spcPts val="600"/>
              </a:spcBef>
              <a:buFont typeface="Arial"/>
              <a:buChar char="•"/>
              <a:tabLst>
                <a:tab pos="372745" algn="l"/>
              </a:tabLst>
            </a:pPr>
            <a:r>
              <a:rPr sz="2800" dirty="0">
                <a:latin typeface="Times New Roman"/>
                <a:cs typeface="Times New Roman"/>
              </a:rPr>
              <a:t>Without</a:t>
            </a:r>
            <a:r>
              <a:rPr sz="2800" spc="204" dirty="0">
                <a:latin typeface="Times New Roman"/>
                <a:cs typeface="Times New Roman"/>
              </a:rPr>
              <a:t> </a:t>
            </a:r>
            <a:r>
              <a:rPr sz="2800" dirty="0">
                <a:latin typeface="Times New Roman"/>
                <a:cs typeface="Times New Roman"/>
              </a:rPr>
              <a:t>any</a:t>
            </a:r>
            <a:r>
              <a:rPr sz="2800" spc="220" dirty="0">
                <a:latin typeface="Times New Roman"/>
                <a:cs typeface="Times New Roman"/>
              </a:rPr>
              <a:t> </a:t>
            </a:r>
            <a:r>
              <a:rPr sz="2800" dirty="0">
                <a:latin typeface="Times New Roman"/>
                <a:cs typeface="Times New Roman"/>
              </a:rPr>
              <a:t>ethical</a:t>
            </a:r>
            <a:r>
              <a:rPr sz="2800" spc="215" dirty="0">
                <a:latin typeface="Times New Roman"/>
                <a:cs typeface="Times New Roman"/>
              </a:rPr>
              <a:t> </a:t>
            </a:r>
            <a:r>
              <a:rPr sz="2800" dirty="0">
                <a:latin typeface="Times New Roman"/>
                <a:cs typeface="Times New Roman"/>
              </a:rPr>
              <a:t>or</a:t>
            </a:r>
            <a:r>
              <a:rPr sz="2800" spc="220" dirty="0">
                <a:latin typeface="Times New Roman"/>
                <a:cs typeface="Times New Roman"/>
              </a:rPr>
              <a:t> </a:t>
            </a:r>
            <a:r>
              <a:rPr sz="2800" dirty="0">
                <a:latin typeface="Times New Roman"/>
                <a:cs typeface="Times New Roman"/>
              </a:rPr>
              <a:t>moral</a:t>
            </a:r>
            <a:r>
              <a:rPr sz="2800" spc="220" dirty="0">
                <a:latin typeface="Times New Roman"/>
                <a:cs typeface="Times New Roman"/>
              </a:rPr>
              <a:t> </a:t>
            </a:r>
            <a:r>
              <a:rPr sz="2800" dirty="0">
                <a:latin typeface="Times New Roman"/>
                <a:cs typeface="Times New Roman"/>
              </a:rPr>
              <a:t>oversight,</a:t>
            </a:r>
            <a:r>
              <a:rPr sz="2800" spc="215" dirty="0">
                <a:latin typeface="Times New Roman"/>
                <a:cs typeface="Times New Roman"/>
              </a:rPr>
              <a:t> </a:t>
            </a:r>
            <a:r>
              <a:rPr sz="2800" dirty="0">
                <a:latin typeface="Times New Roman"/>
                <a:cs typeface="Times New Roman"/>
              </a:rPr>
              <a:t>the</a:t>
            </a:r>
            <a:r>
              <a:rPr sz="2800" spc="220" dirty="0">
                <a:latin typeface="Times New Roman"/>
                <a:cs typeface="Times New Roman"/>
              </a:rPr>
              <a:t> </a:t>
            </a:r>
            <a:r>
              <a:rPr sz="2800" dirty="0">
                <a:latin typeface="Times New Roman"/>
                <a:cs typeface="Times New Roman"/>
              </a:rPr>
              <a:t>consequences</a:t>
            </a:r>
            <a:r>
              <a:rPr sz="2800" spc="220" dirty="0">
                <a:latin typeface="Times New Roman"/>
                <a:cs typeface="Times New Roman"/>
              </a:rPr>
              <a:t> </a:t>
            </a:r>
            <a:r>
              <a:rPr sz="2800" spc="-10" dirty="0">
                <a:latin typeface="Times New Roman"/>
                <a:cs typeface="Times New Roman"/>
              </a:rPr>
              <a:t>would </a:t>
            </a:r>
            <a:r>
              <a:rPr sz="2800" dirty="0">
                <a:latin typeface="Times New Roman"/>
                <a:cs typeface="Times New Roman"/>
              </a:rPr>
              <a:t>be</a:t>
            </a:r>
            <a:r>
              <a:rPr sz="2800" spc="675" dirty="0">
                <a:latin typeface="Times New Roman"/>
                <a:cs typeface="Times New Roman"/>
              </a:rPr>
              <a:t> </a:t>
            </a:r>
            <a:r>
              <a:rPr sz="2800" dirty="0">
                <a:latin typeface="Times New Roman"/>
                <a:cs typeface="Times New Roman"/>
              </a:rPr>
              <a:t>disastrous.</a:t>
            </a:r>
            <a:r>
              <a:rPr sz="2800" spc="675" dirty="0">
                <a:latin typeface="Times New Roman"/>
                <a:cs typeface="Times New Roman"/>
              </a:rPr>
              <a:t> </a:t>
            </a:r>
            <a:r>
              <a:rPr sz="2800" dirty="0">
                <a:latin typeface="Times New Roman"/>
                <a:cs typeface="Times New Roman"/>
              </a:rPr>
              <a:t>Even</a:t>
            </a:r>
            <a:r>
              <a:rPr sz="2800" spc="680" dirty="0">
                <a:latin typeface="Times New Roman"/>
                <a:cs typeface="Times New Roman"/>
              </a:rPr>
              <a:t> </a:t>
            </a:r>
            <a:r>
              <a:rPr sz="2800" dirty="0">
                <a:latin typeface="Times New Roman"/>
                <a:cs typeface="Times New Roman"/>
              </a:rPr>
              <a:t>Elon</a:t>
            </a:r>
            <a:r>
              <a:rPr sz="2800" spc="675" dirty="0">
                <a:latin typeface="Times New Roman"/>
                <a:cs typeface="Times New Roman"/>
              </a:rPr>
              <a:t> </a:t>
            </a:r>
            <a:r>
              <a:rPr sz="2800" dirty="0">
                <a:latin typeface="Times New Roman"/>
                <a:cs typeface="Times New Roman"/>
              </a:rPr>
              <a:t>Musk,</a:t>
            </a:r>
            <a:r>
              <a:rPr sz="2800" spc="680" dirty="0">
                <a:latin typeface="Times New Roman"/>
                <a:cs typeface="Times New Roman"/>
              </a:rPr>
              <a:t> </a:t>
            </a:r>
            <a:r>
              <a:rPr sz="2800" dirty="0">
                <a:latin typeface="Times New Roman"/>
                <a:cs typeface="Times New Roman"/>
              </a:rPr>
              <a:t>a</a:t>
            </a:r>
            <a:r>
              <a:rPr sz="2800" spc="675" dirty="0">
                <a:latin typeface="Times New Roman"/>
                <a:cs typeface="Times New Roman"/>
              </a:rPr>
              <a:t> </a:t>
            </a:r>
            <a:r>
              <a:rPr sz="2800" dirty="0">
                <a:latin typeface="Times New Roman"/>
                <a:cs typeface="Times New Roman"/>
              </a:rPr>
              <a:t>staunch</a:t>
            </a:r>
            <a:r>
              <a:rPr sz="2800" spc="680" dirty="0">
                <a:latin typeface="Times New Roman"/>
                <a:cs typeface="Times New Roman"/>
              </a:rPr>
              <a:t> </a:t>
            </a:r>
            <a:r>
              <a:rPr sz="2800" dirty="0">
                <a:latin typeface="Times New Roman"/>
                <a:cs typeface="Times New Roman"/>
              </a:rPr>
              <a:t>tech</a:t>
            </a:r>
            <a:r>
              <a:rPr sz="2800" spc="675" dirty="0">
                <a:latin typeface="Times New Roman"/>
                <a:cs typeface="Times New Roman"/>
              </a:rPr>
              <a:t> </a:t>
            </a:r>
            <a:r>
              <a:rPr sz="2800" dirty="0">
                <a:latin typeface="Times New Roman"/>
                <a:cs typeface="Times New Roman"/>
              </a:rPr>
              <a:t>advocate,</a:t>
            </a:r>
            <a:r>
              <a:rPr sz="2800" spc="685" dirty="0">
                <a:latin typeface="Times New Roman"/>
                <a:cs typeface="Times New Roman"/>
              </a:rPr>
              <a:t> </a:t>
            </a:r>
            <a:r>
              <a:rPr sz="2800" spc="-25" dirty="0">
                <a:latin typeface="Times New Roman"/>
                <a:cs typeface="Times New Roman"/>
              </a:rPr>
              <a:t>has </a:t>
            </a:r>
            <a:r>
              <a:rPr sz="2800" dirty="0">
                <a:latin typeface="Times New Roman"/>
                <a:cs typeface="Times New Roman"/>
              </a:rPr>
              <a:t>warned</a:t>
            </a:r>
            <a:r>
              <a:rPr sz="2800" spc="320" dirty="0">
                <a:latin typeface="Times New Roman"/>
                <a:cs typeface="Times New Roman"/>
              </a:rPr>
              <a:t>  </a:t>
            </a:r>
            <a:r>
              <a:rPr sz="2800" dirty="0">
                <a:latin typeface="Times New Roman"/>
                <a:cs typeface="Times New Roman"/>
              </a:rPr>
              <a:t>that</a:t>
            </a:r>
            <a:r>
              <a:rPr sz="2800" spc="330" dirty="0">
                <a:latin typeface="Times New Roman"/>
                <a:cs typeface="Times New Roman"/>
              </a:rPr>
              <a:t>  </a:t>
            </a:r>
            <a:r>
              <a:rPr sz="2800" dirty="0">
                <a:latin typeface="Times New Roman"/>
                <a:cs typeface="Times New Roman"/>
              </a:rPr>
              <a:t>advanced</a:t>
            </a:r>
            <a:r>
              <a:rPr sz="2800" spc="325" dirty="0">
                <a:latin typeface="Times New Roman"/>
                <a:cs typeface="Times New Roman"/>
              </a:rPr>
              <a:t>  </a:t>
            </a:r>
            <a:r>
              <a:rPr sz="2800" dirty="0">
                <a:latin typeface="Times New Roman"/>
                <a:cs typeface="Times New Roman"/>
              </a:rPr>
              <a:t>artificial</a:t>
            </a:r>
            <a:r>
              <a:rPr sz="2800" spc="330" dirty="0">
                <a:latin typeface="Times New Roman"/>
                <a:cs typeface="Times New Roman"/>
              </a:rPr>
              <a:t>  </a:t>
            </a:r>
            <a:r>
              <a:rPr sz="2800" dirty="0">
                <a:latin typeface="Times New Roman"/>
                <a:cs typeface="Times New Roman"/>
              </a:rPr>
              <a:t>intelligence</a:t>
            </a:r>
            <a:r>
              <a:rPr sz="2800" spc="325" dirty="0">
                <a:latin typeface="Times New Roman"/>
                <a:cs typeface="Times New Roman"/>
              </a:rPr>
              <a:t>  </a:t>
            </a:r>
            <a:r>
              <a:rPr sz="2800" dirty="0">
                <a:latin typeface="Times New Roman"/>
                <a:cs typeface="Times New Roman"/>
              </a:rPr>
              <a:t>could</a:t>
            </a:r>
            <a:r>
              <a:rPr sz="2800" spc="330" dirty="0">
                <a:latin typeface="Times New Roman"/>
                <a:cs typeface="Times New Roman"/>
              </a:rPr>
              <a:t>  </a:t>
            </a:r>
            <a:r>
              <a:rPr sz="2800" dirty="0">
                <a:latin typeface="Times New Roman"/>
                <a:cs typeface="Times New Roman"/>
              </a:rPr>
              <a:t>pose</a:t>
            </a:r>
            <a:r>
              <a:rPr sz="2800" spc="325" dirty="0">
                <a:latin typeface="Times New Roman"/>
                <a:cs typeface="Times New Roman"/>
              </a:rPr>
              <a:t>  </a:t>
            </a:r>
            <a:r>
              <a:rPr sz="2800" spc="-25" dirty="0">
                <a:latin typeface="Times New Roman"/>
                <a:cs typeface="Times New Roman"/>
              </a:rPr>
              <a:t>an </a:t>
            </a:r>
            <a:r>
              <a:rPr sz="2800" dirty="0">
                <a:latin typeface="Times New Roman"/>
                <a:cs typeface="Times New Roman"/>
              </a:rPr>
              <a:t>"existential</a:t>
            </a:r>
            <a:r>
              <a:rPr sz="2800" spc="20" dirty="0">
                <a:latin typeface="Times New Roman"/>
                <a:cs typeface="Times New Roman"/>
              </a:rPr>
              <a:t>  </a:t>
            </a:r>
            <a:r>
              <a:rPr sz="2800" dirty="0">
                <a:latin typeface="Times New Roman"/>
                <a:cs typeface="Times New Roman"/>
              </a:rPr>
              <a:t>crisis"</a:t>
            </a:r>
            <a:r>
              <a:rPr sz="2800" spc="35" dirty="0">
                <a:latin typeface="Times New Roman"/>
                <a:cs typeface="Times New Roman"/>
              </a:rPr>
              <a:t>  </a:t>
            </a:r>
            <a:r>
              <a:rPr sz="2800" dirty="0">
                <a:latin typeface="Times New Roman"/>
                <a:cs typeface="Times New Roman"/>
              </a:rPr>
              <a:t>for</a:t>
            </a:r>
            <a:r>
              <a:rPr sz="2800" spc="30" dirty="0">
                <a:latin typeface="Times New Roman"/>
                <a:cs typeface="Times New Roman"/>
              </a:rPr>
              <a:t>  </a:t>
            </a:r>
            <a:r>
              <a:rPr sz="2800" dirty="0">
                <a:latin typeface="Times New Roman"/>
                <a:cs typeface="Times New Roman"/>
              </a:rPr>
              <a:t>humanity.</a:t>
            </a:r>
            <a:r>
              <a:rPr sz="2800" spc="35" dirty="0">
                <a:latin typeface="Times New Roman"/>
                <a:cs typeface="Times New Roman"/>
              </a:rPr>
              <a:t>  </a:t>
            </a:r>
            <a:r>
              <a:rPr sz="2800" dirty="0">
                <a:latin typeface="Times New Roman"/>
                <a:cs typeface="Times New Roman"/>
              </a:rPr>
              <a:t>Current</a:t>
            </a:r>
            <a:r>
              <a:rPr sz="2800" spc="30" dirty="0">
                <a:latin typeface="Times New Roman"/>
                <a:cs typeface="Times New Roman"/>
              </a:rPr>
              <a:t>  </a:t>
            </a:r>
            <a:r>
              <a:rPr sz="2800" dirty="0">
                <a:latin typeface="Times New Roman"/>
                <a:cs typeface="Times New Roman"/>
              </a:rPr>
              <a:t>control</a:t>
            </a:r>
            <a:r>
              <a:rPr sz="2800" spc="35" dirty="0">
                <a:latin typeface="Times New Roman"/>
                <a:cs typeface="Times New Roman"/>
              </a:rPr>
              <a:t>  </a:t>
            </a:r>
            <a:r>
              <a:rPr sz="2800" dirty="0">
                <a:latin typeface="Times New Roman"/>
                <a:cs typeface="Times New Roman"/>
              </a:rPr>
              <a:t>methods</a:t>
            </a:r>
            <a:r>
              <a:rPr sz="2800" spc="35" dirty="0">
                <a:latin typeface="Times New Roman"/>
                <a:cs typeface="Times New Roman"/>
              </a:rPr>
              <a:t>  </a:t>
            </a:r>
            <a:r>
              <a:rPr sz="2800" spc="-25" dirty="0">
                <a:latin typeface="Times New Roman"/>
                <a:cs typeface="Times New Roman"/>
              </a:rPr>
              <a:t>are </a:t>
            </a:r>
            <a:r>
              <a:rPr sz="2800" spc="-10" dirty="0">
                <a:latin typeface="Times New Roman"/>
                <a:cs typeface="Times New Roman"/>
              </a:rPr>
              <a:t>insufficient.</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C8666CBD-6DA1-B0F9-C820-E8E94165A2B0}"/>
              </a:ext>
            </a:extLst>
          </p:cNvPr>
          <p:cNvSpPr>
            <a:spLocks noGrp="1"/>
          </p:cNvSpPr>
          <p:nvPr>
            <p:ph type="sldNum" sz="quarter" idx="7"/>
          </p:nvPr>
        </p:nvSpPr>
        <p:spPr/>
        <p:txBody>
          <a:bodyPr/>
          <a:lstStyle/>
          <a:p>
            <a:fld id="{B6F15528-21DE-4FAA-801E-634DDDAF4B2B}" type="slidenum">
              <a:rPr lang="en-SG" smtClean="0"/>
              <a:t>17</a:t>
            </a:fld>
            <a:endParaRPr lang="en-S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7" y="426212"/>
            <a:ext cx="9813290" cy="6257290"/>
          </a:xfrm>
          <a:prstGeom prst="rect">
            <a:avLst/>
          </a:prstGeom>
        </p:spPr>
        <p:txBody>
          <a:bodyPr vert="horz" wrap="square" lIns="0" tIns="13335" rIns="0" bIns="0" rtlCol="0">
            <a:spAutoFit/>
          </a:bodyPr>
          <a:lstStyle/>
          <a:p>
            <a:pPr marL="12700">
              <a:lnSpc>
                <a:spcPct val="100000"/>
              </a:lnSpc>
              <a:spcBef>
                <a:spcPts val="105"/>
              </a:spcBef>
            </a:pPr>
            <a:r>
              <a:rPr sz="2800" b="1" dirty="0">
                <a:latin typeface="Times New Roman"/>
                <a:cs typeface="Times New Roman"/>
              </a:rPr>
              <a:t>Artificial</a:t>
            </a:r>
            <a:r>
              <a:rPr sz="2800" b="1" spc="-55" dirty="0">
                <a:latin typeface="Times New Roman"/>
                <a:cs typeface="Times New Roman"/>
              </a:rPr>
              <a:t> </a:t>
            </a:r>
            <a:r>
              <a:rPr sz="2800" b="1" dirty="0">
                <a:latin typeface="Times New Roman"/>
                <a:cs typeface="Times New Roman"/>
              </a:rPr>
              <a:t>Narrow</a:t>
            </a:r>
            <a:r>
              <a:rPr sz="2800" b="1" spc="-50" dirty="0">
                <a:latin typeface="Times New Roman"/>
                <a:cs typeface="Times New Roman"/>
              </a:rPr>
              <a:t> </a:t>
            </a:r>
            <a:r>
              <a:rPr sz="2800" b="1" dirty="0">
                <a:latin typeface="Times New Roman"/>
                <a:cs typeface="Times New Roman"/>
              </a:rPr>
              <a:t>Intelligence</a:t>
            </a:r>
            <a:r>
              <a:rPr sz="2800" b="1" spc="-40" dirty="0">
                <a:latin typeface="Times New Roman"/>
                <a:cs typeface="Times New Roman"/>
              </a:rPr>
              <a:t> </a:t>
            </a:r>
            <a:r>
              <a:rPr sz="2800" b="1" dirty="0">
                <a:latin typeface="Times New Roman"/>
                <a:cs typeface="Times New Roman"/>
              </a:rPr>
              <a:t>vs.</a:t>
            </a:r>
            <a:r>
              <a:rPr sz="2800" b="1" spc="-45" dirty="0">
                <a:latin typeface="Times New Roman"/>
                <a:cs typeface="Times New Roman"/>
              </a:rPr>
              <a:t> </a:t>
            </a:r>
            <a:r>
              <a:rPr sz="2800" b="1" dirty="0">
                <a:latin typeface="Times New Roman"/>
                <a:cs typeface="Times New Roman"/>
              </a:rPr>
              <a:t>Artificial</a:t>
            </a:r>
            <a:r>
              <a:rPr sz="2800" b="1" spc="-45" dirty="0">
                <a:latin typeface="Times New Roman"/>
                <a:cs typeface="Times New Roman"/>
              </a:rPr>
              <a:t> </a:t>
            </a:r>
            <a:r>
              <a:rPr sz="2800" b="1" dirty="0">
                <a:latin typeface="Times New Roman"/>
                <a:cs typeface="Times New Roman"/>
              </a:rPr>
              <a:t>General</a:t>
            </a:r>
            <a:r>
              <a:rPr sz="2800" b="1" spc="-40" dirty="0">
                <a:latin typeface="Times New Roman"/>
                <a:cs typeface="Times New Roman"/>
              </a:rPr>
              <a:t> </a:t>
            </a:r>
            <a:r>
              <a:rPr sz="2800" b="1" spc="-10" dirty="0">
                <a:latin typeface="Times New Roman"/>
                <a:cs typeface="Times New Roman"/>
              </a:rPr>
              <a:t>Intelligence</a:t>
            </a:r>
            <a:endParaRPr sz="2800" dirty="0">
              <a:latin typeface="Times New Roman"/>
              <a:cs typeface="Times New Roman"/>
            </a:endParaRPr>
          </a:p>
          <a:p>
            <a:pPr marL="372745" marR="8255" indent="-226060" algn="just">
              <a:lnSpc>
                <a:spcPct val="124500"/>
              </a:lnSpc>
              <a:spcBef>
                <a:spcPts val="2250"/>
              </a:spcBef>
              <a:buFont typeface="Arial"/>
              <a:buChar char="•"/>
              <a:tabLst>
                <a:tab pos="372745" algn="l"/>
              </a:tabLst>
            </a:pPr>
            <a:r>
              <a:rPr sz="2800" dirty="0">
                <a:latin typeface="Times New Roman"/>
                <a:cs typeface="Times New Roman"/>
              </a:rPr>
              <a:t>But</a:t>
            </a:r>
            <a:r>
              <a:rPr sz="2800" spc="-55" dirty="0">
                <a:latin typeface="Times New Roman"/>
                <a:cs typeface="Times New Roman"/>
              </a:rPr>
              <a:t> </a:t>
            </a:r>
            <a:r>
              <a:rPr sz="2800" dirty="0">
                <a:latin typeface="Times New Roman"/>
                <a:cs typeface="Times New Roman"/>
              </a:rPr>
              <a:t>we</a:t>
            </a:r>
            <a:r>
              <a:rPr sz="2800" spc="-40" dirty="0">
                <a:latin typeface="Times New Roman"/>
                <a:cs typeface="Times New Roman"/>
              </a:rPr>
              <a:t> </a:t>
            </a:r>
            <a:r>
              <a:rPr sz="2800" dirty="0">
                <a:latin typeface="Times New Roman"/>
                <a:cs typeface="Times New Roman"/>
              </a:rPr>
              <a:t>are</a:t>
            </a:r>
            <a:r>
              <a:rPr sz="2800" spc="-40" dirty="0">
                <a:latin typeface="Times New Roman"/>
                <a:cs typeface="Times New Roman"/>
              </a:rPr>
              <a:t> </a:t>
            </a:r>
            <a:r>
              <a:rPr sz="2800" dirty="0">
                <a:latin typeface="Times New Roman"/>
                <a:cs typeface="Times New Roman"/>
              </a:rPr>
              <a:t>not</a:t>
            </a:r>
            <a:r>
              <a:rPr sz="2800" spc="-40" dirty="0">
                <a:latin typeface="Times New Roman"/>
                <a:cs typeface="Times New Roman"/>
              </a:rPr>
              <a:t> </a:t>
            </a:r>
            <a:r>
              <a:rPr sz="2800" dirty="0">
                <a:latin typeface="Times New Roman"/>
                <a:cs typeface="Times New Roman"/>
              </a:rPr>
              <a:t>there</a:t>
            </a:r>
            <a:r>
              <a:rPr sz="2800" spc="-40" dirty="0">
                <a:latin typeface="Times New Roman"/>
                <a:cs typeface="Times New Roman"/>
              </a:rPr>
              <a:t> </a:t>
            </a:r>
            <a:r>
              <a:rPr sz="2800" dirty="0">
                <a:latin typeface="Times New Roman"/>
                <a:cs typeface="Times New Roman"/>
              </a:rPr>
              <a:t>yet.</a:t>
            </a:r>
            <a:r>
              <a:rPr sz="2800" spc="-55" dirty="0">
                <a:latin typeface="Times New Roman"/>
                <a:cs typeface="Times New Roman"/>
              </a:rPr>
              <a:t> </a:t>
            </a:r>
            <a:r>
              <a:rPr sz="2800" dirty="0">
                <a:latin typeface="Times New Roman"/>
                <a:cs typeface="Times New Roman"/>
              </a:rPr>
              <a:t>For</a:t>
            </a:r>
            <a:r>
              <a:rPr sz="2800" spc="-45" dirty="0">
                <a:latin typeface="Times New Roman"/>
                <a:cs typeface="Times New Roman"/>
              </a:rPr>
              <a:t> </a:t>
            </a:r>
            <a:r>
              <a:rPr sz="2800" dirty="0">
                <a:latin typeface="Times New Roman"/>
                <a:cs typeface="Times New Roman"/>
              </a:rPr>
              <a:t>a</a:t>
            </a:r>
            <a:r>
              <a:rPr sz="2800" spc="-40" dirty="0">
                <a:latin typeface="Times New Roman"/>
                <a:cs typeface="Times New Roman"/>
              </a:rPr>
              <a:t> </a:t>
            </a:r>
            <a:r>
              <a:rPr sz="2800" dirty="0">
                <a:latin typeface="Times New Roman"/>
                <a:cs typeface="Times New Roman"/>
              </a:rPr>
              <a:t>machine</a:t>
            </a:r>
            <a:r>
              <a:rPr sz="2800" spc="-40" dirty="0">
                <a:latin typeface="Times New Roman"/>
                <a:cs typeface="Times New Roman"/>
              </a:rPr>
              <a:t> </a:t>
            </a:r>
            <a:r>
              <a:rPr sz="2800" dirty="0">
                <a:latin typeface="Times New Roman"/>
                <a:cs typeface="Times New Roman"/>
              </a:rPr>
              <a:t>to</a:t>
            </a:r>
            <a:r>
              <a:rPr sz="2800" spc="-40" dirty="0">
                <a:latin typeface="Times New Roman"/>
                <a:cs typeface="Times New Roman"/>
              </a:rPr>
              <a:t> </a:t>
            </a:r>
            <a:r>
              <a:rPr sz="2800" dirty="0">
                <a:latin typeface="Times New Roman"/>
                <a:cs typeface="Times New Roman"/>
              </a:rPr>
              <a:t>actually</a:t>
            </a:r>
            <a:r>
              <a:rPr sz="2800" spc="-40" dirty="0">
                <a:latin typeface="Times New Roman"/>
                <a:cs typeface="Times New Roman"/>
              </a:rPr>
              <a:t> </a:t>
            </a:r>
            <a:r>
              <a:rPr sz="2800" dirty="0">
                <a:latin typeface="Times New Roman"/>
                <a:cs typeface="Times New Roman"/>
              </a:rPr>
              <a:t>create</a:t>
            </a:r>
            <a:r>
              <a:rPr sz="2800" spc="-40" dirty="0">
                <a:latin typeface="Times New Roman"/>
                <a:cs typeface="Times New Roman"/>
              </a:rPr>
              <a:t> </a:t>
            </a:r>
            <a:r>
              <a:rPr sz="2800" spc="-10" dirty="0">
                <a:latin typeface="Times New Roman"/>
                <a:cs typeface="Times New Roman"/>
              </a:rPr>
              <a:t>meaning </a:t>
            </a:r>
            <a:r>
              <a:rPr sz="2800" dirty="0">
                <a:latin typeface="Times New Roman"/>
                <a:cs typeface="Times New Roman"/>
              </a:rPr>
              <a:t>like</a:t>
            </a:r>
            <a:r>
              <a:rPr sz="2800" spc="-10" dirty="0">
                <a:latin typeface="Times New Roman"/>
                <a:cs typeface="Times New Roman"/>
              </a:rPr>
              <a:t> </a:t>
            </a:r>
            <a:r>
              <a:rPr sz="2800" dirty="0">
                <a:latin typeface="Times New Roman"/>
                <a:cs typeface="Times New Roman"/>
              </a:rPr>
              <a:t>a</a:t>
            </a:r>
            <a:r>
              <a:rPr sz="2800" spc="-5" dirty="0">
                <a:latin typeface="Times New Roman"/>
                <a:cs typeface="Times New Roman"/>
              </a:rPr>
              <a:t> </a:t>
            </a:r>
            <a:r>
              <a:rPr sz="2800" dirty="0">
                <a:latin typeface="Times New Roman"/>
                <a:cs typeface="Times New Roman"/>
              </a:rPr>
              <a:t>human,</a:t>
            </a:r>
            <a:r>
              <a:rPr sz="2800" spc="-5" dirty="0">
                <a:latin typeface="Times New Roman"/>
                <a:cs typeface="Times New Roman"/>
              </a:rPr>
              <a:t> </a:t>
            </a:r>
            <a:r>
              <a:rPr sz="2800" dirty="0">
                <a:latin typeface="Times New Roman"/>
                <a:cs typeface="Times New Roman"/>
              </a:rPr>
              <a:t>it</a:t>
            </a:r>
            <a:r>
              <a:rPr sz="2800" spc="-5" dirty="0">
                <a:latin typeface="Times New Roman"/>
                <a:cs typeface="Times New Roman"/>
              </a:rPr>
              <a:t> </a:t>
            </a:r>
            <a:r>
              <a:rPr sz="2800" dirty="0">
                <a:latin typeface="Times New Roman"/>
                <a:cs typeface="Times New Roman"/>
              </a:rPr>
              <a:t>will</a:t>
            </a:r>
            <a:r>
              <a:rPr sz="2800" spc="-5" dirty="0">
                <a:latin typeface="Times New Roman"/>
                <a:cs typeface="Times New Roman"/>
              </a:rPr>
              <a:t> </a:t>
            </a:r>
            <a:r>
              <a:rPr sz="2800" dirty="0">
                <a:latin typeface="Times New Roman"/>
                <a:cs typeface="Times New Roman"/>
              </a:rPr>
              <a:t>need</a:t>
            </a:r>
            <a:r>
              <a:rPr sz="2800" spc="-5" dirty="0">
                <a:latin typeface="Times New Roman"/>
                <a:cs typeface="Times New Roman"/>
              </a:rPr>
              <a:t> </a:t>
            </a:r>
            <a:r>
              <a:rPr sz="2800" dirty="0">
                <a:latin typeface="Times New Roman"/>
                <a:cs typeface="Times New Roman"/>
              </a:rPr>
              <a:t>to</a:t>
            </a:r>
            <a:r>
              <a:rPr sz="2800" spc="-5" dirty="0">
                <a:latin typeface="Times New Roman"/>
                <a:cs typeface="Times New Roman"/>
              </a:rPr>
              <a:t> </a:t>
            </a:r>
            <a:r>
              <a:rPr sz="2800" dirty="0">
                <a:latin typeface="Times New Roman"/>
                <a:cs typeface="Times New Roman"/>
              </a:rPr>
              <a:t>model</a:t>
            </a:r>
            <a:r>
              <a:rPr sz="2800" spc="-25" dirty="0">
                <a:latin typeface="Times New Roman"/>
                <a:cs typeface="Times New Roman"/>
              </a:rPr>
              <a:t> </a:t>
            </a:r>
            <a:r>
              <a:rPr sz="2800" b="1" dirty="0">
                <a:latin typeface="Times New Roman"/>
                <a:cs typeface="Times New Roman"/>
              </a:rPr>
              <a:t>abductive</a:t>
            </a:r>
            <a:r>
              <a:rPr sz="2800" b="1" spc="-5" dirty="0">
                <a:latin typeface="Times New Roman"/>
                <a:cs typeface="Times New Roman"/>
              </a:rPr>
              <a:t> </a:t>
            </a:r>
            <a:r>
              <a:rPr sz="2800" b="1" dirty="0">
                <a:latin typeface="Times New Roman"/>
                <a:cs typeface="Times New Roman"/>
              </a:rPr>
              <a:t>inference</a:t>
            </a:r>
            <a:r>
              <a:rPr sz="2800" dirty="0">
                <a:latin typeface="Times New Roman"/>
                <a:cs typeface="Times New Roman"/>
              </a:rPr>
              <a:t>,</a:t>
            </a:r>
            <a:r>
              <a:rPr sz="2800" spc="-5" dirty="0">
                <a:latin typeface="Times New Roman"/>
                <a:cs typeface="Times New Roman"/>
              </a:rPr>
              <a:t> </a:t>
            </a:r>
            <a:r>
              <a:rPr sz="2800" dirty="0">
                <a:latin typeface="Times New Roman"/>
                <a:cs typeface="Times New Roman"/>
              </a:rPr>
              <a:t>which</a:t>
            </a:r>
            <a:r>
              <a:rPr sz="2800" spc="-5" dirty="0">
                <a:latin typeface="Times New Roman"/>
                <a:cs typeface="Times New Roman"/>
              </a:rPr>
              <a:t> </a:t>
            </a:r>
            <a:r>
              <a:rPr sz="2800" spc="-25" dirty="0">
                <a:latin typeface="Times New Roman"/>
                <a:cs typeface="Times New Roman"/>
              </a:rPr>
              <a:t>is </a:t>
            </a:r>
            <a:r>
              <a:rPr sz="2800" dirty="0">
                <a:latin typeface="Times New Roman"/>
                <a:cs typeface="Times New Roman"/>
              </a:rPr>
              <a:t>what</a:t>
            </a:r>
            <a:r>
              <a:rPr sz="2800" spc="490" dirty="0">
                <a:latin typeface="Times New Roman"/>
                <a:cs typeface="Times New Roman"/>
              </a:rPr>
              <a:t> </a:t>
            </a:r>
            <a:r>
              <a:rPr sz="2800" dirty="0">
                <a:latin typeface="Times New Roman"/>
                <a:cs typeface="Times New Roman"/>
              </a:rPr>
              <a:t>humans</a:t>
            </a:r>
            <a:r>
              <a:rPr sz="2800" spc="495" dirty="0">
                <a:latin typeface="Times New Roman"/>
                <a:cs typeface="Times New Roman"/>
              </a:rPr>
              <a:t> </a:t>
            </a:r>
            <a:r>
              <a:rPr sz="2800" dirty="0">
                <a:latin typeface="Times New Roman"/>
                <a:cs typeface="Times New Roman"/>
              </a:rPr>
              <a:t>use</a:t>
            </a:r>
            <a:r>
              <a:rPr sz="2800" spc="495" dirty="0">
                <a:latin typeface="Times New Roman"/>
                <a:cs typeface="Times New Roman"/>
              </a:rPr>
              <a:t> </a:t>
            </a:r>
            <a:r>
              <a:rPr sz="2800" dirty="0">
                <a:latin typeface="Times New Roman"/>
                <a:cs typeface="Times New Roman"/>
              </a:rPr>
              <a:t>to</a:t>
            </a:r>
            <a:r>
              <a:rPr sz="2800" spc="495" dirty="0">
                <a:latin typeface="Times New Roman"/>
                <a:cs typeface="Times New Roman"/>
              </a:rPr>
              <a:t> </a:t>
            </a:r>
            <a:r>
              <a:rPr sz="2800" dirty="0">
                <a:latin typeface="Times New Roman"/>
                <a:cs typeface="Times New Roman"/>
              </a:rPr>
              <a:t>create</a:t>
            </a:r>
            <a:r>
              <a:rPr sz="2800" spc="495" dirty="0">
                <a:latin typeface="Times New Roman"/>
                <a:cs typeface="Times New Roman"/>
              </a:rPr>
              <a:t> </a:t>
            </a:r>
            <a:r>
              <a:rPr sz="2800" dirty="0">
                <a:latin typeface="Times New Roman"/>
                <a:cs typeface="Times New Roman"/>
              </a:rPr>
              <a:t>meanings</a:t>
            </a:r>
            <a:r>
              <a:rPr sz="2800" spc="490" dirty="0">
                <a:latin typeface="Times New Roman"/>
                <a:cs typeface="Times New Roman"/>
              </a:rPr>
              <a:t> </a:t>
            </a:r>
            <a:r>
              <a:rPr sz="2800" dirty="0">
                <a:latin typeface="Times New Roman"/>
                <a:cs typeface="Times New Roman"/>
              </a:rPr>
              <a:t>of</a:t>
            </a:r>
            <a:r>
              <a:rPr sz="2800" spc="495" dirty="0">
                <a:latin typeface="Times New Roman"/>
                <a:cs typeface="Times New Roman"/>
              </a:rPr>
              <a:t> </a:t>
            </a:r>
            <a:r>
              <a:rPr sz="2800" dirty="0">
                <a:latin typeface="Times New Roman"/>
                <a:cs typeface="Times New Roman"/>
              </a:rPr>
              <a:t>all</a:t>
            </a:r>
            <a:r>
              <a:rPr sz="2800" spc="495" dirty="0">
                <a:latin typeface="Times New Roman"/>
                <a:cs typeface="Times New Roman"/>
              </a:rPr>
              <a:t> </a:t>
            </a:r>
            <a:r>
              <a:rPr sz="2800" dirty="0">
                <a:latin typeface="Times New Roman"/>
                <a:cs typeface="Times New Roman"/>
              </a:rPr>
              <a:t>types,</a:t>
            </a:r>
            <a:r>
              <a:rPr sz="2800" spc="495" dirty="0">
                <a:latin typeface="Times New Roman"/>
                <a:cs typeface="Times New Roman"/>
              </a:rPr>
              <a:t> </a:t>
            </a:r>
            <a:r>
              <a:rPr sz="2800" dirty="0">
                <a:latin typeface="Times New Roman"/>
                <a:cs typeface="Times New Roman"/>
              </a:rPr>
              <a:t>including</a:t>
            </a:r>
            <a:r>
              <a:rPr sz="2800" spc="495" dirty="0">
                <a:latin typeface="Times New Roman"/>
                <a:cs typeface="Times New Roman"/>
              </a:rPr>
              <a:t> </a:t>
            </a:r>
            <a:r>
              <a:rPr sz="2800" spc="-25" dirty="0">
                <a:latin typeface="Times New Roman"/>
                <a:cs typeface="Times New Roman"/>
              </a:rPr>
              <a:t>in </a:t>
            </a:r>
            <a:r>
              <a:rPr sz="2800" dirty="0">
                <a:latin typeface="Times New Roman"/>
                <a:cs typeface="Times New Roman"/>
              </a:rPr>
              <a:t>communication,</a:t>
            </a:r>
            <a:r>
              <a:rPr sz="2800" spc="-40" dirty="0">
                <a:latin typeface="Times New Roman"/>
                <a:cs typeface="Times New Roman"/>
              </a:rPr>
              <a:t> </a:t>
            </a:r>
            <a:r>
              <a:rPr sz="2800" dirty="0">
                <a:latin typeface="Times New Roman"/>
                <a:cs typeface="Times New Roman"/>
              </a:rPr>
              <a:t>but</a:t>
            </a:r>
            <a:r>
              <a:rPr sz="2800" spc="-40" dirty="0">
                <a:latin typeface="Times New Roman"/>
                <a:cs typeface="Times New Roman"/>
              </a:rPr>
              <a:t> </a:t>
            </a:r>
            <a:r>
              <a:rPr sz="2800" dirty="0">
                <a:latin typeface="Times New Roman"/>
                <a:cs typeface="Times New Roman"/>
              </a:rPr>
              <a:t>machines</a:t>
            </a:r>
            <a:r>
              <a:rPr sz="2800" spc="-35" dirty="0">
                <a:latin typeface="Times New Roman"/>
                <a:cs typeface="Times New Roman"/>
              </a:rPr>
              <a:t> </a:t>
            </a:r>
            <a:r>
              <a:rPr sz="2800" dirty="0">
                <a:latin typeface="Times New Roman"/>
                <a:cs typeface="Times New Roman"/>
              </a:rPr>
              <a:t>currently</a:t>
            </a:r>
            <a:r>
              <a:rPr sz="2800" spc="-40" dirty="0">
                <a:latin typeface="Times New Roman"/>
                <a:cs typeface="Times New Roman"/>
              </a:rPr>
              <a:t> </a:t>
            </a:r>
            <a:r>
              <a:rPr sz="2800" dirty="0">
                <a:latin typeface="Times New Roman"/>
                <a:cs typeface="Times New Roman"/>
              </a:rPr>
              <a:t>cannot</a:t>
            </a:r>
            <a:r>
              <a:rPr sz="2800" spc="-35" dirty="0">
                <a:latin typeface="Times New Roman"/>
                <a:cs typeface="Times New Roman"/>
              </a:rPr>
              <a:t> </a:t>
            </a:r>
            <a:r>
              <a:rPr sz="2800" dirty="0">
                <a:latin typeface="Times New Roman"/>
                <a:cs typeface="Times New Roman"/>
              </a:rPr>
              <a:t>mimic</a:t>
            </a:r>
            <a:r>
              <a:rPr sz="2800" spc="-40" dirty="0">
                <a:latin typeface="Times New Roman"/>
                <a:cs typeface="Times New Roman"/>
              </a:rPr>
              <a:t> </a:t>
            </a:r>
            <a:r>
              <a:rPr sz="2800" dirty="0">
                <a:latin typeface="Times New Roman"/>
                <a:cs typeface="Times New Roman"/>
              </a:rPr>
              <a:t>that</a:t>
            </a:r>
            <a:r>
              <a:rPr sz="2800" spc="-35" dirty="0">
                <a:latin typeface="Times New Roman"/>
                <a:cs typeface="Times New Roman"/>
              </a:rPr>
              <a:t> </a:t>
            </a:r>
            <a:r>
              <a:rPr sz="2800" spc="-10" dirty="0">
                <a:latin typeface="Times New Roman"/>
                <a:cs typeface="Times New Roman"/>
              </a:rPr>
              <a:t>ability.</a:t>
            </a:r>
            <a:endParaRPr sz="2800" dirty="0">
              <a:latin typeface="Times New Roman"/>
              <a:cs typeface="Times New Roman"/>
            </a:endParaRPr>
          </a:p>
          <a:p>
            <a:pPr marL="372745" marR="5080" indent="-226060" algn="just">
              <a:lnSpc>
                <a:spcPct val="124600"/>
              </a:lnSpc>
              <a:spcBef>
                <a:spcPts val="805"/>
              </a:spcBef>
              <a:buFont typeface="Arial"/>
              <a:buChar char="•"/>
              <a:tabLst>
                <a:tab pos="372745" algn="l"/>
              </a:tabLst>
            </a:pPr>
            <a:r>
              <a:rPr sz="2800" dirty="0">
                <a:latin typeface="Times New Roman"/>
                <a:cs typeface="Times New Roman"/>
              </a:rPr>
              <a:t>A</a:t>
            </a:r>
            <a:r>
              <a:rPr sz="2800" spc="430" dirty="0">
                <a:latin typeface="Times New Roman"/>
                <a:cs typeface="Times New Roman"/>
              </a:rPr>
              <a:t> </a:t>
            </a:r>
            <a:r>
              <a:rPr sz="2800" dirty="0">
                <a:latin typeface="Times New Roman"/>
                <a:cs typeface="Times New Roman"/>
              </a:rPr>
              <a:t>key</a:t>
            </a:r>
            <a:r>
              <a:rPr sz="2800" spc="440" dirty="0">
                <a:latin typeface="Times New Roman"/>
                <a:cs typeface="Times New Roman"/>
              </a:rPr>
              <a:t> </a:t>
            </a:r>
            <a:r>
              <a:rPr sz="2800" dirty="0">
                <a:latin typeface="Times New Roman"/>
                <a:cs typeface="Times New Roman"/>
              </a:rPr>
              <a:t>part</a:t>
            </a:r>
            <a:r>
              <a:rPr sz="2800" spc="434" dirty="0">
                <a:latin typeface="Times New Roman"/>
                <a:cs typeface="Times New Roman"/>
              </a:rPr>
              <a:t> </a:t>
            </a:r>
            <a:r>
              <a:rPr sz="2800" dirty="0">
                <a:latin typeface="Times New Roman"/>
                <a:cs typeface="Times New Roman"/>
              </a:rPr>
              <a:t>of</a:t>
            </a:r>
            <a:r>
              <a:rPr sz="2800" spc="440" dirty="0">
                <a:latin typeface="Times New Roman"/>
                <a:cs typeface="Times New Roman"/>
              </a:rPr>
              <a:t> </a:t>
            </a:r>
            <a:r>
              <a:rPr sz="2800" dirty="0">
                <a:latin typeface="Times New Roman"/>
                <a:cs typeface="Times New Roman"/>
              </a:rPr>
              <a:t>abductive</a:t>
            </a:r>
            <a:r>
              <a:rPr sz="2800" spc="434" dirty="0">
                <a:latin typeface="Times New Roman"/>
                <a:cs typeface="Times New Roman"/>
              </a:rPr>
              <a:t> </a:t>
            </a:r>
            <a:r>
              <a:rPr sz="2800" dirty="0">
                <a:latin typeface="Times New Roman"/>
                <a:cs typeface="Times New Roman"/>
              </a:rPr>
              <a:t>inference</a:t>
            </a:r>
            <a:r>
              <a:rPr sz="2800" spc="440" dirty="0">
                <a:latin typeface="Times New Roman"/>
                <a:cs typeface="Times New Roman"/>
              </a:rPr>
              <a:t> </a:t>
            </a:r>
            <a:r>
              <a:rPr sz="2800" dirty="0">
                <a:latin typeface="Times New Roman"/>
                <a:cs typeface="Times New Roman"/>
              </a:rPr>
              <a:t>is</a:t>
            </a:r>
            <a:r>
              <a:rPr sz="2800" spc="434" dirty="0">
                <a:latin typeface="Times New Roman"/>
                <a:cs typeface="Times New Roman"/>
              </a:rPr>
              <a:t> </a:t>
            </a:r>
            <a:r>
              <a:rPr sz="2800" dirty="0">
                <a:latin typeface="Times New Roman"/>
                <a:cs typeface="Times New Roman"/>
              </a:rPr>
              <a:t>not</a:t>
            </a:r>
            <a:r>
              <a:rPr sz="2800" spc="440" dirty="0">
                <a:latin typeface="Times New Roman"/>
                <a:cs typeface="Times New Roman"/>
              </a:rPr>
              <a:t> </a:t>
            </a:r>
            <a:r>
              <a:rPr sz="2800" dirty="0">
                <a:latin typeface="Times New Roman"/>
                <a:cs typeface="Times New Roman"/>
              </a:rPr>
              <a:t>only</a:t>
            </a:r>
            <a:r>
              <a:rPr sz="2800" spc="434" dirty="0">
                <a:latin typeface="Times New Roman"/>
                <a:cs typeface="Times New Roman"/>
              </a:rPr>
              <a:t> </a:t>
            </a:r>
            <a:r>
              <a:rPr sz="2800" dirty="0">
                <a:latin typeface="Times New Roman"/>
                <a:cs typeface="Times New Roman"/>
              </a:rPr>
              <a:t>having</a:t>
            </a:r>
            <a:r>
              <a:rPr sz="2800" spc="440" dirty="0">
                <a:latin typeface="Times New Roman"/>
                <a:cs typeface="Times New Roman"/>
              </a:rPr>
              <a:t> </a:t>
            </a:r>
            <a:r>
              <a:rPr sz="2800" dirty="0">
                <a:latin typeface="Times New Roman"/>
                <a:cs typeface="Times New Roman"/>
              </a:rPr>
              <a:t>access</a:t>
            </a:r>
            <a:r>
              <a:rPr sz="2800" spc="440" dirty="0">
                <a:latin typeface="Times New Roman"/>
                <a:cs typeface="Times New Roman"/>
              </a:rPr>
              <a:t> </a:t>
            </a:r>
            <a:r>
              <a:rPr sz="2800" spc="-25" dirty="0">
                <a:latin typeface="Times New Roman"/>
                <a:cs typeface="Times New Roman"/>
              </a:rPr>
              <a:t>to </a:t>
            </a:r>
            <a:r>
              <a:rPr sz="2800" dirty="0">
                <a:latin typeface="Times New Roman"/>
                <a:cs typeface="Times New Roman"/>
              </a:rPr>
              <a:t>information,</a:t>
            </a:r>
            <a:r>
              <a:rPr sz="2800" spc="660" dirty="0">
                <a:latin typeface="Times New Roman"/>
                <a:cs typeface="Times New Roman"/>
              </a:rPr>
              <a:t> </a:t>
            </a:r>
            <a:r>
              <a:rPr sz="2800" dirty="0">
                <a:latin typeface="Times New Roman"/>
                <a:cs typeface="Times New Roman"/>
              </a:rPr>
              <a:t>but</a:t>
            </a:r>
            <a:r>
              <a:rPr sz="2800" spc="665" dirty="0">
                <a:latin typeface="Times New Roman"/>
                <a:cs typeface="Times New Roman"/>
              </a:rPr>
              <a:t> </a:t>
            </a:r>
            <a:r>
              <a:rPr sz="2800" dirty="0">
                <a:latin typeface="Times New Roman"/>
                <a:cs typeface="Times New Roman"/>
              </a:rPr>
              <a:t>also</a:t>
            </a:r>
            <a:r>
              <a:rPr sz="2800" spc="665" dirty="0">
                <a:latin typeface="Times New Roman"/>
                <a:cs typeface="Times New Roman"/>
              </a:rPr>
              <a:t> </a:t>
            </a:r>
            <a:r>
              <a:rPr sz="2800" dirty="0">
                <a:latin typeface="Times New Roman"/>
                <a:cs typeface="Times New Roman"/>
              </a:rPr>
              <a:t>being</a:t>
            </a:r>
            <a:r>
              <a:rPr sz="2800" spc="665" dirty="0">
                <a:latin typeface="Times New Roman"/>
                <a:cs typeface="Times New Roman"/>
              </a:rPr>
              <a:t> </a:t>
            </a:r>
            <a:r>
              <a:rPr sz="2800" dirty="0">
                <a:latin typeface="Times New Roman"/>
                <a:cs typeface="Times New Roman"/>
              </a:rPr>
              <a:t>able</a:t>
            </a:r>
            <a:r>
              <a:rPr sz="2800" spc="665" dirty="0">
                <a:latin typeface="Times New Roman"/>
                <a:cs typeface="Times New Roman"/>
              </a:rPr>
              <a:t> </a:t>
            </a:r>
            <a:r>
              <a:rPr sz="2800" dirty="0">
                <a:latin typeface="Times New Roman"/>
                <a:cs typeface="Times New Roman"/>
              </a:rPr>
              <a:t>to</a:t>
            </a:r>
            <a:r>
              <a:rPr sz="2800" spc="665" dirty="0">
                <a:latin typeface="Times New Roman"/>
                <a:cs typeface="Times New Roman"/>
              </a:rPr>
              <a:t> </a:t>
            </a:r>
            <a:r>
              <a:rPr sz="2800" dirty="0">
                <a:latin typeface="Times New Roman"/>
                <a:cs typeface="Times New Roman"/>
              </a:rPr>
              <a:t>judge</a:t>
            </a:r>
            <a:r>
              <a:rPr sz="2800" spc="665" dirty="0">
                <a:latin typeface="Times New Roman"/>
                <a:cs typeface="Times New Roman"/>
              </a:rPr>
              <a:t> </a:t>
            </a:r>
            <a:r>
              <a:rPr sz="2800" dirty="0">
                <a:latin typeface="Times New Roman"/>
                <a:cs typeface="Times New Roman"/>
              </a:rPr>
              <a:t>its</a:t>
            </a:r>
            <a:r>
              <a:rPr sz="2800" spc="635" dirty="0">
                <a:latin typeface="Times New Roman"/>
                <a:cs typeface="Times New Roman"/>
              </a:rPr>
              <a:t> </a:t>
            </a:r>
            <a:r>
              <a:rPr sz="2800" dirty="0">
                <a:latin typeface="Times New Roman"/>
                <a:cs typeface="Times New Roman"/>
              </a:rPr>
              <a:t>relevance</a:t>
            </a:r>
            <a:r>
              <a:rPr sz="2800" spc="665" dirty="0">
                <a:latin typeface="Times New Roman"/>
                <a:cs typeface="Times New Roman"/>
              </a:rPr>
              <a:t> </a:t>
            </a:r>
            <a:r>
              <a:rPr sz="2800" dirty="0">
                <a:latin typeface="Times New Roman"/>
                <a:cs typeface="Times New Roman"/>
              </a:rPr>
              <a:t>to</a:t>
            </a:r>
            <a:r>
              <a:rPr sz="2800" spc="665" dirty="0">
                <a:latin typeface="Times New Roman"/>
                <a:cs typeface="Times New Roman"/>
              </a:rPr>
              <a:t> </a:t>
            </a:r>
            <a:r>
              <a:rPr sz="2800" spc="-25" dirty="0">
                <a:latin typeface="Times New Roman"/>
                <a:cs typeface="Times New Roman"/>
              </a:rPr>
              <a:t>the </a:t>
            </a:r>
            <a:r>
              <a:rPr sz="2800" dirty="0">
                <a:latin typeface="Times New Roman"/>
                <a:cs typeface="Times New Roman"/>
              </a:rPr>
              <a:t>question</a:t>
            </a:r>
            <a:r>
              <a:rPr sz="2800" spc="-25" dirty="0">
                <a:latin typeface="Times New Roman"/>
                <a:cs typeface="Times New Roman"/>
              </a:rPr>
              <a:t> </a:t>
            </a:r>
            <a:r>
              <a:rPr sz="2800" dirty="0">
                <a:latin typeface="Times New Roman"/>
                <a:cs typeface="Times New Roman"/>
              </a:rPr>
              <a:t>at</a:t>
            </a:r>
            <a:r>
              <a:rPr sz="2800" spc="-25" dirty="0">
                <a:latin typeface="Times New Roman"/>
                <a:cs typeface="Times New Roman"/>
              </a:rPr>
              <a:t> </a:t>
            </a:r>
            <a:r>
              <a:rPr sz="2800" spc="-10" dirty="0">
                <a:latin typeface="Times New Roman"/>
                <a:cs typeface="Times New Roman"/>
              </a:rPr>
              <a:t>hand.</a:t>
            </a:r>
            <a:endParaRPr sz="2800" dirty="0">
              <a:latin typeface="Times New Roman"/>
              <a:cs typeface="Times New Roman"/>
            </a:endParaRPr>
          </a:p>
          <a:p>
            <a:pPr marL="372745" marR="13335" indent="-229235" algn="just">
              <a:lnSpc>
                <a:spcPct val="124300"/>
              </a:lnSpc>
              <a:spcBef>
                <a:spcPts val="815"/>
              </a:spcBef>
              <a:buFont typeface="Arial"/>
              <a:buChar char="•"/>
              <a:tabLst>
                <a:tab pos="372745" algn="l"/>
              </a:tabLst>
            </a:pPr>
            <a:r>
              <a:rPr sz="2800" dirty="0">
                <a:latin typeface="Times New Roman"/>
                <a:cs typeface="Times New Roman"/>
              </a:rPr>
              <a:t>So</a:t>
            </a:r>
            <a:r>
              <a:rPr sz="2800" spc="55" dirty="0">
                <a:latin typeface="Times New Roman"/>
                <a:cs typeface="Times New Roman"/>
              </a:rPr>
              <a:t> </a:t>
            </a:r>
            <a:r>
              <a:rPr sz="2800" dirty="0">
                <a:latin typeface="Times New Roman"/>
                <a:cs typeface="Times New Roman"/>
              </a:rPr>
              <a:t>far,</a:t>
            </a:r>
            <a:r>
              <a:rPr sz="2800" spc="65" dirty="0">
                <a:latin typeface="Times New Roman"/>
                <a:cs typeface="Times New Roman"/>
              </a:rPr>
              <a:t> </a:t>
            </a:r>
            <a:r>
              <a:rPr sz="2800" dirty="0">
                <a:latin typeface="Times New Roman"/>
                <a:cs typeface="Times New Roman"/>
              </a:rPr>
              <a:t>the</a:t>
            </a:r>
            <a:r>
              <a:rPr sz="2800" spc="55" dirty="0">
                <a:latin typeface="Times New Roman"/>
                <a:cs typeface="Times New Roman"/>
              </a:rPr>
              <a:t> </a:t>
            </a:r>
            <a:r>
              <a:rPr sz="2800" dirty="0">
                <a:latin typeface="Times New Roman"/>
                <a:cs typeface="Times New Roman"/>
              </a:rPr>
              <a:t>importance</a:t>
            </a:r>
            <a:r>
              <a:rPr sz="2800" spc="60" dirty="0">
                <a:latin typeface="Times New Roman"/>
                <a:cs typeface="Times New Roman"/>
              </a:rPr>
              <a:t> </a:t>
            </a:r>
            <a:r>
              <a:rPr sz="2800" dirty="0">
                <a:latin typeface="Times New Roman"/>
                <a:cs typeface="Times New Roman"/>
              </a:rPr>
              <a:t>of</a:t>
            </a:r>
            <a:r>
              <a:rPr sz="2800" spc="55" dirty="0">
                <a:latin typeface="Times New Roman"/>
                <a:cs typeface="Times New Roman"/>
              </a:rPr>
              <a:t> </a:t>
            </a:r>
            <a:r>
              <a:rPr sz="2800" dirty="0">
                <a:latin typeface="Times New Roman"/>
                <a:cs typeface="Times New Roman"/>
              </a:rPr>
              <a:t>abductive</a:t>
            </a:r>
            <a:r>
              <a:rPr sz="2800" spc="75" dirty="0">
                <a:latin typeface="Times New Roman"/>
                <a:cs typeface="Times New Roman"/>
              </a:rPr>
              <a:t> </a:t>
            </a:r>
            <a:r>
              <a:rPr sz="2800" dirty="0">
                <a:latin typeface="Times New Roman"/>
                <a:cs typeface="Times New Roman"/>
              </a:rPr>
              <a:t>inference</a:t>
            </a:r>
            <a:r>
              <a:rPr sz="2800" spc="55" dirty="0">
                <a:latin typeface="Times New Roman"/>
                <a:cs typeface="Times New Roman"/>
              </a:rPr>
              <a:t> </a:t>
            </a:r>
            <a:r>
              <a:rPr sz="2800" dirty="0">
                <a:latin typeface="Times New Roman"/>
                <a:cs typeface="Times New Roman"/>
              </a:rPr>
              <a:t>as</a:t>
            </a:r>
            <a:r>
              <a:rPr sz="2800" spc="55" dirty="0">
                <a:latin typeface="Times New Roman"/>
                <a:cs typeface="Times New Roman"/>
              </a:rPr>
              <a:t> </a:t>
            </a:r>
            <a:r>
              <a:rPr sz="2800" dirty="0">
                <a:latin typeface="Times New Roman"/>
                <a:cs typeface="Times New Roman"/>
              </a:rPr>
              <a:t>a</a:t>
            </a:r>
            <a:r>
              <a:rPr sz="2800" spc="60" dirty="0">
                <a:latin typeface="Times New Roman"/>
                <a:cs typeface="Times New Roman"/>
              </a:rPr>
              <a:t> </a:t>
            </a:r>
            <a:r>
              <a:rPr sz="2800" dirty="0">
                <a:latin typeface="Times New Roman"/>
                <a:cs typeface="Times New Roman"/>
              </a:rPr>
              <a:t>next</a:t>
            </a:r>
            <a:r>
              <a:rPr sz="2800" spc="55" dirty="0">
                <a:latin typeface="Times New Roman"/>
                <a:cs typeface="Times New Roman"/>
              </a:rPr>
              <a:t> </a:t>
            </a:r>
            <a:r>
              <a:rPr sz="2800" dirty="0">
                <a:latin typeface="Times New Roman"/>
                <a:cs typeface="Times New Roman"/>
              </a:rPr>
              <a:t>step</a:t>
            </a:r>
            <a:r>
              <a:rPr sz="2800" spc="60" dirty="0">
                <a:latin typeface="Times New Roman"/>
                <a:cs typeface="Times New Roman"/>
              </a:rPr>
              <a:t> </a:t>
            </a:r>
            <a:r>
              <a:rPr sz="2800" dirty="0">
                <a:latin typeface="Times New Roman"/>
                <a:cs typeface="Times New Roman"/>
              </a:rPr>
              <a:t>is</a:t>
            </a:r>
            <a:r>
              <a:rPr sz="2800" spc="60" dirty="0">
                <a:latin typeface="Times New Roman"/>
                <a:cs typeface="Times New Roman"/>
              </a:rPr>
              <a:t> </a:t>
            </a:r>
            <a:r>
              <a:rPr sz="2800" spc="-25" dirty="0">
                <a:latin typeface="Times New Roman"/>
                <a:cs typeface="Times New Roman"/>
              </a:rPr>
              <a:t>not </a:t>
            </a:r>
            <a:r>
              <a:rPr sz="2800" dirty="0">
                <a:latin typeface="Times New Roman"/>
                <a:cs typeface="Times New Roman"/>
              </a:rPr>
              <a:t>even</a:t>
            </a:r>
            <a:r>
              <a:rPr sz="2800" spc="20" dirty="0">
                <a:latin typeface="Times New Roman"/>
                <a:cs typeface="Times New Roman"/>
              </a:rPr>
              <a:t>  </a:t>
            </a:r>
            <a:r>
              <a:rPr sz="2800" dirty="0">
                <a:latin typeface="Times New Roman"/>
                <a:cs typeface="Times New Roman"/>
              </a:rPr>
              <a:t>widely</a:t>
            </a:r>
            <a:r>
              <a:rPr sz="2800" spc="20" dirty="0">
                <a:latin typeface="Times New Roman"/>
                <a:cs typeface="Times New Roman"/>
              </a:rPr>
              <a:t>  </a:t>
            </a:r>
            <a:r>
              <a:rPr sz="2800" dirty="0">
                <a:latin typeface="Times New Roman"/>
                <a:cs typeface="Times New Roman"/>
              </a:rPr>
              <a:t>appreciated</a:t>
            </a:r>
            <a:r>
              <a:rPr sz="2800" spc="25" dirty="0">
                <a:latin typeface="Times New Roman"/>
                <a:cs typeface="Times New Roman"/>
              </a:rPr>
              <a:t>  </a:t>
            </a:r>
            <a:r>
              <a:rPr sz="2800" dirty="0">
                <a:latin typeface="Times New Roman"/>
                <a:cs typeface="Times New Roman"/>
              </a:rPr>
              <a:t>by</a:t>
            </a:r>
            <a:r>
              <a:rPr sz="2800" spc="20" dirty="0">
                <a:latin typeface="Times New Roman"/>
                <a:cs typeface="Times New Roman"/>
              </a:rPr>
              <a:t>  </a:t>
            </a:r>
            <a:r>
              <a:rPr sz="2800" dirty="0">
                <a:latin typeface="Times New Roman"/>
                <a:cs typeface="Times New Roman"/>
              </a:rPr>
              <a:t>academics</a:t>
            </a:r>
            <a:r>
              <a:rPr sz="2800" spc="20" dirty="0">
                <a:latin typeface="Times New Roman"/>
                <a:cs typeface="Times New Roman"/>
              </a:rPr>
              <a:t>  </a:t>
            </a:r>
            <a:r>
              <a:rPr sz="2800" dirty="0">
                <a:latin typeface="Times New Roman"/>
                <a:cs typeface="Times New Roman"/>
              </a:rPr>
              <a:t>who</a:t>
            </a:r>
            <a:r>
              <a:rPr sz="2800" spc="25" dirty="0">
                <a:latin typeface="Times New Roman"/>
                <a:cs typeface="Times New Roman"/>
              </a:rPr>
              <a:t>  </a:t>
            </a:r>
            <a:r>
              <a:rPr sz="2800" dirty="0">
                <a:latin typeface="Times New Roman"/>
                <a:cs typeface="Times New Roman"/>
              </a:rPr>
              <a:t>specialize</a:t>
            </a:r>
            <a:r>
              <a:rPr sz="2800" spc="20" dirty="0">
                <a:latin typeface="Times New Roman"/>
                <a:cs typeface="Times New Roman"/>
              </a:rPr>
              <a:t>  </a:t>
            </a:r>
            <a:r>
              <a:rPr sz="2800" dirty="0">
                <a:latin typeface="Times New Roman"/>
                <a:cs typeface="Times New Roman"/>
              </a:rPr>
              <a:t>in</a:t>
            </a:r>
            <a:r>
              <a:rPr sz="2800" spc="35" dirty="0">
                <a:latin typeface="Times New Roman"/>
                <a:cs typeface="Times New Roman"/>
              </a:rPr>
              <a:t>  </a:t>
            </a:r>
            <a:r>
              <a:rPr sz="2800" spc="-20" dirty="0">
                <a:latin typeface="Times New Roman"/>
                <a:cs typeface="Times New Roman"/>
              </a:rPr>
              <a:t>this </a:t>
            </a:r>
            <a:r>
              <a:rPr sz="2800" dirty="0">
                <a:latin typeface="Times New Roman"/>
                <a:cs typeface="Times New Roman"/>
              </a:rPr>
              <a:t>technology,</a:t>
            </a:r>
            <a:r>
              <a:rPr sz="2800" spc="-25" dirty="0">
                <a:latin typeface="Times New Roman"/>
                <a:cs typeface="Times New Roman"/>
              </a:rPr>
              <a:t> </a:t>
            </a:r>
            <a:r>
              <a:rPr sz="2800" dirty="0">
                <a:latin typeface="Times New Roman"/>
                <a:cs typeface="Times New Roman"/>
              </a:rPr>
              <a:t>but</a:t>
            </a:r>
            <a:r>
              <a:rPr sz="2800" spc="-25" dirty="0">
                <a:latin typeface="Times New Roman"/>
                <a:cs typeface="Times New Roman"/>
              </a:rPr>
              <a:t> </a:t>
            </a:r>
            <a:r>
              <a:rPr sz="2800" dirty="0">
                <a:latin typeface="Times New Roman"/>
                <a:cs typeface="Times New Roman"/>
              </a:rPr>
              <a:t>there</a:t>
            </a:r>
            <a:r>
              <a:rPr sz="2800" spc="-25"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dirty="0">
                <a:latin typeface="Times New Roman"/>
                <a:cs typeface="Times New Roman"/>
              </a:rPr>
              <a:t>a</a:t>
            </a:r>
            <a:r>
              <a:rPr sz="2800" spc="-25" dirty="0">
                <a:latin typeface="Times New Roman"/>
                <a:cs typeface="Times New Roman"/>
              </a:rPr>
              <a:t> </a:t>
            </a:r>
            <a:r>
              <a:rPr sz="2800" dirty="0">
                <a:latin typeface="Times New Roman"/>
                <a:cs typeface="Times New Roman"/>
              </a:rPr>
              <a:t>few</a:t>
            </a:r>
            <a:r>
              <a:rPr sz="2800" spc="-25" dirty="0">
                <a:latin typeface="Times New Roman"/>
                <a:cs typeface="Times New Roman"/>
              </a:rPr>
              <a:t> </a:t>
            </a:r>
            <a:r>
              <a:rPr sz="2800" dirty="0">
                <a:latin typeface="Times New Roman"/>
                <a:cs typeface="Times New Roman"/>
              </a:rPr>
              <a:t>people</a:t>
            </a:r>
            <a:r>
              <a:rPr sz="2800" spc="-25" dirty="0">
                <a:latin typeface="Times New Roman"/>
                <a:cs typeface="Times New Roman"/>
              </a:rPr>
              <a:t> </a:t>
            </a:r>
            <a:r>
              <a:rPr sz="2800" dirty="0">
                <a:latin typeface="Times New Roman"/>
                <a:cs typeface="Times New Roman"/>
              </a:rPr>
              <a:t>working</a:t>
            </a:r>
            <a:r>
              <a:rPr sz="2800" spc="-25" dirty="0">
                <a:latin typeface="Times New Roman"/>
                <a:cs typeface="Times New Roman"/>
              </a:rPr>
              <a:t> </a:t>
            </a:r>
            <a:r>
              <a:rPr sz="2800" dirty="0">
                <a:latin typeface="Times New Roman"/>
                <a:cs typeface="Times New Roman"/>
              </a:rPr>
              <a:t>on</a:t>
            </a:r>
            <a:r>
              <a:rPr sz="2800" spc="-25" dirty="0">
                <a:latin typeface="Times New Roman"/>
                <a:cs typeface="Times New Roman"/>
              </a:rPr>
              <a:t> </a:t>
            </a:r>
            <a:r>
              <a:rPr sz="2800" dirty="0">
                <a:latin typeface="Times New Roman"/>
                <a:cs typeface="Times New Roman"/>
              </a:rPr>
              <a:t>this</a:t>
            </a:r>
            <a:r>
              <a:rPr sz="2800" spc="-20" dirty="0">
                <a:latin typeface="Times New Roman"/>
                <a:cs typeface="Times New Roman"/>
              </a:rPr>
              <a:t> </a:t>
            </a:r>
            <a:r>
              <a:rPr sz="2800" spc="-10" dirty="0">
                <a:latin typeface="Times New Roman"/>
                <a:cs typeface="Times New Roman"/>
              </a:rPr>
              <a:t>problem.</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A5508448-3F36-E413-8381-346909F76ED0}"/>
              </a:ext>
            </a:extLst>
          </p:cNvPr>
          <p:cNvSpPr>
            <a:spLocks noGrp="1"/>
          </p:cNvSpPr>
          <p:nvPr>
            <p:ph type="sldNum" sz="quarter" idx="7"/>
          </p:nvPr>
        </p:nvSpPr>
        <p:spPr/>
        <p:txBody>
          <a:bodyPr/>
          <a:lstStyle/>
          <a:p>
            <a:fld id="{B6F15528-21DE-4FAA-801E-634DDDAF4B2B}" type="slidenum">
              <a:rPr lang="en-SG" smtClean="0"/>
              <a:t>18</a:t>
            </a:fld>
            <a:endParaRPr lang="en-S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4708" y="265887"/>
            <a:ext cx="9671050" cy="4768215"/>
          </a:xfrm>
          <a:prstGeom prst="rect">
            <a:avLst/>
          </a:prstGeom>
        </p:spPr>
        <p:txBody>
          <a:bodyPr vert="horz" wrap="square" lIns="0" tIns="173990" rIns="0" bIns="0" rtlCol="0">
            <a:spAutoFit/>
          </a:bodyPr>
          <a:lstStyle/>
          <a:p>
            <a:pPr marL="3489325" algn="just">
              <a:lnSpc>
                <a:spcPct val="100000"/>
              </a:lnSpc>
              <a:spcBef>
                <a:spcPts val="1370"/>
              </a:spcBef>
            </a:pPr>
            <a:r>
              <a:rPr sz="2800" b="1" dirty="0">
                <a:latin typeface="Times New Roman"/>
                <a:cs typeface="Times New Roman"/>
              </a:rPr>
              <a:t>Types</a:t>
            </a:r>
            <a:r>
              <a:rPr sz="2800" b="1" spc="-20" dirty="0">
                <a:latin typeface="Times New Roman"/>
                <a:cs typeface="Times New Roman"/>
              </a:rPr>
              <a:t> </a:t>
            </a:r>
            <a:r>
              <a:rPr sz="2800" b="1" dirty="0">
                <a:latin typeface="Times New Roman"/>
                <a:cs typeface="Times New Roman"/>
              </a:rPr>
              <a:t>of</a:t>
            </a:r>
            <a:r>
              <a:rPr sz="2800" b="1" spc="-20" dirty="0">
                <a:latin typeface="Times New Roman"/>
                <a:cs typeface="Times New Roman"/>
              </a:rPr>
              <a:t> </a:t>
            </a:r>
            <a:r>
              <a:rPr sz="2800" b="1" spc="-10" dirty="0">
                <a:latin typeface="Times New Roman"/>
                <a:cs typeface="Times New Roman"/>
              </a:rPr>
              <a:t>inference</a:t>
            </a:r>
            <a:endParaRPr sz="2800">
              <a:latin typeface="Times New Roman"/>
              <a:cs typeface="Times New Roman"/>
            </a:endParaRPr>
          </a:p>
          <a:p>
            <a:pPr marL="238125" indent="-226060" algn="just">
              <a:lnSpc>
                <a:spcPct val="100000"/>
              </a:lnSpc>
              <a:spcBef>
                <a:spcPts val="1270"/>
              </a:spcBef>
              <a:buFont typeface="Arial"/>
              <a:buChar char="•"/>
              <a:tabLst>
                <a:tab pos="238760" algn="l"/>
              </a:tabLst>
            </a:pPr>
            <a:r>
              <a:rPr sz="2800" dirty="0">
                <a:latin typeface="Times New Roman"/>
                <a:cs typeface="Times New Roman"/>
              </a:rPr>
              <a:t>There</a:t>
            </a:r>
            <a:r>
              <a:rPr sz="2800" spc="-30"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dirty="0">
                <a:latin typeface="Times New Roman"/>
                <a:cs typeface="Times New Roman"/>
              </a:rPr>
              <a:t>two</a:t>
            </a:r>
            <a:r>
              <a:rPr sz="2800" spc="-20" dirty="0">
                <a:latin typeface="Times New Roman"/>
                <a:cs typeface="Times New Roman"/>
              </a:rPr>
              <a:t> </a:t>
            </a:r>
            <a:r>
              <a:rPr sz="2800" dirty="0">
                <a:latin typeface="Times New Roman"/>
                <a:cs typeface="Times New Roman"/>
              </a:rPr>
              <a:t>main</a:t>
            </a:r>
            <a:r>
              <a:rPr sz="2800" spc="-20" dirty="0">
                <a:latin typeface="Times New Roman"/>
                <a:cs typeface="Times New Roman"/>
              </a:rPr>
              <a:t> </a:t>
            </a:r>
            <a:r>
              <a:rPr sz="2800" dirty="0">
                <a:latin typeface="Times New Roman"/>
                <a:cs typeface="Times New Roman"/>
              </a:rPr>
              <a:t>types</a:t>
            </a:r>
            <a:r>
              <a:rPr sz="2800" spc="-20" dirty="0">
                <a:latin typeface="Times New Roman"/>
                <a:cs typeface="Times New Roman"/>
              </a:rPr>
              <a:t> </a:t>
            </a:r>
            <a:r>
              <a:rPr sz="2800" dirty="0">
                <a:latin typeface="Times New Roman"/>
                <a:cs typeface="Times New Roman"/>
              </a:rPr>
              <a:t>of</a:t>
            </a:r>
            <a:r>
              <a:rPr sz="2800" spc="-20" dirty="0">
                <a:latin typeface="Times New Roman"/>
                <a:cs typeface="Times New Roman"/>
              </a:rPr>
              <a:t> </a:t>
            </a:r>
            <a:r>
              <a:rPr sz="2800" spc="-10" dirty="0">
                <a:latin typeface="Times New Roman"/>
                <a:cs typeface="Times New Roman"/>
              </a:rPr>
              <a:t>inference:</a:t>
            </a:r>
            <a:endParaRPr sz="2800">
              <a:latin typeface="Times New Roman"/>
              <a:cs typeface="Times New Roman"/>
            </a:endParaRPr>
          </a:p>
          <a:p>
            <a:pPr marL="328295" marR="1823720" indent="269875" algn="just">
              <a:lnSpc>
                <a:spcPct val="124300"/>
              </a:lnSpc>
            </a:pPr>
            <a:r>
              <a:rPr sz="2800" b="1" dirty="0">
                <a:latin typeface="Times New Roman"/>
                <a:cs typeface="Times New Roman"/>
              </a:rPr>
              <a:t>demonstrative</a:t>
            </a:r>
            <a:r>
              <a:rPr sz="2800" b="1" spc="-55" dirty="0">
                <a:latin typeface="Times New Roman"/>
                <a:cs typeface="Times New Roman"/>
              </a:rPr>
              <a:t> </a:t>
            </a:r>
            <a:r>
              <a:rPr sz="2800" dirty="0">
                <a:latin typeface="Times New Roman"/>
                <a:cs typeface="Times New Roman"/>
              </a:rPr>
              <a:t>and</a:t>
            </a:r>
            <a:r>
              <a:rPr sz="2800" spc="-45" dirty="0">
                <a:latin typeface="Times New Roman"/>
                <a:cs typeface="Times New Roman"/>
              </a:rPr>
              <a:t> </a:t>
            </a:r>
            <a:r>
              <a:rPr sz="2800" b="1" spc="-10" dirty="0">
                <a:latin typeface="Times New Roman"/>
                <a:cs typeface="Times New Roman"/>
              </a:rPr>
              <a:t>non-</a:t>
            </a:r>
            <a:r>
              <a:rPr sz="2800" b="1" dirty="0">
                <a:latin typeface="Times New Roman"/>
                <a:cs typeface="Times New Roman"/>
              </a:rPr>
              <a:t>demonstrative</a:t>
            </a:r>
            <a:r>
              <a:rPr sz="2800" b="1" spc="-40" dirty="0">
                <a:latin typeface="Times New Roman"/>
                <a:cs typeface="Times New Roman"/>
              </a:rPr>
              <a:t> </a:t>
            </a:r>
            <a:r>
              <a:rPr sz="2800" spc="-10" dirty="0">
                <a:latin typeface="Times New Roman"/>
                <a:cs typeface="Times New Roman"/>
              </a:rPr>
              <a:t>inference; </a:t>
            </a:r>
            <a:r>
              <a:rPr sz="2800" dirty="0">
                <a:latin typeface="Times New Roman"/>
                <a:cs typeface="Times New Roman"/>
              </a:rPr>
              <a:t>and</a:t>
            </a:r>
            <a:r>
              <a:rPr sz="2800" spc="-40" dirty="0">
                <a:latin typeface="Times New Roman"/>
                <a:cs typeface="Times New Roman"/>
              </a:rPr>
              <a:t> </a:t>
            </a:r>
            <a:r>
              <a:rPr sz="2800" dirty="0">
                <a:latin typeface="Times New Roman"/>
                <a:cs typeface="Times New Roman"/>
              </a:rPr>
              <a:t>two</a:t>
            </a:r>
            <a:r>
              <a:rPr sz="2800" spc="-25" dirty="0">
                <a:latin typeface="Times New Roman"/>
                <a:cs typeface="Times New Roman"/>
              </a:rPr>
              <a:t> </a:t>
            </a:r>
            <a:r>
              <a:rPr sz="2800" dirty="0">
                <a:latin typeface="Times New Roman"/>
                <a:cs typeface="Times New Roman"/>
              </a:rPr>
              <a:t>subtypes</a:t>
            </a:r>
            <a:r>
              <a:rPr sz="2800" spc="-25" dirty="0">
                <a:latin typeface="Times New Roman"/>
                <a:cs typeface="Times New Roman"/>
              </a:rPr>
              <a:t> </a:t>
            </a:r>
            <a:r>
              <a:rPr sz="2800" dirty="0">
                <a:latin typeface="Times New Roman"/>
                <a:cs typeface="Times New Roman"/>
              </a:rPr>
              <a:t>of</a:t>
            </a:r>
            <a:r>
              <a:rPr sz="2800" spc="-25" dirty="0">
                <a:latin typeface="Times New Roman"/>
                <a:cs typeface="Times New Roman"/>
              </a:rPr>
              <a:t> </a:t>
            </a:r>
            <a:r>
              <a:rPr sz="2800" spc="-10" dirty="0">
                <a:latin typeface="Times New Roman"/>
                <a:cs typeface="Times New Roman"/>
              </a:rPr>
              <a:t>non-</a:t>
            </a:r>
            <a:r>
              <a:rPr sz="2800" dirty="0">
                <a:latin typeface="Times New Roman"/>
                <a:cs typeface="Times New Roman"/>
              </a:rPr>
              <a:t>demonstrative</a:t>
            </a:r>
            <a:r>
              <a:rPr sz="2800" spc="-25" dirty="0">
                <a:latin typeface="Times New Roman"/>
                <a:cs typeface="Times New Roman"/>
              </a:rPr>
              <a:t> </a:t>
            </a:r>
            <a:r>
              <a:rPr sz="2800" spc="-10" dirty="0">
                <a:latin typeface="Times New Roman"/>
                <a:cs typeface="Times New Roman"/>
              </a:rPr>
              <a:t>inference:</a:t>
            </a:r>
            <a:endParaRPr sz="2800">
              <a:latin typeface="Times New Roman"/>
              <a:cs typeface="Times New Roman"/>
            </a:endParaRPr>
          </a:p>
          <a:p>
            <a:pPr marL="598170" algn="just">
              <a:lnSpc>
                <a:spcPct val="100000"/>
              </a:lnSpc>
              <a:spcBef>
                <a:spcPts val="840"/>
              </a:spcBef>
            </a:pPr>
            <a:r>
              <a:rPr sz="2800" b="1" dirty="0">
                <a:latin typeface="Times New Roman"/>
                <a:cs typeface="Times New Roman"/>
              </a:rPr>
              <a:t>induction</a:t>
            </a:r>
            <a:r>
              <a:rPr sz="2800" b="1" spc="-40" dirty="0">
                <a:latin typeface="Times New Roman"/>
                <a:cs typeface="Times New Roman"/>
              </a:rPr>
              <a:t> </a:t>
            </a:r>
            <a:r>
              <a:rPr sz="2800" dirty="0">
                <a:latin typeface="Times New Roman"/>
                <a:cs typeface="Times New Roman"/>
              </a:rPr>
              <a:t>and</a:t>
            </a:r>
            <a:r>
              <a:rPr sz="2800" spc="-35" dirty="0">
                <a:latin typeface="Times New Roman"/>
                <a:cs typeface="Times New Roman"/>
              </a:rPr>
              <a:t> </a:t>
            </a:r>
            <a:r>
              <a:rPr sz="2800" b="1" spc="-10" dirty="0">
                <a:latin typeface="Times New Roman"/>
                <a:cs typeface="Times New Roman"/>
              </a:rPr>
              <a:t>abduction</a:t>
            </a:r>
            <a:endParaRPr sz="2800">
              <a:latin typeface="Times New Roman"/>
              <a:cs typeface="Times New Roman"/>
            </a:endParaRPr>
          </a:p>
          <a:p>
            <a:pPr marL="238125" marR="5080" indent="-226060" algn="just">
              <a:lnSpc>
                <a:spcPct val="143600"/>
              </a:lnSpc>
              <a:spcBef>
                <a:spcPts val="1055"/>
              </a:spcBef>
              <a:buFont typeface="Arial"/>
              <a:buChar char="•"/>
              <a:tabLst>
                <a:tab pos="238760" algn="l"/>
              </a:tabLst>
            </a:pPr>
            <a:r>
              <a:rPr sz="2800" dirty="0">
                <a:latin typeface="Times New Roman"/>
                <a:cs typeface="Times New Roman"/>
              </a:rPr>
              <a:t>In</a:t>
            </a:r>
            <a:r>
              <a:rPr sz="2800" spc="-75" dirty="0">
                <a:latin typeface="Times New Roman"/>
                <a:cs typeface="Times New Roman"/>
              </a:rPr>
              <a:t> </a:t>
            </a:r>
            <a:r>
              <a:rPr sz="2800" b="1" dirty="0">
                <a:latin typeface="Times New Roman"/>
                <a:cs typeface="Times New Roman"/>
              </a:rPr>
              <a:t>demonstrative</a:t>
            </a:r>
            <a:r>
              <a:rPr sz="2800" b="1" spc="-70" dirty="0">
                <a:latin typeface="Times New Roman"/>
                <a:cs typeface="Times New Roman"/>
              </a:rPr>
              <a:t> </a:t>
            </a:r>
            <a:r>
              <a:rPr sz="2800" b="1" dirty="0">
                <a:latin typeface="Times New Roman"/>
                <a:cs typeface="Times New Roman"/>
              </a:rPr>
              <a:t>(analytic)</a:t>
            </a:r>
            <a:r>
              <a:rPr sz="2800" b="1" spc="-65" dirty="0">
                <a:latin typeface="Times New Roman"/>
                <a:cs typeface="Times New Roman"/>
              </a:rPr>
              <a:t> </a:t>
            </a:r>
            <a:r>
              <a:rPr sz="2800" b="1" dirty="0">
                <a:latin typeface="Times New Roman"/>
                <a:cs typeface="Times New Roman"/>
              </a:rPr>
              <a:t>inference</a:t>
            </a:r>
            <a:r>
              <a:rPr sz="2800" dirty="0">
                <a:latin typeface="Times New Roman"/>
                <a:cs typeface="Times New Roman"/>
              </a:rPr>
              <a:t>,</a:t>
            </a:r>
            <a:r>
              <a:rPr sz="2800" spc="-70" dirty="0">
                <a:latin typeface="Times New Roman"/>
                <a:cs typeface="Times New Roman"/>
              </a:rPr>
              <a:t> </a:t>
            </a:r>
            <a:r>
              <a:rPr sz="2800" dirty="0">
                <a:latin typeface="Times New Roman"/>
                <a:cs typeface="Times New Roman"/>
              </a:rPr>
              <a:t>also</a:t>
            </a:r>
            <a:r>
              <a:rPr sz="2800" spc="-70" dirty="0">
                <a:latin typeface="Times New Roman"/>
                <a:cs typeface="Times New Roman"/>
              </a:rPr>
              <a:t> </a:t>
            </a:r>
            <a:r>
              <a:rPr sz="2800" dirty="0">
                <a:latin typeface="Times New Roman"/>
                <a:cs typeface="Times New Roman"/>
              </a:rPr>
              <a:t>known</a:t>
            </a:r>
            <a:r>
              <a:rPr sz="2800" spc="-75" dirty="0">
                <a:latin typeface="Times New Roman"/>
                <a:cs typeface="Times New Roman"/>
              </a:rPr>
              <a:t> </a:t>
            </a:r>
            <a:r>
              <a:rPr sz="2800" dirty="0">
                <a:latin typeface="Times New Roman"/>
                <a:cs typeface="Times New Roman"/>
              </a:rPr>
              <a:t>as</a:t>
            </a:r>
            <a:r>
              <a:rPr sz="2800" spc="-65" dirty="0">
                <a:latin typeface="Times New Roman"/>
                <a:cs typeface="Times New Roman"/>
              </a:rPr>
              <a:t> </a:t>
            </a:r>
            <a:r>
              <a:rPr sz="2800" b="1" spc="-10" dirty="0">
                <a:latin typeface="Times New Roman"/>
                <a:cs typeface="Times New Roman"/>
              </a:rPr>
              <a:t>deduction</a:t>
            </a:r>
            <a:r>
              <a:rPr sz="2800" spc="-10" dirty="0">
                <a:latin typeface="Times New Roman"/>
                <a:cs typeface="Times New Roman"/>
              </a:rPr>
              <a:t>, </a:t>
            </a:r>
            <a:r>
              <a:rPr sz="2800" dirty="0">
                <a:latin typeface="Times New Roman"/>
                <a:cs typeface="Times New Roman"/>
              </a:rPr>
              <a:t>the</a:t>
            </a:r>
            <a:r>
              <a:rPr sz="2800" spc="-150" dirty="0">
                <a:latin typeface="Times New Roman"/>
                <a:cs typeface="Times New Roman"/>
              </a:rPr>
              <a:t> </a:t>
            </a:r>
            <a:r>
              <a:rPr sz="2800" dirty="0">
                <a:latin typeface="Times New Roman"/>
                <a:cs typeface="Times New Roman"/>
              </a:rPr>
              <a:t>truth</a:t>
            </a:r>
            <a:r>
              <a:rPr sz="2800" spc="-135" dirty="0">
                <a:latin typeface="Times New Roman"/>
                <a:cs typeface="Times New Roman"/>
              </a:rPr>
              <a:t> </a:t>
            </a:r>
            <a:r>
              <a:rPr sz="2800" dirty="0">
                <a:latin typeface="Times New Roman"/>
                <a:cs typeface="Times New Roman"/>
              </a:rPr>
              <a:t>of</a:t>
            </a:r>
            <a:r>
              <a:rPr sz="2800" spc="-140" dirty="0">
                <a:latin typeface="Times New Roman"/>
                <a:cs typeface="Times New Roman"/>
              </a:rPr>
              <a:t> </a:t>
            </a:r>
            <a:r>
              <a:rPr sz="2800" dirty="0">
                <a:latin typeface="Times New Roman"/>
                <a:cs typeface="Times New Roman"/>
              </a:rPr>
              <a:t>the</a:t>
            </a:r>
            <a:r>
              <a:rPr sz="2800" spc="-155" dirty="0">
                <a:latin typeface="Times New Roman"/>
                <a:cs typeface="Times New Roman"/>
              </a:rPr>
              <a:t> </a:t>
            </a:r>
            <a:r>
              <a:rPr sz="2800" dirty="0">
                <a:latin typeface="Times New Roman"/>
                <a:cs typeface="Times New Roman"/>
              </a:rPr>
              <a:t>premises</a:t>
            </a:r>
            <a:r>
              <a:rPr sz="2800" spc="-140" dirty="0">
                <a:latin typeface="Times New Roman"/>
                <a:cs typeface="Times New Roman"/>
              </a:rPr>
              <a:t> </a:t>
            </a:r>
            <a:r>
              <a:rPr sz="2800" dirty="0">
                <a:latin typeface="Times New Roman"/>
                <a:cs typeface="Times New Roman"/>
              </a:rPr>
              <a:t>guarantees</a:t>
            </a:r>
            <a:r>
              <a:rPr sz="2800" spc="-140" dirty="0">
                <a:latin typeface="Times New Roman"/>
                <a:cs typeface="Times New Roman"/>
              </a:rPr>
              <a:t> </a:t>
            </a:r>
            <a:r>
              <a:rPr sz="2800" dirty="0">
                <a:latin typeface="Times New Roman"/>
                <a:cs typeface="Times New Roman"/>
              </a:rPr>
              <a:t>the</a:t>
            </a:r>
            <a:r>
              <a:rPr sz="2800" spc="-140" dirty="0">
                <a:latin typeface="Times New Roman"/>
                <a:cs typeface="Times New Roman"/>
              </a:rPr>
              <a:t> </a:t>
            </a:r>
            <a:r>
              <a:rPr sz="2800" dirty="0">
                <a:latin typeface="Times New Roman"/>
                <a:cs typeface="Times New Roman"/>
              </a:rPr>
              <a:t>truth</a:t>
            </a:r>
            <a:r>
              <a:rPr sz="2800" spc="-140" dirty="0">
                <a:latin typeface="Times New Roman"/>
                <a:cs typeface="Times New Roman"/>
              </a:rPr>
              <a:t> </a:t>
            </a:r>
            <a:r>
              <a:rPr sz="2800" dirty="0">
                <a:latin typeface="Times New Roman"/>
                <a:cs typeface="Times New Roman"/>
              </a:rPr>
              <a:t>of</a:t>
            </a:r>
            <a:r>
              <a:rPr sz="2800" spc="-140" dirty="0">
                <a:latin typeface="Times New Roman"/>
                <a:cs typeface="Times New Roman"/>
              </a:rPr>
              <a:t> </a:t>
            </a:r>
            <a:r>
              <a:rPr sz="2800" dirty="0">
                <a:latin typeface="Times New Roman"/>
                <a:cs typeface="Times New Roman"/>
              </a:rPr>
              <a:t>the</a:t>
            </a:r>
            <a:r>
              <a:rPr sz="2800" spc="-140" dirty="0">
                <a:latin typeface="Times New Roman"/>
                <a:cs typeface="Times New Roman"/>
              </a:rPr>
              <a:t> </a:t>
            </a:r>
            <a:r>
              <a:rPr sz="2800" dirty="0">
                <a:latin typeface="Times New Roman"/>
                <a:cs typeface="Times New Roman"/>
              </a:rPr>
              <a:t>conclusion,</a:t>
            </a:r>
            <a:r>
              <a:rPr sz="2800" spc="-135" dirty="0">
                <a:latin typeface="Times New Roman"/>
                <a:cs typeface="Times New Roman"/>
              </a:rPr>
              <a:t> </a:t>
            </a:r>
            <a:r>
              <a:rPr sz="2800" spc="-25" dirty="0">
                <a:latin typeface="Times New Roman"/>
                <a:cs typeface="Times New Roman"/>
              </a:rPr>
              <a:t>and </a:t>
            </a:r>
            <a:r>
              <a:rPr sz="2800" dirty="0">
                <a:latin typeface="Times New Roman"/>
                <a:cs typeface="Times New Roman"/>
              </a:rPr>
              <a:t>so</a:t>
            </a:r>
            <a:r>
              <a:rPr sz="2800" spc="-10" dirty="0">
                <a:latin typeface="Times New Roman"/>
                <a:cs typeface="Times New Roman"/>
              </a:rPr>
              <a:t> </a:t>
            </a:r>
            <a:r>
              <a:rPr sz="2800" dirty="0">
                <a:latin typeface="Times New Roman"/>
                <a:cs typeface="Times New Roman"/>
              </a:rPr>
              <a:t>it</a:t>
            </a:r>
            <a:r>
              <a:rPr sz="2800" spc="-10" dirty="0">
                <a:latin typeface="Times New Roman"/>
                <a:cs typeface="Times New Roman"/>
              </a:rPr>
              <a:t> </a:t>
            </a:r>
            <a:r>
              <a:rPr sz="2800" dirty="0">
                <a:latin typeface="Times New Roman"/>
                <a:cs typeface="Times New Roman"/>
              </a:rPr>
              <a:t>is</a:t>
            </a:r>
            <a:r>
              <a:rPr sz="2800" spc="-10" dirty="0">
                <a:latin typeface="Times New Roman"/>
                <a:cs typeface="Times New Roman"/>
              </a:rPr>
              <a:t> </a:t>
            </a:r>
            <a:r>
              <a:rPr sz="2800" dirty="0">
                <a:latin typeface="Times New Roman"/>
                <a:cs typeface="Times New Roman"/>
              </a:rPr>
              <a:t>a</a:t>
            </a:r>
            <a:r>
              <a:rPr sz="2800" spc="-5" dirty="0">
                <a:latin typeface="Times New Roman"/>
                <a:cs typeface="Times New Roman"/>
              </a:rPr>
              <a:t> </a:t>
            </a:r>
            <a:r>
              <a:rPr sz="2800" spc="-10" dirty="0">
                <a:latin typeface="Times New Roman"/>
                <a:cs typeface="Times New Roman"/>
              </a:rPr>
              <a:t>tautology:</a:t>
            </a:r>
            <a:endParaRPr sz="2800">
              <a:latin typeface="Times New Roman"/>
              <a:cs typeface="Times New Roman"/>
            </a:endParaRPr>
          </a:p>
        </p:txBody>
      </p:sp>
      <p:sp>
        <p:nvSpPr>
          <p:cNvPr id="3" name="object 3"/>
          <p:cNvSpPr txBox="1"/>
          <p:nvPr/>
        </p:nvSpPr>
        <p:spPr>
          <a:xfrm>
            <a:off x="450597" y="5295087"/>
            <a:ext cx="3531235" cy="970280"/>
          </a:xfrm>
          <a:prstGeom prst="rect">
            <a:avLst/>
          </a:prstGeom>
        </p:spPr>
        <p:txBody>
          <a:bodyPr vert="horz" wrap="square" lIns="0" tIns="12065" rIns="0" bIns="0" rtlCol="0">
            <a:spAutoFit/>
          </a:bodyPr>
          <a:lstStyle/>
          <a:p>
            <a:pPr marL="732155" marR="5080" indent="-720090">
              <a:lnSpc>
                <a:spcPct val="110700"/>
              </a:lnSpc>
              <a:spcBef>
                <a:spcPts val="95"/>
              </a:spcBef>
              <a:tabLst>
                <a:tab pos="732155" algn="l"/>
              </a:tabLst>
            </a:pPr>
            <a:r>
              <a:rPr sz="2800" spc="-25" dirty="0">
                <a:latin typeface="Times New Roman"/>
                <a:cs typeface="Times New Roman"/>
              </a:rPr>
              <a:t>(1)</a:t>
            </a:r>
            <a:r>
              <a:rPr sz="2800" dirty="0">
                <a:latin typeface="Times New Roman"/>
                <a:cs typeface="Times New Roman"/>
              </a:rPr>
              <a:t>	All</a:t>
            </a:r>
            <a:r>
              <a:rPr sz="2800" spc="-30" dirty="0">
                <a:latin typeface="Times New Roman"/>
                <a:cs typeface="Times New Roman"/>
              </a:rPr>
              <a:t> </a:t>
            </a:r>
            <a:r>
              <a:rPr sz="2800" dirty="0">
                <a:latin typeface="Times New Roman"/>
                <a:cs typeface="Times New Roman"/>
              </a:rPr>
              <a:t>men</a:t>
            </a:r>
            <a:r>
              <a:rPr sz="2800" spc="-20" dirty="0">
                <a:latin typeface="Times New Roman"/>
                <a:cs typeface="Times New Roman"/>
              </a:rPr>
              <a:t> </a:t>
            </a:r>
            <a:r>
              <a:rPr sz="2800" dirty="0">
                <a:latin typeface="Times New Roman"/>
                <a:cs typeface="Times New Roman"/>
              </a:rPr>
              <a:t>are</a:t>
            </a:r>
            <a:r>
              <a:rPr sz="2800" spc="-15" dirty="0">
                <a:latin typeface="Times New Roman"/>
                <a:cs typeface="Times New Roman"/>
              </a:rPr>
              <a:t> </a:t>
            </a:r>
            <a:r>
              <a:rPr sz="2800" spc="-10" dirty="0">
                <a:latin typeface="Times New Roman"/>
                <a:cs typeface="Times New Roman"/>
              </a:rPr>
              <a:t>mortal. </a:t>
            </a:r>
            <a:r>
              <a:rPr sz="2800" dirty="0">
                <a:latin typeface="Times New Roman"/>
                <a:cs typeface="Times New Roman"/>
              </a:rPr>
              <a:t>Socrates</a:t>
            </a:r>
            <a:r>
              <a:rPr sz="2800" spc="-20" dirty="0">
                <a:latin typeface="Times New Roman"/>
                <a:cs typeface="Times New Roman"/>
              </a:rPr>
              <a:t> </a:t>
            </a:r>
            <a:r>
              <a:rPr sz="2800" dirty="0">
                <a:latin typeface="Times New Roman"/>
                <a:cs typeface="Times New Roman"/>
              </a:rPr>
              <a:t>is</a:t>
            </a:r>
            <a:r>
              <a:rPr sz="2800" spc="-20" dirty="0">
                <a:latin typeface="Times New Roman"/>
                <a:cs typeface="Times New Roman"/>
              </a:rPr>
              <a:t> </a:t>
            </a:r>
            <a:r>
              <a:rPr sz="2800" dirty="0">
                <a:latin typeface="Times New Roman"/>
                <a:cs typeface="Times New Roman"/>
              </a:rPr>
              <a:t>a</a:t>
            </a:r>
            <a:r>
              <a:rPr sz="2800" spc="-15" dirty="0">
                <a:latin typeface="Times New Roman"/>
                <a:cs typeface="Times New Roman"/>
              </a:rPr>
              <a:t> </a:t>
            </a:r>
            <a:r>
              <a:rPr sz="2800" spc="-20" dirty="0">
                <a:latin typeface="Times New Roman"/>
                <a:cs typeface="Times New Roman"/>
              </a:rPr>
              <a:t>man.</a:t>
            </a:r>
            <a:endParaRPr sz="2800">
              <a:latin typeface="Times New Roman"/>
              <a:cs typeface="Times New Roman"/>
            </a:endParaRPr>
          </a:p>
        </p:txBody>
      </p:sp>
      <p:sp>
        <p:nvSpPr>
          <p:cNvPr id="4" name="object 4"/>
          <p:cNvSpPr txBox="1"/>
          <p:nvPr/>
        </p:nvSpPr>
        <p:spPr>
          <a:xfrm>
            <a:off x="6841871" y="5295087"/>
            <a:ext cx="1388745" cy="970280"/>
          </a:xfrm>
          <a:prstGeom prst="rect">
            <a:avLst/>
          </a:prstGeom>
        </p:spPr>
        <p:txBody>
          <a:bodyPr vert="horz" wrap="square" lIns="0" tIns="12065" rIns="0" bIns="0" rtlCol="0">
            <a:spAutoFit/>
          </a:bodyPr>
          <a:lstStyle/>
          <a:p>
            <a:pPr marL="12700" marR="5080">
              <a:lnSpc>
                <a:spcPct val="110700"/>
              </a:lnSpc>
              <a:spcBef>
                <a:spcPts val="95"/>
              </a:spcBef>
            </a:pPr>
            <a:r>
              <a:rPr sz="2800" spc="-10" dirty="0">
                <a:latin typeface="Times New Roman"/>
                <a:cs typeface="Times New Roman"/>
              </a:rPr>
              <a:t>(premise) (premise)</a:t>
            </a:r>
            <a:endParaRPr sz="2800">
              <a:latin typeface="Times New Roman"/>
              <a:cs typeface="Times New Roman"/>
            </a:endParaRPr>
          </a:p>
        </p:txBody>
      </p:sp>
      <p:sp>
        <p:nvSpPr>
          <p:cNvPr id="5" name="object 5"/>
          <p:cNvSpPr/>
          <p:nvPr/>
        </p:nvSpPr>
        <p:spPr>
          <a:xfrm>
            <a:off x="1182624" y="6220968"/>
            <a:ext cx="7035165" cy="18415"/>
          </a:xfrm>
          <a:custGeom>
            <a:avLst/>
            <a:gdLst/>
            <a:ahLst/>
            <a:cxnLst/>
            <a:rect l="l" t="t" r="r" b="b"/>
            <a:pathLst>
              <a:path w="7035165" h="18414">
                <a:moveTo>
                  <a:pt x="7034783" y="0"/>
                </a:moveTo>
                <a:lnTo>
                  <a:pt x="0" y="0"/>
                </a:lnTo>
                <a:lnTo>
                  <a:pt x="0" y="18288"/>
                </a:lnTo>
                <a:lnTo>
                  <a:pt x="7034783" y="18288"/>
                </a:lnTo>
                <a:lnTo>
                  <a:pt x="7034783" y="0"/>
                </a:lnTo>
                <a:close/>
              </a:path>
            </a:pathLst>
          </a:custGeom>
          <a:solidFill>
            <a:srgbClr val="000000"/>
          </a:solidFill>
        </p:spPr>
        <p:txBody>
          <a:bodyPr wrap="square" lIns="0" tIns="0" rIns="0" bIns="0" rtlCol="0"/>
          <a:lstStyle/>
          <a:p>
            <a:endParaRPr/>
          </a:p>
        </p:txBody>
      </p:sp>
      <p:sp>
        <p:nvSpPr>
          <p:cNvPr id="6" name="object 6"/>
          <p:cNvSpPr txBox="1"/>
          <p:nvPr/>
        </p:nvSpPr>
        <p:spPr>
          <a:xfrm>
            <a:off x="1170686" y="6281420"/>
            <a:ext cx="2660650" cy="453390"/>
          </a:xfrm>
          <a:prstGeom prst="rect">
            <a:avLst/>
          </a:prstGeom>
        </p:spPr>
        <p:txBody>
          <a:bodyPr vert="horz" wrap="square" lIns="0" tIns="13335" rIns="0" bIns="0" rtlCol="0">
            <a:spAutoFit/>
          </a:bodyPr>
          <a:lstStyle/>
          <a:p>
            <a:pPr marL="12700">
              <a:lnSpc>
                <a:spcPct val="100000"/>
              </a:lnSpc>
              <a:spcBef>
                <a:spcPts val="105"/>
              </a:spcBef>
            </a:pPr>
            <a:r>
              <a:rPr sz="2800" dirty="0">
                <a:latin typeface="Times New Roman"/>
                <a:cs typeface="Times New Roman"/>
              </a:rPr>
              <a:t>Socrates</a:t>
            </a:r>
            <a:r>
              <a:rPr sz="2800" spc="-25"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spc="-10" dirty="0">
                <a:latin typeface="Times New Roman"/>
                <a:cs typeface="Times New Roman"/>
              </a:rPr>
              <a:t>mortal.</a:t>
            </a:r>
            <a:endParaRPr sz="2800">
              <a:latin typeface="Times New Roman"/>
              <a:cs typeface="Times New Roman"/>
            </a:endParaRPr>
          </a:p>
        </p:txBody>
      </p:sp>
      <p:sp>
        <p:nvSpPr>
          <p:cNvPr id="7" name="object 7"/>
          <p:cNvSpPr txBox="1"/>
          <p:nvPr/>
        </p:nvSpPr>
        <p:spPr>
          <a:xfrm>
            <a:off x="6841871" y="6281420"/>
            <a:ext cx="1804670" cy="453390"/>
          </a:xfrm>
          <a:prstGeom prst="rect">
            <a:avLst/>
          </a:prstGeom>
        </p:spPr>
        <p:txBody>
          <a:bodyPr vert="horz" wrap="square" lIns="0" tIns="13335" rIns="0" bIns="0" rtlCol="0">
            <a:spAutoFit/>
          </a:bodyPr>
          <a:lstStyle/>
          <a:p>
            <a:pPr marL="12700">
              <a:lnSpc>
                <a:spcPct val="100000"/>
              </a:lnSpc>
              <a:spcBef>
                <a:spcPts val="105"/>
              </a:spcBef>
            </a:pPr>
            <a:r>
              <a:rPr sz="2800" spc="-10" dirty="0">
                <a:latin typeface="Times New Roman"/>
                <a:cs typeface="Times New Roman"/>
              </a:rPr>
              <a:t>(conclusion)</a:t>
            </a:r>
            <a:endParaRPr sz="2800">
              <a:latin typeface="Times New Roman"/>
              <a:cs typeface="Times New Roman"/>
            </a:endParaRPr>
          </a:p>
        </p:txBody>
      </p:sp>
      <p:sp>
        <p:nvSpPr>
          <p:cNvPr id="8" name="Slide Number Placeholder 7">
            <a:extLst>
              <a:ext uri="{FF2B5EF4-FFF2-40B4-BE49-F238E27FC236}">
                <a16:creationId xmlns:a16="http://schemas.microsoft.com/office/drawing/2014/main" id="{6A17F4B3-E1B9-72E8-7C24-FF78F555326F}"/>
              </a:ext>
            </a:extLst>
          </p:cNvPr>
          <p:cNvSpPr>
            <a:spLocks noGrp="1"/>
          </p:cNvSpPr>
          <p:nvPr>
            <p:ph type="sldNum" sz="quarter" idx="7"/>
          </p:nvPr>
        </p:nvSpPr>
        <p:spPr/>
        <p:txBody>
          <a:bodyPr/>
          <a:lstStyle/>
          <a:p>
            <a:fld id="{B6F15528-21DE-4FAA-801E-634DDDAF4B2B}" type="slidenum">
              <a:rPr lang="en-SG" smtClean="0"/>
              <a:t>19</a:t>
            </a:fld>
            <a:endParaRPr lang="en-S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100" y="342087"/>
            <a:ext cx="9585960" cy="6881627"/>
          </a:xfrm>
          <a:prstGeom prst="rect">
            <a:avLst/>
          </a:prstGeom>
        </p:spPr>
        <p:txBody>
          <a:bodyPr vert="horz" wrap="square" lIns="0" tIns="97790" rIns="0" bIns="0" rtlCol="0">
            <a:spAutoFit/>
          </a:bodyPr>
          <a:lstStyle/>
          <a:p>
            <a:pPr marL="1104265" algn="just">
              <a:lnSpc>
                <a:spcPct val="100000"/>
              </a:lnSpc>
              <a:spcBef>
                <a:spcPts val="770"/>
              </a:spcBef>
            </a:pPr>
            <a:r>
              <a:rPr sz="2800" b="1" dirty="0">
                <a:latin typeface="Times New Roman"/>
                <a:cs typeface="Times New Roman"/>
              </a:rPr>
              <a:t>The</a:t>
            </a:r>
            <a:r>
              <a:rPr sz="2800" b="1" spc="-30" dirty="0">
                <a:latin typeface="Times New Roman"/>
                <a:cs typeface="Times New Roman"/>
              </a:rPr>
              <a:t> </a:t>
            </a:r>
            <a:r>
              <a:rPr sz="2800" b="1" dirty="0">
                <a:latin typeface="Times New Roman"/>
                <a:cs typeface="Times New Roman"/>
              </a:rPr>
              <a:t>nature</a:t>
            </a:r>
            <a:r>
              <a:rPr sz="2800" b="1" spc="-25" dirty="0">
                <a:latin typeface="Times New Roman"/>
                <a:cs typeface="Times New Roman"/>
              </a:rPr>
              <a:t> </a:t>
            </a:r>
            <a:r>
              <a:rPr sz="2800" b="1" dirty="0">
                <a:latin typeface="Times New Roman"/>
                <a:cs typeface="Times New Roman"/>
              </a:rPr>
              <a:t>of</a:t>
            </a:r>
            <a:r>
              <a:rPr sz="2800" b="1" spc="-25" dirty="0">
                <a:latin typeface="Times New Roman"/>
                <a:cs typeface="Times New Roman"/>
              </a:rPr>
              <a:t> </a:t>
            </a:r>
            <a:r>
              <a:rPr sz="2800" b="1" dirty="0">
                <a:latin typeface="Times New Roman"/>
                <a:cs typeface="Times New Roman"/>
              </a:rPr>
              <a:t>ChatGPT</a:t>
            </a:r>
            <a:r>
              <a:rPr sz="2800" b="1" spc="-35" dirty="0">
                <a:latin typeface="Times New Roman"/>
                <a:cs typeface="Times New Roman"/>
              </a:rPr>
              <a:t> </a:t>
            </a:r>
            <a:r>
              <a:rPr sz="2800" b="1" dirty="0">
                <a:latin typeface="Times New Roman"/>
                <a:cs typeface="Times New Roman"/>
              </a:rPr>
              <a:t>and</a:t>
            </a:r>
            <a:r>
              <a:rPr sz="2800" b="1" spc="-25" dirty="0">
                <a:latin typeface="Times New Roman"/>
                <a:cs typeface="Times New Roman"/>
              </a:rPr>
              <a:t> </a:t>
            </a:r>
            <a:r>
              <a:rPr sz="2800" b="1" dirty="0">
                <a:latin typeface="Times New Roman"/>
                <a:cs typeface="Times New Roman"/>
              </a:rPr>
              <a:t>similar</a:t>
            </a:r>
            <a:r>
              <a:rPr sz="2800" b="1" spc="-25" dirty="0">
                <a:latin typeface="Times New Roman"/>
                <a:cs typeface="Times New Roman"/>
              </a:rPr>
              <a:t> </a:t>
            </a:r>
            <a:r>
              <a:rPr sz="2800" b="1" dirty="0">
                <a:latin typeface="Times New Roman"/>
                <a:cs typeface="Times New Roman"/>
              </a:rPr>
              <a:t>AI</a:t>
            </a:r>
            <a:r>
              <a:rPr sz="2800" b="1" spc="-25" dirty="0">
                <a:latin typeface="Times New Roman"/>
                <a:cs typeface="Times New Roman"/>
              </a:rPr>
              <a:t> </a:t>
            </a:r>
            <a:r>
              <a:rPr sz="2800" b="1" spc="-10" dirty="0">
                <a:latin typeface="Times New Roman"/>
                <a:cs typeface="Times New Roman"/>
              </a:rPr>
              <a:t>products</a:t>
            </a:r>
            <a:endParaRPr sz="2800" dirty="0">
              <a:latin typeface="Times New Roman"/>
              <a:cs typeface="Times New Roman"/>
            </a:endParaRPr>
          </a:p>
          <a:p>
            <a:pPr marL="240029" marR="8255" indent="-227965" algn="just">
              <a:lnSpc>
                <a:spcPct val="120000"/>
              </a:lnSpc>
              <a:spcBef>
                <a:spcPts val="600"/>
              </a:spcBef>
              <a:buFont typeface="Arial"/>
              <a:buChar char="•"/>
              <a:tabLst>
                <a:tab pos="240665" algn="l"/>
              </a:tabLst>
            </a:pPr>
            <a:r>
              <a:rPr sz="2800" dirty="0">
                <a:latin typeface="Times New Roman"/>
                <a:cs typeface="Times New Roman"/>
              </a:rPr>
              <a:t>There</a:t>
            </a:r>
            <a:r>
              <a:rPr sz="2800" spc="-105" dirty="0">
                <a:latin typeface="Times New Roman"/>
                <a:cs typeface="Times New Roman"/>
              </a:rPr>
              <a:t> </a:t>
            </a:r>
            <a:r>
              <a:rPr sz="2800" dirty="0">
                <a:latin typeface="Times New Roman"/>
                <a:cs typeface="Times New Roman"/>
              </a:rPr>
              <a:t>has</a:t>
            </a:r>
            <a:r>
              <a:rPr sz="2800" spc="-95" dirty="0">
                <a:latin typeface="Times New Roman"/>
                <a:cs typeface="Times New Roman"/>
              </a:rPr>
              <a:t> </a:t>
            </a:r>
            <a:r>
              <a:rPr sz="2800" dirty="0">
                <a:latin typeface="Times New Roman"/>
                <a:cs typeface="Times New Roman"/>
              </a:rPr>
              <a:t>recently</a:t>
            </a:r>
            <a:r>
              <a:rPr sz="2800" spc="-95" dirty="0">
                <a:latin typeface="Times New Roman"/>
                <a:cs typeface="Times New Roman"/>
              </a:rPr>
              <a:t> </a:t>
            </a:r>
            <a:r>
              <a:rPr sz="2800" dirty="0">
                <a:latin typeface="Times New Roman"/>
                <a:cs typeface="Times New Roman"/>
              </a:rPr>
              <a:t>been</a:t>
            </a:r>
            <a:r>
              <a:rPr sz="2800" spc="-95" dirty="0">
                <a:latin typeface="Times New Roman"/>
                <a:cs typeface="Times New Roman"/>
              </a:rPr>
              <a:t> </a:t>
            </a:r>
            <a:r>
              <a:rPr sz="2800" dirty="0">
                <a:latin typeface="Times New Roman"/>
                <a:cs typeface="Times New Roman"/>
              </a:rPr>
              <a:t>a</a:t>
            </a:r>
            <a:r>
              <a:rPr sz="2800" spc="-95" dirty="0">
                <a:latin typeface="Times New Roman"/>
                <a:cs typeface="Times New Roman"/>
              </a:rPr>
              <a:t> </a:t>
            </a:r>
            <a:r>
              <a:rPr sz="2800" dirty="0">
                <a:latin typeface="Times New Roman"/>
                <a:cs typeface="Times New Roman"/>
              </a:rPr>
              <a:t>lot</a:t>
            </a:r>
            <a:r>
              <a:rPr sz="2800" spc="-95" dirty="0">
                <a:latin typeface="Times New Roman"/>
                <a:cs typeface="Times New Roman"/>
              </a:rPr>
              <a:t> </a:t>
            </a:r>
            <a:r>
              <a:rPr sz="2800" dirty="0">
                <a:latin typeface="Times New Roman"/>
                <a:cs typeface="Times New Roman"/>
              </a:rPr>
              <a:t>of</a:t>
            </a:r>
            <a:r>
              <a:rPr sz="2800" spc="-95" dirty="0">
                <a:latin typeface="Times New Roman"/>
                <a:cs typeface="Times New Roman"/>
              </a:rPr>
              <a:t> </a:t>
            </a:r>
            <a:r>
              <a:rPr sz="2800" dirty="0">
                <a:latin typeface="Times New Roman"/>
                <a:cs typeface="Times New Roman"/>
              </a:rPr>
              <a:t>excitement</a:t>
            </a:r>
            <a:r>
              <a:rPr sz="2800" spc="-95" dirty="0">
                <a:latin typeface="Times New Roman"/>
                <a:cs typeface="Times New Roman"/>
              </a:rPr>
              <a:t> </a:t>
            </a:r>
            <a:r>
              <a:rPr sz="2800" dirty="0">
                <a:latin typeface="Times New Roman"/>
                <a:cs typeface="Times New Roman"/>
              </a:rPr>
              <a:t>about</a:t>
            </a:r>
            <a:r>
              <a:rPr sz="2800" spc="-95" dirty="0">
                <a:latin typeface="Times New Roman"/>
                <a:cs typeface="Times New Roman"/>
              </a:rPr>
              <a:t> </a:t>
            </a:r>
            <a:r>
              <a:rPr sz="2800" dirty="0">
                <a:latin typeface="Times New Roman"/>
                <a:cs typeface="Times New Roman"/>
              </a:rPr>
              <a:t>ChatGPT</a:t>
            </a:r>
            <a:r>
              <a:rPr lang="en-US" sz="2800" dirty="0">
                <a:latin typeface="Times New Roman"/>
                <a:cs typeface="Times New Roman"/>
              </a:rPr>
              <a:t>-3.5</a:t>
            </a:r>
            <a:r>
              <a:rPr sz="2800" dirty="0">
                <a:latin typeface="Times New Roman"/>
                <a:cs typeface="Times New Roman"/>
              </a:rPr>
              <a:t>,</a:t>
            </a:r>
            <a:r>
              <a:rPr sz="2800" spc="-95" dirty="0">
                <a:latin typeface="Times New Roman"/>
                <a:cs typeface="Times New Roman"/>
              </a:rPr>
              <a:t> </a:t>
            </a:r>
            <a:r>
              <a:rPr lang="en-US" sz="2800" spc="-95" dirty="0">
                <a:latin typeface="Times New Roman"/>
                <a:cs typeface="Times New Roman"/>
              </a:rPr>
              <a:t>Chat</a:t>
            </a:r>
            <a:r>
              <a:rPr sz="2800" spc="-20" dirty="0">
                <a:latin typeface="Times New Roman"/>
                <a:cs typeface="Times New Roman"/>
              </a:rPr>
              <a:t>GPT-</a:t>
            </a:r>
            <a:r>
              <a:rPr sz="2800" dirty="0">
                <a:latin typeface="Times New Roman"/>
                <a:cs typeface="Times New Roman"/>
              </a:rPr>
              <a:t>4,</a:t>
            </a:r>
            <a:r>
              <a:rPr sz="2800" spc="-20" dirty="0">
                <a:latin typeface="Times New Roman"/>
                <a:cs typeface="Times New Roman"/>
              </a:rPr>
              <a:t> </a:t>
            </a:r>
            <a:r>
              <a:rPr sz="2800" dirty="0">
                <a:latin typeface="Times New Roman"/>
                <a:cs typeface="Times New Roman"/>
              </a:rPr>
              <a:t>and</a:t>
            </a:r>
            <a:r>
              <a:rPr sz="2800" spc="-20" dirty="0">
                <a:latin typeface="Times New Roman"/>
                <a:cs typeface="Times New Roman"/>
              </a:rPr>
              <a:t> </a:t>
            </a:r>
            <a:r>
              <a:rPr sz="2800" dirty="0">
                <a:latin typeface="Times New Roman"/>
                <a:cs typeface="Times New Roman"/>
              </a:rPr>
              <a:t>similar</a:t>
            </a:r>
            <a:r>
              <a:rPr lang="en-US" sz="2800" spc="-20" dirty="0">
                <a:latin typeface="Times New Roman"/>
                <a:cs typeface="Times New Roman"/>
              </a:rPr>
              <a:t> </a:t>
            </a:r>
            <a:r>
              <a:rPr sz="2800" dirty="0">
                <a:latin typeface="Times New Roman"/>
                <a:cs typeface="Times New Roman"/>
              </a:rPr>
              <a:t>AI</a:t>
            </a:r>
            <a:r>
              <a:rPr sz="2800" spc="-20" dirty="0">
                <a:latin typeface="Times New Roman"/>
                <a:cs typeface="Times New Roman"/>
              </a:rPr>
              <a:t> </a:t>
            </a:r>
            <a:r>
              <a:rPr sz="2800" spc="-10" dirty="0">
                <a:latin typeface="Times New Roman"/>
                <a:cs typeface="Times New Roman"/>
              </a:rPr>
              <a:t>products.</a:t>
            </a:r>
            <a:r>
              <a:rPr lang="en-US" sz="2800" spc="-10" dirty="0">
                <a:latin typeface="Times New Roman"/>
                <a:cs typeface="Times New Roman"/>
              </a:rPr>
              <a:t> Over 100 million people used ChatGPT-3.5 in the first two months after its introduction, and economists predict such products could add 4 trillion dollars to the global economy through increased productivity.</a:t>
            </a:r>
            <a:endParaRPr sz="2800" dirty="0">
              <a:latin typeface="Times New Roman"/>
              <a:cs typeface="Times New Roman"/>
            </a:endParaRPr>
          </a:p>
          <a:p>
            <a:pPr marL="240029" marR="5080" indent="-227965" algn="just">
              <a:lnSpc>
                <a:spcPct val="120000"/>
              </a:lnSpc>
              <a:spcBef>
                <a:spcPts val="300"/>
              </a:spcBef>
              <a:buFont typeface="Arial"/>
              <a:buChar char="•"/>
              <a:tabLst>
                <a:tab pos="240665" algn="l"/>
              </a:tabLst>
            </a:pPr>
            <a:r>
              <a:rPr sz="2800" dirty="0">
                <a:latin typeface="Times New Roman"/>
                <a:cs typeface="Times New Roman"/>
              </a:rPr>
              <a:t>These</a:t>
            </a:r>
            <a:r>
              <a:rPr sz="2800" spc="90" dirty="0">
                <a:latin typeface="Times New Roman"/>
                <a:cs typeface="Times New Roman"/>
              </a:rPr>
              <a:t> </a:t>
            </a:r>
            <a:r>
              <a:rPr sz="2800" dirty="0">
                <a:latin typeface="Times New Roman"/>
                <a:cs typeface="Times New Roman"/>
              </a:rPr>
              <a:t>algorithms</a:t>
            </a:r>
            <a:r>
              <a:rPr sz="2800" spc="85" dirty="0">
                <a:latin typeface="Times New Roman"/>
                <a:cs typeface="Times New Roman"/>
              </a:rPr>
              <a:t> </a:t>
            </a:r>
            <a:r>
              <a:rPr sz="2800" dirty="0">
                <a:latin typeface="Times New Roman"/>
                <a:cs typeface="Times New Roman"/>
              </a:rPr>
              <a:t>can</a:t>
            </a:r>
            <a:r>
              <a:rPr sz="2800" spc="90" dirty="0">
                <a:latin typeface="Times New Roman"/>
                <a:cs typeface="Times New Roman"/>
              </a:rPr>
              <a:t> </a:t>
            </a:r>
            <a:r>
              <a:rPr sz="2800" dirty="0">
                <a:latin typeface="Times New Roman"/>
                <a:cs typeface="Times New Roman"/>
              </a:rPr>
              <a:t>search</a:t>
            </a:r>
            <a:r>
              <a:rPr sz="2800" spc="95" dirty="0">
                <a:latin typeface="Times New Roman"/>
                <a:cs typeface="Times New Roman"/>
              </a:rPr>
              <a:t> </a:t>
            </a:r>
            <a:r>
              <a:rPr sz="2800" dirty="0">
                <a:latin typeface="Times New Roman"/>
                <a:cs typeface="Times New Roman"/>
              </a:rPr>
              <a:t>a</a:t>
            </a:r>
            <a:r>
              <a:rPr sz="2800" spc="90" dirty="0">
                <a:latin typeface="Times New Roman"/>
                <a:cs typeface="Times New Roman"/>
              </a:rPr>
              <a:t> </a:t>
            </a:r>
            <a:r>
              <a:rPr sz="2800" dirty="0">
                <a:latin typeface="Times New Roman"/>
                <a:cs typeface="Times New Roman"/>
              </a:rPr>
              <a:t>vast</a:t>
            </a:r>
            <a:r>
              <a:rPr sz="2800" spc="95" dirty="0">
                <a:latin typeface="Times New Roman"/>
                <a:cs typeface="Times New Roman"/>
              </a:rPr>
              <a:t> </a:t>
            </a:r>
            <a:r>
              <a:rPr sz="2800" dirty="0">
                <a:latin typeface="Times New Roman"/>
                <a:cs typeface="Times New Roman"/>
              </a:rPr>
              <a:t>amount</a:t>
            </a:r>
            <a:r>
              <a:rPr sz="2800" spc="90" dirty="0">
                <a:latin typeface="Times New Roman"/>
                <a:cs typeface="Times New Roman"/>
              </a:rPr>
              <a:t> </a:t>
            </a:r>
            <a:r>
              <a:rPr sz="2800" dirty="0">
                <a:latin typeface="Times New Roman"/>
                <a:cs typeface="Times New Roman"/>
              </a:rPr>
              <a:t>of</a:t>
            </a:r>
            <a:r>
              <a:rPr sz="2800" spc="95" dirty="0">
                <a:latin typeface="Times New Roman"/>
                <a:cs typeface="Times New Roman"/>
              </a:rPr>
              <a:t> </a:t>
            </a:r>
            <a:r>
              <a:rPr sz="2800" dirty="0">
                <a:latin typeface="Times New Roman"/>
                <a:cs typeface="Times New Roman"/>
              </a:rPr>
              <a:t>data</a:t>
            </a:r>
            <a:r>
              <a:rPr sz="2800" spc="90" dirty="0">
                <a:latin typeface="Times New Roman"/>
                <a:cs typeface="Times New Roman"/>
              </a:rPr>
              <a:t> </a:t>
            </a:r>
            <a:r>
              <a:rPr sz="2800" dirty="0">
                <a:latin typeface="Times New Roman"/>
                <a:cs typeface="Times New Roman"/>
              </a:rPr>
              <a:t>(the</a:t>
            </a:r>
            <a:r>
              <a:rPr sz="2800" spc="95" dirty="0">
                <a:latin typeface="Times New Roman"/>
                <a:cs typeface="Times New Roman"/>
              </a:rPr>
              <a:t> </a:t>
            </a:r>
            <a:r>
              <a:rPr sz="2800" spc="-10" dirty="0">
                <a:latin typeface="Times New Roman"/>
                <a:cs typeface="Times New Roman"/>
              </a:rPr>
              <a:t>so-called </a:t>
            </a:r>
            <a:r>
              <a:rPr sz="2800" dirty="0">
                <a:latin typeface="Times New Roman"/>
                <a:cs typeface="Times New Roman"/>
              </a:rPr>
              <a:t>Large</a:t>
            </a:r>
            <a:r>
              <a:rPr sz="2800" spc="105" dirty="0">
                <a:latin typeface="Times New Roman"/>
                <a:cs typeface="Times New Roman"/>
              </a:rPr>
              <a:t>  </a:t>
            </a:r>
            <a:r>
              <a:rPr sz="2800" dirty="0">
                <a:latin typeface="Times New Roman"/>
                <a:cs typeface="Times New Roman"/>
              </a:rPr>
              <a:t>Language</a:t>
            </a:r>
            <a:r>
              <a:rPr sz="2800" spc="110" dirty="0">
                <a:latin typeface="Times New Roman"/>
                <a:cs typeface="Times New Roman"/>
              </a:rPr>
              <a:t>  </a:t>
            </a:r>
            <a:r>
              <a:rPr sz="2800" dirty="0">
                <a:latin typeface="Times New Roman"/>
                <a:cs typeface="Times New Roman"/>
              </a:rPr>
              <a:t>Model)</a:t>
            </a:r>
            <a:r>
              <a:rPr sz="2800" spc="100" dirty="0">
                <a:latin typeface="Times New Roman"/>
                <a:cs typeface="Times New Roman"/>
              </a:rPr>
              <a:t>  </a:t>
            </a:r>
            <a:r>
              <a:rPr sz="2800" dirty="0">
                <a:latin typeface="Times New Roman"/>
                <a:cs typeface="Times New Roman"/>
              </a:rPr>
              <a:t>and,</a:t>
            </a:r>
            <a:r>
              <a:rPr sz="2800" spc="110" dirty="0">
                <a:latin typeface="Times New Roman"/>
                <a:cs typeface="Times New Roman"/>
              </a:rPr>
              <a:t>  </a:t>
            </a:r>
            <a:r>
              <a:rPr sz="2800" dirty="0">
                <a:latin typeface="Times New Roman"/>
                <a:cs typeface="Times New Roman"/>
              </a:rPr>
              <a:t>on</a:t>
            </a:r>
            <a:r>
              <a:rPr sz="2800" spc="105" dirty="0">
                <a:latin typeface="Times New Roman"/>
                <a:cs typeface="Times New Roman"/>
              </a:rPr>
              <a:t>  </a:t>
            </a:r>
            <a:r>
              <a:rPr sz="2800" dirty="0">
                <a:latin typeface="Times New Roman"/>
                <a:cs typeface="Times New Roman"/>
              </a:rPr>
              <a:t>the</a:t>
            </a:r>
            <a:r>
              <a:rPr sz="2800" spc="110" dirty="0">
                <a:latin typeface="Times New Roman"/>
                <a:cs typeface="Times New Roman"/>
              </a:rPr>
              <a:t>  </a:t>
            </a:r>
            <a:r>
              <a:rPr sz="2800" dirty="0">
                <a:latin typeface="Times New Roman"/>
                <a:cs typeface="Times New Roman"/>
              </a:rPr>
              <a:t>basis</a:t>
            </a:r>
            <a:r>
              <a:rPr sz="2800" spc="105" dirty="0">
                <a:latin typeface="Times New Roman"/>
                <a:cs typeface="Times New Roman"/>
              </a:rPr>
              <a:t>  </a:t>
            </a:r>
            <a:r>
              <a:rPr sz="2800" dirty="0">
                <a:latin typeface="Times New Roman"/>
                <a:cs typeface="Times New Roman"/>
              </a:rPr>
              <a:t>of</a:t>
            </a:r>
            <a:r>
              <a:rPr sz="2800" spc="114" dirty="0">
                <a:latin typeface="Times New Roman"/>
                <a:cs typeface="Times New Roman"/>
              </a:rPr>
              <a:t>  </a:t>
            </a:r>
            <a:r>
              <a:rPr sz="2800" dirty="0">
                <a:latin typeface="Times New Roman"/>
                <a:cs typeface="Times New Roman"/>
              </a:rPr>
              <a:t>the</a:t>
            </a:r>
            <a:r>
              <a:rPr sz="2800" spc="105" dirty="0">
                <a:latin typeface="Times New Roman"/>
                <a:cs typeface="Times New Roman"/>
              </a:rPr>
              <a:t>  </a:t>
            </a:r>
            <a:r>
              <a:rPr sz="2800" spc="-10" dirty="0">
                <a:latin typeface="Times New Roman"/>
                <a:cs typeface="Times New Roman"/>
              </a:rPr>
              <a:t>statistical </a:t>
            </a:r>
            <a:r>
              <a:rPr sz="2800" dirty="0">
                <a:latin typeface="Times New Roman"/>
                <a:cs typeface="Times New Roman"/>
              </a:rPr>
              <a:t>probability</a:t>
            </a:r>
            <a:r>
              <a:rPr sz="2800" spc="-70" dirty="0">
                <a:latin typeface="Times New Roman"/>
                <a:cs typeface="Times New Roman"/>
              </a:rPr>
              <a:t> </a:t>
            </a:r>
            <a:r>
              <a:rPr sz="2800" dirty="0">
                <a:latin typeface="Times New Roman"/>
                <a:cs typeface="Times New Roman"/>
              </a:rPr>
              <a:t>of</a:t>
            </a:r>
            <a:r>
              <a:rPr sz="2800" spc="-80" dirty="0">
                <a:latin typeface="Times New Roman"/>
                <a:cs typeface="Times New Roman"/>
              </a:rPr>
              <a:t> </a:t>
            </a:r>
            <a:r>
              <a:rPr sz="2800" dirty="0">
                <a:latin typeface="Times New Roman"/>
                <a:cs typeface="Times New Roman"/>
              </a:rPr>
              <a:t>possible</a:t>
            </a:r>
            <a:r>
              <a:rPr sz="2800" spc="-70" dirty="0">
                <a:latin typeface="Times New Roman"/>
                <a:cs typeface="Times New Roman"/>
              </a:rPr>
              <a:t> </a:t>
            </a:r>
            <a:r>
              <a:rPr sz="2800" dirty="0">
                <a:latin typeface="Times New Roman"/>
                <a:cs typeface="Times New Roman"/>
              </a:rPr>
              <a:t>collocations,</a:t>
            </a:r>
            <a:r>
              <a:rPr sz="2800" spc="-80" dirty="0">
                <a:latin typeface="Times New Roman"/>
                <a:cs typeface="Times New Roman"/>
              </a:rPr>
              <a:t> </a:t>
            </a:r>
            <a:r>
              <a:rPr sz="2800" dirty="0">
                <a:latin typeface="Times New Roman"/>
                <a:cs typeface="Times New Roman"/>
              </a:rPr>
              <a:t>that</a:t>
            </a:r>
            <a:r>
              <a:rPr sz="2800" spc="-75" dirty="0">
                <a:latin typeface="Times New Roman"/>
                <a:cs typeface="Times New Roman"/>
              </a:rPr>
              <a:t> </a:t>
            </a:r>
            <a:r>
              <a:rPr sz="2800" dirty="0">
                <a:latin typeface="Times New Roman"/>
                <a:cs typeface="Times New Roman"/>
              </a:rPr>
              <a:t>is,</a:t>
            </a:r>
            <a:r>
              <a:rPr sz="2800" spc="-75" dirty="0">
                <a:latin typeface="Times New Roman"/>
                <a:cs typeface="Times New Roman"/>
              </a:rPr>
              <a:t> </a:t>
            </a:r>
            <a:r>
              <a:rPr sz="2800" dirty="0">
                <a:latin typeface="Times New Roman"/>
                <a:cs typeface="Times New Roman"/>
              </a:rPr>
              <a:t>using</a:t>
            </a:r>
            <a:r>
              <a:rPr sz="2800" spc="-80" dirty="0">
                <a:latin typeface="Times New Roman"/>
                <a:cs typeface="Times New Roman"/>
              </a:rPr>
              <a:t> </a:t>
            </a:r>
            <a:r>
              <a:rPr sz="2800" dirty="0">
                <a:latin typeface="Times New Roman"/>
                <a:cs typeface="Times New Roman"/>
              </a:rPr>
              <a:t>induction</a:t>
            </a:r>
            <a:r>
              <a:rPr sz="2800" spc="-70" dirty="0">
                <a:latin typeface="Times New Roman"/>
                <a:cs typeface="Times New Roman"/>
              </a:rPr>
              <a:t> </a:t>
            </a:r>
            <a:r>
              <a:rPr sz="2800" spc="-10" dirty="0">
                <a:latin typeface="Times New Roman"/>
                <a:cs typeface="Times New Roman"/>
              </a:rPr>
              <a:t>alone, </a:t>
            </a:r>
            <a:r>
              <a:rPr sz="2800" dirty="0">
                <a:latin typeface="Times New Roman"/>
                <a:cs typeface="Times New Roman"/>
              </a:rPr>
              <a:t>can</a:t>
            </a:r>
            <a:r>
              <a:rPr sz="2800" spc="-30" dirty="0">
                <a:latin typeface="Times New Roman"/>
                <a:cs typeface="Times New Roman"/>
              </a:rPr>
              <a:t> </a:t>
            </a:r>
            <a:r>
              <a:rPr sz="2800" dirty="0">
                <a:latin typeface="Times New Roman"/>
                <a:cs typeface="Times New Roman"/>
              </a:rPr>
              <a:t>put</a:t>
            </a:r>
            <a:r>
              <a:rPr sz="2800" spc="-30" dirty="0">
                <a:latin typeface="Times New Roman"/>
                <a:cs typeface="Times New Roman"/>
              </a:rPr>
              <a:t> </a:t>
            </a:r>
            <a:r>
              <a:rPr sz="2800" dirty="0">
                <a:latin typeface="Times New Roman"/>
                <a:cs typeface="Times New Roman"/>
              </a:rPr>
              <a:t>together</a:t>
            </a:r>
            <a:r>
              <a:rPr sz="2800" spc="-25" dirty="0">
                <a:latin typeface="Times New Roman"/>
                <a:cs typeface="Times New Roman"/>
              </a:rPr>
              <a:t> </a:t>
            </a:r>
            <a:r>
              <a:rPr sz="2800" dirty="0">
                <a:latin typeface="Times New Roman"/>
                <a:cs typeface="Times New Roman"/>
              </a:rPr>
              <a:t>something</a:t>
            </a:r>
            <a:r>
              <a:rPr sz="2800" spc="-30" dirty="0">
                <a:latin typeface="Times New Roman"/>
                <a:cs typeface="Times New Roman"/>
              </a:rPr>
              <a:t> </a:t>
            </a:r>
            <a:r>
              <a:rPr sz="2800" dirty="0">
                <a:latin typeface="Times New Roman"/>
                <a:cs typeface="Times New Roman"/>
              </a:rPr>
              <a:t>that</a:t>
            </a:r>
            <a:r>
              <a:rPr sz="2800" spc="-30" dirty="0">
                <a:latin typeface="Times New Roman"/>
                <a:cs typeface="Times New Roman"/>
              </a:rPr>
              <a:t> </a:t>
            </a:r>
            <a:r>
              <a:rPr sz="2800" dirty="0">
                <a:latin typeface="Times New Roman"/>
                <a:cs typeface="Times New Roman"/>
              </a:rPr>
              <a:t>seems</a:t>
            </a:r>
            <a:r>
              <a:rPr sz="2800" spc="-25" dirty="0">
                <a:latin typeface="Times New Roman"/>
                <a:cs typeface="Times New Roman"/>
              </a:rPr>
              <a:t> </a:t>
            </a:r>
            <a:r>
              <a:rPr sz="2800" dirty="0">
                <a:latin typeface="Times New Roman"/>
                <a:cs typeface="Times New Roman"/>
              </a:rPr>
              <a:t>like</a:t>
            </a:r>
            <a:r>
              <a:rPr sz="2800" spc="-30" dirty="0">
                <a:latin typeface="Times New Roman"/>
                <a:cs typeface="Times New Roman"/>
              </a:rPr>
              <a:t> </a:t>
            </a:r>
            <a:r>
              <a:rPr sz="2800" spc="-10" dirty="0">
                <a:latin typeface="Times New Roman"/>
                <a:cs typeface="Times New Roman"/>
              </a:rPr>
              <a:t>human-</a:t>
            </a:r>
            <a:r>
              <a:rPr sz="2800" dirty="0">
                <a:latin typeface="Times New Roman"/>
                <a:cs typeface="Times New Roman"/>
              </a:rPr>
              <a:t>produced</a:t>
            </a:r>
            <a:r>
              <a:rPr sz="2800" spc="-25" dirty="0">
                <a:latin typeface="Times New Roman"/>
                <a:cs typeface="Times New Roman"/>
              </a:rPr>
              <a:t> </a:t>
            </a:r>
            <a:r>
              <a:rPr sz="2800" spc="-10" dirty="0">
                <a:latin typeface="Times New Roman"/>
                <a:cs typeface="Times New Roman"/>
              </a:rPr>
              <a:t>text.</a:t>
            </a:r>
            <a:endParaRPr sz="2800" dirty="0">
              <a:latin typeface="Times New Roman"/>
              <a:cs typeface="Times New Roman"/>
            </a:endParaRPr>
          </a:p>
          <a:p>
            <a:pPr marL="240029" indent="-227965" algn="just">
              <a:lnSpc>
                <a:spcPct val="120000"/>
              </a:lnSpc>
              <a:spcBef>
                <a:spcPts val="300"/>
              </a:spcBef>
              <a:buFont typeface="Arial"/>
              <a:buChar char="•"/>
              <a:tabLst>
                <a:tab pos="240665" algn="l"/>
              </a:tabLst>
            </a:pPr>
            <a:r>
              <a:rPr sz="2800" dirty="0">
                <a:latin typeface="Times New Roman"/>
                <a:cs typeface="Times New Roman"/>
              </a:rPr>
              <a:t>This</a:t>
            </a:r>
            <a:r>
              <a:rPr sz="2800" spc="-30" dirty="0">
                <a:latin typeface="Times New Roman"/>
                <a:cs typeface="Times New Roman"/>
              </a:rPr>
              <a:t> </a:t>
            </a:r>
            <a:r>
              <a:rPr sz="2800" dirty="0">
                <a:latin typeface="Times New Roman"/>
                <a:cs typeface="Times New Roman"/>
              </a:rPr>
              <a:t>should</a:t>
            </a:r>
            <a:r>
              <a:rPr sz="2800" spc="-20" dirty="0">
                <a:latin typeface="Times New Roman"/>
                <a:cs typeface="Times New Roman"/>
              </a:rPr>
              <a:t> </a:t>
            </a:r>
            <a:r>
              <a:rPr sz="2800" dirty="0">
                <a:latin typeface="Times New Roman"/>
                <a:cs typeface="Times New Roman"/>
              </a:rPr>
              <a:t>not</a:t>
            </a:r>
            <a:r>
              <a:rPr sz="2800" spc="-20" dirty="0">
                <a:latin typeface="Times New Roman"/>
                <a:cs typeface="Times New Roman"/>
              </a:rPr>
              <a:t> </a:t>
            </a:r>
            <a:r>
              <a:rPr sz="2800" dirty="0">
                <a:latin typeface="Times New Roman"/>
                <a:cs typeface="Times New Roman"/>
              </a:rPr>
              <a:t>be</a:t>
            </a:r>
            <a:r>
              <a:rPr sz="2800" spc="-25" dirty="0">
                <a:latin typeface="Times New Roman"/>
                <a:cs typeface="Times New Roman"/>
              </a:rPr>
              <a:t> </a:t>
            </a:r>
            <a:r>
              <a:rPr sz="2800" dirty="0">
                <a:latin typeface="Times New Roman"/>
                <a:cs typeface="Times New Roman"/>
              </a:rPr>
              <a:t>surprising,</a:t>
            </a:r>
            <a:r>
              <a:rPr sz="2800" spc="-20" dirty="0">
                <a:latin typeface="Times New Roman"/>
                <a:cs typeface="Times New Roman"/>
              </a:rPr>
              <a:t> </a:t>
            </a:r>
            <a:r>
              <a:rPr sz="2800" dirty="0">
                <a:latin typeface="Times New Roman"/>
                <a:cs typeface="Times New Roman"/>
              </a:rPr>
              <a:t>as</a:t>
            </a:r>
            <a:r>
              <a:rPr sz="2800" spc="-20" dirty="0">
                <a:latin typeface="Times New Roman"/>
                <a:cs typeface="Times New Roman"/>
              </a:rPr>
              <a:t> </a:t>
            </a:r>
            <a:r>
              <a:rPr sz="2800" dirty="0">
                <a:latin typeface="Times New Roman"/>
                <a:cs typeface="Times New Roman"/>
              </a:rPr>
              <a:t>the</a:t>
            </a:r>
            <a:r>
              <a:rPr sz="2800" spc="-20" dirty="0">
                <a:latin typeface="Times New Roman"/>
                <a:cs typeface="Times New Roman"/>
              </a:rPr>
              <a:t> </a:t>
            </a:r>
            <a:r>
              <a:rPr sz="2800" dirty="0">
                <a:latin typeface="Times New Roman"/>
                <a:cs typeface="Times New Roman"/>
              </a:rPr>
              <a:t>data</a:t>
            </a:r>
            <a:r>
              <a:rPr sz="2800" spc="-25" dirty="0">
                <a:latin typeface="Times New Roman"/>
                <a:cs typeface="Times New Roman"/>
              </a:rPr>
              <a:t> </a:t>
            </a:r>
            <a:r>
              <a:rPr sz="2800" dirty="0">
                <a:latin typeface="Times New Roman"/>
                <a:cs typeface="Times New Roman"/>
              </a:rPr>
              <a:t>used</a:t>
            </a:r>
            <a:r>
              <a:rPr sz="2800" spc="-35" dirty="0">
                <a:latin typeface="Times New Roman"/>
                <a:cs typeface="Times New Roman"/>
              </a:rPr>
              <a:t> </a:t>
            </a:r>
            <a:r>
              <a:rPr sz="2800" i="1" dirty="0">
                <a:latin typeface="Times New Roman"/>
                <a:cs typeface="Times New Roman"/>
              </a:rPr>
              <a:t>is</a:t>
            </a:r>
            <a:r>
              <a:rPr sz="2800" i="1" spc="-20" dirty="0">
                <a:latin typeface="Times New Roman"/>
                <a:cs typeface="Times New Roman"/>
              </a:rPr>
              <a:t> </a:t>
            </a:r>
            <a:r>
              <a:rPr sz="2800" dirty="0">
                <a:latin typeface="Times New Roman"/>
                <a:cs typeface="Times New Roman"/>
              </a:rPr>
              <a:t>human</a:t>
            </a:r>
            <a:r>
              <a:rPr sz="2800" spc="-20" dirty="0">
                <a:latin typeface="Times New Roman"/>
                <a:cs typeface="Times New Roman"/>
              </a:rPr>
              <a:t> </a:t>
            </a:r>
            <a:r>
              <a:rPr sz="2800" spc="-10" dirty="0">
                <a:latin typeface="Times New Roman"/>
                <a:cs typeface="Times New Roman"/>
              </a:rPr>
              <a:t>text.</a:t>
            </a:r>
            <a:endParaRPr sz="2800" dirty="0">
              <a:latin typeface="Times New Roman"/>
              <a:cs typeface="Times New Roman"/>
            </a:endParaRPr>
          </a:p>
          <a:p>
            <a:pPr marL="240029" marR="6350" indent="-227965" algn="just">
              <a:lnSpc>
                <a:spcPct val="120000"/>
              </a:lnSpc>
              <a:spcBef>
                <a:spcPts val="300"/>
              </a:spcBef>
              <a:buFont typeface="Arial"/>
              <a:buChar char="•"/>
              <a:tabLst>
                <a:tab pos="240665" algn="l"/>
              </a:tabLst>
            </a:pPr>
            <a:r>
              <a:rPr sz="2800" dirty="0">
                <a:latin typeface="Times New Roman"/>
                <a:cs typeface="Times New Roman"/>
              </a:rPr>
              <a:t>This</a:t>
            </a:r>
            <a:r>
              <a:rPr sz="2800" spc="45" dirty="0">
                <a:latin typeface="Times New Roman"/>
                <a:cs typeface="Times New Roman"/>
              </a:rPr>
              <a:t>  </a:t>
            </a:r>
            <a:r>
              <a:rPr sz="2800" dirty="0">
                <a:latin typeface="Times New Roman"/>
                <a:cs typeface="Times New Roman"/>
              </a:rPr>
              <a:t>has</a:t>
            </a:r>
            <a:r>
              <a:rPr sz="2800" spc="50" dirty="0">
                <a:latin typeface="Times New Roman"/>
                <a:cs typeface="Times New Roman"/>
              </a:rPr>
              <a:t>  </a:t>
            </a:r>
            <a:r>
              <a:rPr sz="2800" dirty="0">
                <a:latin typeface="Times New Roman"/>
                <a:cs typeface="Times New Roman"/>
              </a:rPr>
              <a:t>scared</a:t>
            </a:r>
            <a:r>
              <a:rPr sz="2800" spc="50" dirty="0">
                <a:latin typeface="Times New Roman"/>
                <a:cs typeface="Times New Roman"/>
              </a:rPr>
              <a:t>  </a:t>
            </a:r>
            <a:r>
              <a:rPr sz="2800" dirty="0">
                <a:latin typeface="Times New Roman"/>
                <a:cs typeface="Times New Roman"/>
              </a:rPr>
              <a:t>some</a:t>
            </a:r>
            <a:r>
              <a:rPr sz="2800" spc="50" dirty="0">
                <a:latin typeface="Times New Roman"/>
                <a:cs typeface="Times New Roman"/>
              </a:rPr>
              <a:t>  </a:t>
            </a:r>
            <a:r>
              <a:rPr sz="2800" dirty="0">
                <a:latin typeface="Times New Roman"/>
                <a:cs typeface="Times New Roman"/>
              </a:rPr>
              <a:t>people</a:t>
            </a:r>
            <a:r>
              <a:rPr sz="2800" spc="45" dirty="0">
                <a:latin typeface="Times New Roman"/>
                <a:cs typeface="Times New Roman"/>
              </a:rPr>
              <a:t>  </a:t>
            </a:r>
            <a:r>
              <a:rPr sz="2800" dirty="0">
                <a:latin typeface="Times New Roman"/>
                <a:cs typeface="Times New Roman"/>
              </a:rPr>
              <a:t>into</a:t>
            </a:r>
            <a:r>
              <a:rPr sz="2800" spc="40" dirty="0">
                <a:latin typeface="Times New Roman"/>
                <a:cs typeface="Times New Roman"/>
              </a:rPr>
              <a:t>  </a:t>
            </a:r>
            <a:r>
              <a:rPr sz="2800" dirty="0">
                <a:latin typeface="Times New Roman"/>
                <a:cs typeface="Times New Roman"/>
              </a:rPr>
              <a:t>thinking</a:t>
            </a:r>
            <a:r>
              <a:rPr sz="2800" spc="50" dirty="0">
                <a:latin typeface="Times New Roman"/>
                <a:cs typeface="Times New Roman"/>
              </a:rPr>
              <a:t>  </a:t>
            </a:r>
            <a:r>
              <a:rPr sz="2800" dirty="0">
                <a:latin typeface="Times New Roman"/>
                <a:cs typeface="Times New Roman"/>
              </a:rPr>
              <a:t>this</a:t>
            </a:r>
            <a:r>
              <a:rPr sz="2800" spc="50" dirty="0">
                <a:latin typeface="Times New Roman"/>
                <a:cs typeface="Times New Roman"/>
              </a:rPr>
              <a:t>  </a:t>
            </a:r>
            <a:r>
              <a:rPr sz="2800" dirty="0">
                <a:latin typeface="Times New Roman"/>
                <a:cs typeface="Times New Roman"/>
              </a:rPr>
              <a:t>algorithm</a:t>
            </a:r>
            <a:r>
              <a:rPr sz="2800" spc="45" dirty="0">
                <a:latin typeface="Times New Roman"/>
                <a:cs typeface="Times New Roman"/>
              </a:rPr>
              <a:t>  </a:t>
            </a:r>
            <a:r>
              <a:rPr sz="2800" spc="-25" dirty="0">
                <a:latin typeface="Times New Roman"/>
                <a:cs typeface="Times New Roman"/>
              </a:rPr>
              <a:t>is </a:t>
            </a:r>
            <a:r>
              <a:rPr sz="2800" dirty="0">
                <a:latin typeface="Times New Roman"/>
                <a:cs typeface="Times New Roman"/>
              </a:rPr>
              <a:t>dangerous,</a:t>
            </a:r>
            <a:r>
              <a:rPr sz="2800" spc="-25" dirty="0">
                <a:latin typeface="Times New Roman"/>
                <a:cs typeface="Times New Roman"/>
              </a:rPr>
              <a:t> </a:t>
            </a:r>
            <a:r>
              <a:rPr sz="2800" dirty="0">
                <a:latin typeface="Times New Roman"/>
                <a:cs typeface="Times New Roman"/>
              </a:rPr>
              <a:t>as</a:t>
            </a:r>
            <a:r>
              <a:rPr sz="2800" spc="-25" dirty="0">
                <a:latin typeface="Times New Roman"/>
                <a:cs typeface="Times New Roman"/>
              </a:rPr>
              <a:t> </a:t>
            </a:r>
            <a:r>
              <a:rPr sz="2800" dirty="0">
                <a:latin typeface="Times New Roman"/>
                <a:cs typeface="Times New Roman"/>
              </a:rPr>
              <a:t>if</a:t>
            </a:r>
            <a:r>
              <a:rPr sz="2800" spc="-25"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algorithm</a:t>
            </a:r>
            <a:r>
              <a:rPr sz="2800" spc="-30"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dirty="0">
                <a:latin typeface="Times New Roman"/>
                <a:cs typeface="Times New Roman"/>
              </a:rPr>
              <a:t>thinking</a:t>
            </a:r>
            <a:r>
              <a:rPr sz="2800" spc="-25" dirty="0">
                <a:latin typeface="Times New Roman"/>
                <a:cs typeface="Times New Roman"/>
              </a:rPr>
              <a:t> </a:t>
            </a:r>
            <a:r>
              <a:rPr sz="2800" dirty="0">
                <a:latin typeface="Times New Roman"/>
                <a:cs typeface="Times New Roman"/>
              </a:rPr>
              <a:t>for</a:t>
            </a:r>
            <a:r>
              <a:rPr sz="2800" spc="-20" dirty="0">
                <a:latin typeface="Times New Roman"/>
                <a:cs typeface="Times New Roman"/>
              </a:rPr>
              <a:t> </a:t>
            </a:r>
            <a:r>
              <a:rPr sz="2800" spc="-10" dirty="0">
                <a:latin typeface="Times New Roman"/>
                <a:cs typeface="Times New Roman"/>
              </a:rPr>
              <a:t>itself.</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35BBC303-0F1F-65BF-E202-1EB18D1FFE38}"/>
              </a:ext>
            </a:extLst>
          </p:cNvPr>
          <p:cNvSpPr>
            <a:spLocks noGrp="1"/>
          </p:cNvSpPr>
          <p:nvPr>
            <p:ph type="sldNum" sz="quarter" idx="7"/>
          </p:nvPr>
        </p:nvSpPr>
        <p:spPr/>
        <p:txBody>
          <a:bodyPr/>
          <a:lstStyle/>
          <a:p>
            <a:fld id="{B6F15528-21DE-4FAA-801E-634DDDAF4B2B}" type="slidenum">
              <a:rPr lang="en-SG" smtClean="0"/>
              <a:t>2</a:t>
            </a:fld>
            <a:endParaRPr lang="en-SG"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1660" y="268934"/>
            <a:ext cx="9678670" cy="6408420"/>
          </a:xfrm>
          <a:prstGeom prst="rect">
            <a:avLst/>
          </a:prstGeom>
        </p:spPr>
        <p:txBody>
          <a:bodyPr vert="horz" wrap="square" lIns="0" tIns="12065" rIns="0" bIns="0" rtlCol="0">
            <a:spAutoFit/>
          </a:bodyPr>
          <a:lstStyle/>
          <a:p>
            <a:pPr marL="241300" marR="8890" indent="-229235">
              <a:lnSpc>
                <a:spcPct val="143600"/>
              </a:lnSpc>
              <a:spcBef>
                <a:spcPts val="95"/>
              </a:spcBef>
              <a:buFont typeface="Arial"/>
              <a:buChar char="•"/>
              <a:tabLst>
                <a:tab pos="241935" algn="l"/>
                <a:tab pos="727710" algn="l"/>
                <a:tab pos="3781425" algn="l"/>
                <a:tab pos="5570855" algn="l"/>
                <a:tab pos="7252970" algn="l"/>
                <a:tab pos="7877809" algn="l"/>
                <a:tab pos="8740140" algn="l"/>
                <a:tab pos="9225915" algn="l"/>
              </a:tabLst>
            </a:pPr>
            <a:r>
              <a:rPr sz="2800" spc="-25" dirty="0">
                <a:latin typeface="Times New Roman"/>
                <a:cs typeface="Times New Roman"/>
              </a:rPr>
              <a:t>In</a:t>
            </a:r>
            <a:r>
              <a:rPr sz="2800" dirty="0">
                <a:latin typeface="Times New Roman"/>
                <a:cs typeface="Times New Roman"/>
              </a:rPr>
              <a:t>	</a:t>
            </a:r>
            <a:r>
              <a:rPr sz="2800" b="1" spc="-10" dirty="0">
                <a:latin typeface="Times New Roman"/>
                <a:cs typeface="Times New Roman"/>
              </a:rPr>
              <a:t>non-demonstrative</a:t>
            </a:r>
            <a:r>
              <a:rPr sz="2800" b="1" dirty="0">
                <a:latin typeface="Times New Roman"/>
                <a:cs typeface="Times New Roman"/>
              </a:rPr>
              <a:t>	</a:t>
            </a:r>
            <a:r>
              <a:rPr sz="2800" b="1" spc="-10" dirty="0">
                <a:latin typeface="Times New Roman"/>
                <a:cs typeface="Times New Roman"/>
              </a:rPr>
              <a:t>(synthetic)</a:t>
            </a:r>
            <a:r>
              <a:rPr sz="2800" b="1" dirty="0">
                <a:latin typeface="Times New Roman"/>
                <a:cs typeface="Times New Roman"/>
              </a:rPr>
              <a:t>	</a:t>
            </a:r>
            <a:r>
              <a:rPr sz="2800" b="1" spc="-10" dirty="0">
                <a:latin typeface="Times New Roman"/>
                <a:cs typeface="Times New Roman"/>
              </a:rPr>
              <a:t>inference</a:t>
            </a:r>
            <a:r>
              <a:rPr sz="2800" spc="-10" dirty="0">
                <a:latin typeface="Times New Roman"/>
                <a:cs typeface="Times New Roman"/>
              </a:rPr>
              <a:t>,</a:t>
            </a:r>
            <a:r>
              <a:rPr sz="2800" dirty="0">
                <a:latin typeface="Times New Roman"/>
                <a:cs typeface="Times New Roman"/>
              </a:rPr>
              <a:t>	</a:t>
            </a:r>
            <a:r>
              <a:rPr sz="2800" spc="-25" dirty="0">
                <a:latin typeface="Times New Roman"/>
                <a:cs typeface="Times New Roman"/>
              </a:rPr>
              <a:t>the</a:t>
            </a:r>
            <a:r>
              <a:rPr sz="2800" dirty="0">
                <a:latin typeface="Times New Roman"/>
                <a:cs typeface="Times New Roman"/>
              </a:rPr>
              <a:t>	</a:t>
            </a:r>
            <a:r>
              <a:rPr sz="2800" spc="-10" dirty="0">
                <a:latin typeface="Times New Roman"/>
                <a:cs typeface="Times New Roman"/>
              </a:rPr>
              <a:t>truth</a:t>
            </a:r>
            <a:r>
              <a:rPr sz="2800" dirty="0">
                <a:latin typeface="Times New Roman"/>
                <a:cs typeface="Times New Roman"/>
              </a:rPr>
              <a:t>	</a:t>
            </a:r>
            <a:r>
              <a:rPr sz="2800" spc="-25" dirty="0">
                <a:latin typeface="Times New Roman"/>
                <a:cs typeface="Times New Roman"/>
              </a:rPr>
              <a:t>of</a:t>
            </a:r>
            <a:r>
              <a:rPr sz="2800" dirty="0">
                <a:latin typeface="Times New Roman"/>
                <a:cs typeface="Times New Roman"/>
              </a:rPr>
              <a:t>	</a:t>
            </a:r>
            <a:r>
              <a:rPr sz="2800" spc="-25" dirty="0">
                <a:latin typeface="Times New Roman"/>
                <a:cs typeface="Times New Roman"/>
              </a:rPr>
              <a:t>the </a:t>
            </a:r>
            <a:r>
              <a:rPr sz="2800" dirty="0">
                <a:latin typeface="Times New Roman"/>
                <a:cs typeface="Times New Roman"/>
              </a:rPr>
              <a:t>premises</a:t>
            </a:r>
            <a:r>
              <a:rPr sz="2800" spc="-30" dirty="0">
                <a:latin typeface="Times New Roman"/>
                <a:cs typeface="Times New Roman"/>
              </a:rPr>
              <a:t> </a:t>
            </a:r>
            <a:r>
              <a:rPr sz="2800" dirty="0">
                <a:latin typeface="Times New Roman"/>
                <a:cs typeface="Times New Roman"/>
              </a:rPr>
              <a:t>merely</a:t>
            </a:r>
            <a:r>
              <a:rPr sz="2800" spc="-30" dirty="0">
                <a:latin typeface="Times New Roman"/>
                <a:cs typeface="Times New Roman"/>
              </a:rPr>
              <a:t> </a:t>
            </a:r>
            <a:r>
              <a:rPr sz="2800" dirty="0">
                <a:latin typeface="Times New Roman"/>
                <a:cs typeface="Times New Roman"/>
              </a:rPr>
              <a:t>makes</a:t>
            </a:r>
            <a:r>
              <a:rPr sz="2800" spc="-30"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truth</a:t>
            </a:r>
            <a:r>
              <a:rPr sz="2800" spc="-30" dirty="0">
                <a:latin typeface="Times New Roman"/>
                <a:cs typeface="Times New Roman"/>
              </a:rPr>
              <a:t> </a:t>
            </a:r>
            <a:r>
              <a:rPr sz="2800" dirty="0">
                <a:latin typeface="Times New Roman"/>
                <a:cs typeface="Times New Roman"/>
              </a:rPr>
              <a:t>of</a:t>
            </a:r>
            <a:r>
              <a:rPr sz="2800" spc="-30" dirty="0">
                <a:latin typeface="Times New Roman"/>
                <a:cs typeface="Times New Roman"/>
              </a:rPr>
              <a:t> </a:t>
            </a:r>
            <a:r>
              <a:rPr sz="2800" dirty="0">
                <a:latin typeface="Times New Roman"/>
                <a:cs typeface="Times New Roman"/>
              </a:rPr>
              <a:t>the</a:t>
            </a:r>
            <a:r>
              <a:rPr sz="2800" spc="-30" dirty="0">
                <a:latin typeface="Times New Roman"/>
                <a:cs typeface="Times New Roman"/>
              </a:rPr>
              <a:t> </a:t>
            </a:r>
            <a:r>
              <a:rPr sz="2800" dirty="0">
                <a:latin typeface="Times New Roman"/>
                <a:cs typeface="Times New Roman"/>
              </a:rPr>
              <a:t>conclusions</a:t>
            </a:r>
            <a:r>
              <a:rPr sz="2800" spc="-25" dirty="0">
                <a:latin typeface="Times New Roman"/>
                <a:cs typeface="Times New Roman"/>
              </a:rPr>
              <a:t> </a:t>
            </a:r>
            <a:r>
              <a:rPr sz="2800" spc="-10" dirty="0">
                <a:latin typeface="Times New Roman"/>
                <a:cs typeface="Times New Roman"/>
              </a:rPr>
              <a:t>probable.</a:t>
            </a:r>
            <a:endParaRPr sz="2800">
              <a:latin typeface="Times New Roman"/>
              <a:cs typeface="Times New Roman"/>
            </a:endParaRPr>
          </a:p>
          <a:p>
            <a:pPr marL="241300" marR="266065">
              <a:lnSpc>
                <a:spcPct val="143800"/>
              </a:lnSpc>
              <a:spcBef>
                <a:spcPts val="2680"/>
              </a:spcBef>
              <a:tabLst>
                <a:tab pos="1218565" algn="l"/>
                <a:tab pos="2592070" algn="l"/>
                <a:tab pos="3292475" algn="l"/>
                <a:tab pos="3894454" algn="l"/>
                <a:tab pos="5187950" algn="l"/>
                <a:tab pos="6254115" algn="l"/>
                <a:tab pos="7725409" algn="l"/>
              </a:tabLst>
            </a:pPr>
            <a:r>
              <a:rPr sz="2800" dirty="0">
                <a:latin typeface="Times New Roman"/>
                <a:cs typeface="Times New Roman"/>
              </a:rPr>
              <a:t>“.</a:t>
            </a:r>
            <a:r>
              <a:rPr sz="2800" spc="20" dirty="0">
                <a:latin typeface="Times New Roman"/>
                <a:cs typeface="Times New Roman"/>
              </a:rPr>
              <a:t> </a:t>
            </a:r>
            <a:r>
              <a:rPr sz="2800" dirty="0">
                <a:latin typeface="Times New Roman"/>
                <a:cs typeface="Times New Roman"/>
              </a:rPr>
              <a:t>.</a:t>
            </a:r>
            <a:r>
              <a:rPr sz="2800" spc="25" dirty="0">
                <a:latin typeface="Times New Roman"/>
                <a:cs typeface="Times New Roman"/>
              </a:rPr>
              <a:t> </a:t>
            </a:r>
            <a:r>
              <a:rPr sz="2800" dirty="0">
                <a:latin typeface="Times New Roman"/>
                <a:cs typeface="Times New Roman"/>
              </a:rPr>
              <a:t>.</a:t>
            </a:r>
            <a:r>
              <a:rPr sz="2800" spc="20"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essence</a:t>
            </a:r>
            <a:r>
              <a:rPr sz="2800" spc="25" dirty="0">
                <a:latin typeface="Times New Roman"/>
                <a:cs typeface="Times New Roman"/>
              </a:rPr>
              <a:t> </a:t>
            </a:r>
            <a:r>
              <a:rPr sz="2800" dirty="0">
                <a:latin typeface="Times New Roman"/>
                <a:cs typeface="Times New Roman"/>
              </a:rPr>
              <a:t>of</a:t>
            </a:r>
            <a:r>
              <a:rPr sz="2800" spc="20" dirty="0">
                <a:latin typeface="Times New Roman"/>
                <a:cs typeface="Times New Roman"/>
              </a:rPr>
              <a:t> </a:t>
            </a:r>
            <a:r>
              <a:rPr sz="2800" dirty="0">
                <a:latin typeface="Times New Roman"/>
                <a:cs typeface="Times New Roman"/>
              </a:rPr>
              <a:t>an</a:t>
            </a:r>
            <a:r>
              <a:rPr sz="2800" spc="25" dirty="0">
                <a:latin typeface="Times New Roman"/>
                <a:cs typeface="Times New Roman"/>
              </a:rPr>
              <a:t> </a:t>
            </a:r>
            <a:r>
              <a:rPr sz="2800" dirty="0">
                <a:latin typeface="Times New Roman"/>
                <a:cs typeface="Times New Roman"/>
              </a:rPr>
              <a:t>induction</a:t>
            </a:r>
            <a:r>
              <a:rPr sz="2800" spc="20"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dirty="0">
                <a:latin typeface="Times New Roman"/>
                <a:cs typeface="Times New Roman"/>
              </a:rPr>
              <a:t>that</a:t>
            </a:r>
            <a:r>
              <a:rPr sz="2800" spc="20" dirty="0">
                <a:latin typeface="Times New Roman"/>
                <a:cs typeface="Times New Roman"/>
              </a:rPr>
              <a:t> </a:t>
            </a:r>
            <a:r>
              <a:rPr sz="2800" dirty="0">
                <a:latin typeface="Times New Roman"/>
                <a:cs typeface="Times New Roman"/>
              </a:rPr>
              <a:t>it</a:t>
            </a:r>
            <a:r>
              <a:rPr sz="2800" spc="25" dirty="0">
                <a:latin typeface="Times New Roman"/>
                <a:cs typeface="Times New Roman"/>
              </a:rPr>
              <a:t> </a:t>
            </a:r>
            <a:r>
              <a:rPr sz="2800" dirty="0">
                <a:latin typeface="Times New Roman"/>
                <a:cs typeface="Times New Roman"/>
              </a:rPr>
              <a:t>infers</a:t>
            </a:r>
            <a:r>
              <a:rPr sz="2800" spc="25" dirty="0">
                <a:latin typeface="Times New Roman"/>
                <a:cs typeface="Times New Roman"/>
              </a:rPr>
              <a:t> </a:t>
            </a:r>
            <a:r>
              <a:rPr sz="2800" dirty="0">
                <a:latin typeface="Times New Roman"/>
                <a:cs typeface="Times New Roman"/>
              </a:rPr>
              <a:t>from</a:t>
            </a:r>
            <a:r>
              <a:rPr sz="2800" spc="15" dirty="0">
                <a:latin typeface="Times New Roman"/>
                <a:cs typeface="Times New Roman"/>
              </a:rPr>
              <a:t> </a:t>
            </a:r>
            <a:r>
              <a:rPr sz="2800" dirty="0">
                <a:latin typeface="Times New Roman"/>
                <a:cs typeface="Times New Roman"/>
              </a:rPr>
              <a:t>one</a:t>
            </a:r>
            <a:r>
              <a:rPr sz="2800" spc="25" dirty="0">
                <a:latin typeface="Times New Roman"/>
                <a:cs typeface="Times New Roman"/>
              </a:rPr>
              <a:t> </a:t>
            </a:r>
            <a:r>
              <a:rPr sz="2800" dirty="0">
                <a:latin typeface="Times New Roman"/>
                <a:cs typeface="Times New Roman"/>
              </a:rPr>
              <a:t>set</a:t>
            </a:r>
            <a:r>
              <a:rPr sz="2800" spc="25" dirty="0">
                <a:latin typeface="Times New Roman"/>
                <a:cs typeface="Times New Roman"/>
              </a:rPr>
              <a:t> </a:t>
            </a:r>
            <a:r>
              <a:rPr sz="2800" spc="-25" dirty="0">
                <a:latin typeface="Times New Roman"/>
                <a:cs typeface="Times New Roman"/>
              </a:rPr>
              <a:t>of </a:t>
            </a:r>
            <a:r>
              <a:rPr sz="2800" spc="-10" dirty="0">
                <a:latin typeface="Times New Roman"/>
                <a:cs typeface="Times New Roman"/>
              </a:rPr>
              <a:t>facts</a:t>
            </a:r>
            <a:r>
              <a:rPr sz="2800" dirty="0">
                <a:latin typeface="Times New Roman"/>
                <a:cs typeface="Times New Roman"/>
              </a:rPr>
              <a:t>	</a:t>
            </a:r>
            <a:r>
              <a:rPr sz="2800" spc="-10" dirty="0">
                <a:latin typeface="Times New Roman"/>
                <a:cs typeface="Times New Roman"/>
              </a:rPr>
              <a:t>another</a:t>
            </a:r>
            <a:r>
              <a:rPr sz="2800" dirty="0">
                <a:latin typeface="Times New Roman"/>
                <a:cs typeface="Times New Roman"/>
              </a:rPr>
              <a:t>	</a:t>
            </a:r>
            <a:r>
              <a:rPr sz="2800" spc="-25" dirty="0">
                <a:latin typeface="Times New Roman"/>
                <a:cs typeface="Times New Roman"/>
              </a:rPr>
              <a:t>set</a:t>
            </a:r>
            <a:r>
              <a:rPr sz="2800" dirty="0">
                <a:latin typeface="Times New Roman"/>
                <a:cs typeface="Times New Roman"/>
              </a:rPr>
              <a:t>	</a:t>
            </a:r>
            <a:r>
              <a:rPr sz="2800" spc="-25" dirty="0">
                <a:latin typeface="Times New Roman"/>
                <a:cs typeface="Times New Roman"/>
              </a:rPr>
              <a:t>of</a:t>
            </a:r>
            <a:r>
              <a:rPr sz="2800" dirty="0">
                <a:latin typeface="Times New Roman"/>
                <a:cs typeface="Times New Roman"/>
              </a:rPr>
              <a:t>	</a:t>
            </a:r>
            <a:r>
              <a:rPr sz="2800" spc="-10" dirty="0">
                <a:latin typeface="Times New Roman"/>
                <a:cs typeface="Times New Roman"/>
              </a:rPr>
              <a:t>similar</a:t>
            </a:r>
            <a:r>
              <a:rPr sz="2800" dirty="0">
                <a:latin typeface="Times New Roman"/>
                <a:cs typeface="Times New Roman"/>
              </a:rPr>
              <a:t>	</a:t>
            </a:r>
            <a:r>
              <a:rPr sz="2800" spc="-10" dirty="0">
                <a:latin typeface="Times New Roman"/>
                <a:cs typeface="Times New Roman"/>
              </a:rPr>
              <a:t>facts,</a:t>
            </a:r>
            <a:r>
              <a:rPr sz="2800" dirty="0">
                <a:latin typeface="Times New Roman"/>
                <a:cs typeface="Times New Roman"/>
              </a:rPr>
              <a:t>	</a:t>
            </a:r>
            <a:r>
              <a:rPr sz="2800" spc="-10" dirty="0">
                <a:latin typeface="Times New Roman"/>
                <a:cs typeface="Times New Roman"/>
              </a:rPr>
              <a:t>whereas</a:t>
            </a:r>
            <a:r>
              <a:rPr sz="2800" dirty="0">
                <a:latin typeface="Times New Roman"/>
                <a:cs typeface="Times New Roman"/>
              </a:rPr>
              <a:t>	</a:t>
            </a:r>
            <a:r>
              <a:rPr sz="2800" spc="-10" dirty="0">
                <a:latin typeface="Times New Roman"/>
                <a:cs typeface="Times New Roman"/>
              </a:rPr>
              <a:t>hypothesis [abduction--</a:t>
            </a:r>
            <a:r>
              <a:rPr sz="2800" dirty="0">
                <a:latin typeface="Times New Roman"/>
                <a:cs typeface="Times New Roman"/>
              </a:rPr>
              <a:t>rjl]</a:t>
            </a:r>
            <a:r>
              <a:rPr sz="2800" spc="-90" dirty="0">
                <a:latin typeface="Times New Roman"/>
                <a:cs typeface="Times New Roman"/>
              </a:rPr>
              <a:t> </a:t>
            </a:r>
            <a:r>
              <a:rPr sz="2800" dirty="0">
                <a:latin typeface="Times New Roman"/>
                <a:cs typeface="Times New Roman"/>
              </a:rPr>
              <a:t>infers</a:t>
            </a:r>
            <a:r>
              <a:rPr sz="2800" spc="-90" dirty="0">
                <a:latin typeface="Times New Roman"/>
                <a:cs typeface="Times New Roman"/>
              </a:rPr>
              <a:t> </a:t>
            </a:r>
            <a:r>
              <a:rPr sz="2800" dirty="0">
                <a:latin typeface="Times New Roman"/>
                <a:cs typeface="Times New Roman"/>
              </a:rPr>
              <a:t>from</a:t>
            </a:r>
            <a:r>
              <a:rPr sz="2800" spc="-95" dirty="0">
                <a:latin typeface="Times New Roman"/>
                <a:cs typeface="Times New Roman"/>
              </a:rPr>
              <a:t> </a:t>
            </a:r>
            <a:r>
              <a:rPr sz="2800" dirty="0">
                <a:latin typeface="Times New Roman"/>
                <a:cs typeface="Times New Roman"/>
              </a:rPr>
              <a:t>facts</a:t>
            </a:r>
            <a:r>
              <a:rPr sz="2800" spc="-85" dirty="0">
                <a:latin typeface="Times New Roman"/>
                <a:cs typeface="Times New Roman"/>
              </a:rPr>
              <a:t> </a:t>
            </a:r>
            <a:r>
              <a:rPr sz="2800" dirty="0">
                <a:latin typeface="Times New Roman"/>
                <a:cs typeface="Times New Roman"/>
              </a:rPr>
              <a:t>of</a:t>
            </a:r>
            <a:r>
              <a:rPr sz="2800" spc="-90" dirty="0">
                <a:latin typeface="Times New Roman"/>
                <a:cs typeface="Times New Roman"/>
              </a:rPr>
              <a:t> </a:t>
            </a:r>
            <a:r>
              <a:rPr sz="2800" dirty="0">
                <a:latin typeface="Times New Roman"/>
                <a:cs typeface="Times New Roman"/>
              </a:rPr>
              <a:t>one</a:t>
            </a:r>
            <a:r>
              <a:rPr sz="2800" spc="-90" dirty="0">
                <a:latin typeface="Times New Roman"/>
                <a:cs typeface="Times New Roman"/>
              </a:rPr>
              <a:t> </a:t>
            </a:r>
            <a:r>
              <a:rPr sz="2800" dirty="0">
                <a:latin typeface="Times New Roman"/>
                <a:cs typeface="Times New Roman"/>
              </a:rPr>
              <a:t>kind</a:t>
            </a:r>
            <a:r>
              <a:rPr sz="2800" spc="-85" dirty="0">
                <a:latin typeface="Times New Roman"/>
                <a:cs typeface="Times New Roman"/>
              </a:rPr>
              <a:t> </a:t>
            </a:r>
            <a:r>
              <a:rPr sz="2800" dirty="0">
                <a:latin typeface="Times New Roman"/>
                <a:cs typeface="Times New Roman"/>
              </a:rPr>
              <a:t>to</a:t>
            </a:r>
            <a:r>
              <a:rPr sz="2800" spc="-100" dirty="0">
                <a:latin typeface="Times New Roman"/>
                <a:cs typeface="Times New Roman"/>
              </a:rPr>
              <a:t> </a:t>
            </a:r>
            <a:r>
              <a:rPr sz="2800" dirty="0">
                <a:latin typeface="Times New Roman"/>
                <a:cs typeface="Times New Roman"/>
              </a:rPr>
              <a:t>facts</a:t>
            </a:r>
            <a:r>
              <a:rPr sz="2800" spc="-90" dirty="0">
                <a:latin typeface="Times New Roman"/>
                <a:cs typeface="Times New Roman"/>
              </a:rPr>
              <a:t> </a:t>
            </a:r>
            <a:r>
              <a:rPr sz="2800" dirty="0">
                <a:latin typeface="Times New Roman"/>
                <a:cs typeface="Times New Roman"/>
              </a:rPr>
              <a:t>of</a:t>
            </a:r>
            <a:r>
              <a:rPr sz="2800" spc="-85" dirty="0">
                <a:latin typeface="Times New Roman"/>
                <a:cs typeface="Times New Roman"/>
              </a:rPr>
              <a:t> </a:t>
            </a:r>
            <a:r>
              <a:rPr sz="2800" spc="-10" dirty="0">
                <a:latin typeface="Times New Roman"/>
                <a:cs typeface="Times New Roman"/>
              </a:rPr>
              <a:t>another.” </a:t>
            </a:r>
            <a:r>
              <a:rPr sz="2800" dirty="0">
                <a:latin typeface="Times New Roman"/>
                <a:cs typeface="Times New Roman"/>
              </a:rPr>
              <a:t>(C.</a:t>
            </a:r>
            <a:r>
              <a:rPr sz="2800" spc="-35" dirty="0">
                <a:latin typeface="Times New Roman"/>
                <a:cs typeface="Times New Roman"/>
              </a:rPr>
              <a:t> </a:t>
            </a:r>
            <a:r>
              <a:rPr sz="2800" dirty="0">
                <a:latin typeface="Times New Roman"/>
                <a:cs typeface="Times New Roman"/>
              </a:rPr>
              <a:t>S.</a:t>
            </a:r>
            <a:r>
              <a:rPr sz="2800" spc="-20" dirty="0">
                <a:latin typeface="Times New Roman"/>
                <a:cs typeface="Times New Roman"/>
              </a:rPr>
              <a:t> </a:t>
            </a:r>
            <a:r>
              <a:rPr sz="2800" dirty="0">
                <a:latin typeface="Times New Roman"/>
                <a:cs typeface="Times New Roman"/>
              </a:rPr>
              <a:t>Pierce</a:t>
            </a:r>
            <a:r>
              <a:rPr sz="2800" spc="-20" dirty="0">
                <a:latin typeface="Times New Roman"/>
                <a:cs typeface="Times New Roman"/>
              </a:rPr>
              <a:t> </a:t>
            </a:r>
            <a:r>
              <a:rPr sz="2800" dirty="0">
                <a:latin typeface="Times New Roman"/>
                <a:cs typeface="Times New Roman"/>
              </a:rPr>
              <a:t>1878:</a:t>
            </a:r>
            <a:r>
              <a:rPr sz="2800" spc="-20" dirty="0">
                <a:latin typeface="Times New Roman"/>
                <a:cs typeface="Times New Roman"/>
              </a:rPr>
              <a:t> 198)</a:t>
            </a:r>
            <a:endParaRPr sz="2800">
              <a:latin typeface="Times New Roman"/>
              <a:cs typeface="Times New Roman"/>
            </a:endParaRPr>
          </a:p>
          <a:p>
            <a:pPr>
              <a:lnSpc>
                <a:spcPct val="100000"/>
              </a:lnSpc>
              <a:spcBef>
                <a:spcPts val="25"/>
              </a:spcBef>
            </a:pPr>
            <a:endParaRPr sz="3800">
              <a:latin typeface="Times New Roman"/>
              <a:cs typeface="Times New Roman"/>
            </a:endParaRPr>
          </a:p>
          <a:p>
            <a:pPr marL="241300">
              <a:lnSpc>
                <a:spcPct val="100000"/>
              </a:lnSpc>
            </a:pPr>
            <a:r>
              <a:rPr sz="2800" b="1" dirty="0">
                <a:latin typeface="Times New Roman"/>
                <a:cs typeface="Times New Roman"/>
              </a:rPr>
              <a:t>induction</a:t>
            </a:r>
            <a:r>
              <a:rPr sz="2800" b="1" spc="-50"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dirty="0">
                <a:latin typeface="Times New Roman"/>
                <a:cs typeface="Times New Roman"/>
              </a:rPr>
              <a:t>generalization</a:t>
            </a:r>
            <a:r>
              <a:rPr sz="2800" spc="-25" dirty="0">
                <a:latin typeface="Times New Roman"/>
                <a:cs typeface="Times New Roman"/>
              </a:rPr>
              <a:t> </a:t>
            </a:r>
            <a:r>
              <a:rPr sz="2800" dirty="0">
                <a:latin typeface="Times New Roman"/>
                <a:cs typeface="Times New Roman"/>
              </a:rPr>
              <a:t>across</a:t>
            </a:r>
            <a:r>
              <a:rPr sz="2800" spc="-30" dirty="0">
                <a:latin typeface="Times New Roman"/>
                <a:cs typeface="Times New Roman"/>
              </a:rPr>
              <a:t> </a:t>
            </a:r>
            <a:r>
              <a:rPr sz="2800" dirty="0">
                <a:latin typeface="Times New Roman"/>
                <a:cs typeface="Times New Roman"/>
              </a:rPr>
              <a:t>a</a:t>
            </a:r>
            <a:r>
              <a:rPr sz="2800" spc="-25" dirty="0">
                <a:latin typeface="Times New Roman"/>
                <a:cs typeface="Times New Roman"/>
              </a:rPr>
              <a:t> </a:t>
            </a:r>
            <a:r>
              <a:rPr sz="2800" dirty="0">
                <a:latin typeface="Times New Roman"/>
                <a:cs typeface="Times New Roman"/>
              </a:rPr>
              <a:t>set</a:t>
            </a:r>
            <a:r>
              <a:rPr sz="2800" spc="-25" dirty="0">
                <a:latin typeface="Times New Roman"/>
                <a:cs typeface="Times New Roman"/>
              </a:rPr>
              <a:t> </a:t>
            </a:r>
            <a:r>
              <a:rPr sz="2800" dirty="0">
                <a:latin typeface="Times New Roman"/>
                <a:cs typeface="Times New Roman"/>
              </a:rPr>
              <a:t>of</a:t>
            </a:r>
            <a:r>
              <a:rPr sz="2800" spc="-25" dirty="0">
                <a:latin typeface="Times New Roman"/>
                <a:cs typeface="Times New Roman"/>
              </a:rPr>
              <a:t> </a:t>
            </a:r>
            <a:r>
              <a:rPr sz="2800" spc="-10" dirty="0">
                <a:latin typeface="Times New Roman"/>
                <a:cs typeface="Times New Roman"/>
              </a:rPr>
              <a:t>data;</a:t>
            </a:r>
            <a:endParaRPr sz="2800">
              <a:latin typeface="Times New Roman"/>
              <a:cs typeface="Times New Roman"/>
            </a:endParaRPr>
          </a:p>
          <a:p>
            <a:pPr marL="241300" marR="5080">
              <a:lnSpc>
                <a:spcPct val="143600"/>
              </a:lnSpc>
              <a:spcBef>
                <a:spcPts val="1200"/>
              </a:spcBef>
            </a:pPr>
            <a:r>
              <a:rPr sz="2800" b="1" dirty="0">
                <a:latin typeface="Times New Roman"/>
                <a:cs typeface="Times New Roman"/>
              </a:rPr>
              <a:t>abduction</a:t>
            </a:r>
            <a:r>
              <a:rPr sz="2800" b="1" spc="120" dirty="0">
                <a:latin typeface="Times New Roman"/>
                <a:cs typeface="Times New Roman"/>
              </a:rPr>
              <a:t> </a:t>
            </a:r>
            <a:r>
              <a:rPr sz="2800" dirty="0">
                <a:latin typeface="Times New Roman"/>
                <a:cs typeface="Times New Roman"/>
              </a:rPr>
              <a:t>is</a:t>
            </a:r>
            <a:r>
              <a:rPr sz="2800" spc="135" dirty="0">
                <a:latin typeface="Times New Roman"/>
                <a:cs typeface="Times New Roman"/>
              </a:rPr>
              <a:t> </a:t>
            </a:r>
            <a:r>
              <a:rPr sz="2800" dirty="0">
                <a:latin typeface="Times New Roman"/>
                <a:cs typeface="Times New Roman"/>
              </a:rPr>
              <a:t>positing</a:t>
            </a:r>
            <a:r>
              <a:rPr sz="2800" spc="135" dirty="0">
                <a:latin typeface="Times New Roman"/>
                <a:cs typeface="Times New Roman"/>
              </a:rPr>
              <a:t> </a:t>
            </a:r>
            <a:r>
              <a:rPr sz="2800" dirty="0">
                <a:latin typeface="Times New Roman"/>
                <a:cs typeface="Times New Roman"/>
              </a:rPr>
              <a:t>a</a:t>
            </a:r>
            <a:r>
              <a:rPr sz="2800" spc="135" dirty="0">
                <a:latin typeface="Times New Roman"/>
                <a:cs typeface="Times New Roman"/>
              </a:rPr>
              <a:t> </a:t>
            </a:r>
            <a:r>
              <a:rPr sz="2800" dirty="0">
                <a:latin typeface="Times New Roman"/>
                <a:cs typeface="Times New Roman"/>
              </a:rPr>
              <a:t>reason</a:t>
            </a:r>
            <a:r>
              <a:rPr sz="2800" spc="135" dirty="0">
                <a:latin typeface="Times New Roman"/>
                <a:cs typeface="Times New Roman"/>
              </a:rPr>
              <a:t> </a:t>
            </a:r>
            <a:r>
              <a:rPr sz="2800" dirty="0">
                <a:latin typeface="Times New Roman"/>
                <a:cs typeface="Times New Roman"/>
              </a:rPr>
              <a:t>for</a:t>
            </a:r>
            <a:r>
              <a:rPr sz="2800" spc="130" dirty="0">
                <a:latin typeface="Times New Roman"/>
                <a:cs typeface="Times New Roman"/>
              </a:rPr>
              <a:t> </a:t>
            </a:r>
            <a:r>
              <a:rPr sz="2800" dirty="0">
                <a:latin typeface="Times New Roman"/>
                <a:cs typeface="Times New Roman"/>
              </a:rPr>
              <a:t>some</a:t>
            </a:r>
            <a:r>
              <a:rPr sz="2800" spc="140" dirty="0">
                <a:latin typeface="Times New Roman"/>
                <a:cs typeface="Times New Roman"/>
              </a:rPr>
              <a:t> </a:t>
            </a:r>
            <a:r>
              <a:rPr sz="2800" dirty="0">
                <a:latin typeface="Times New Roman"/>
                <a:cs typeface="Times New Roman"/>
              </a:rPr>
              <a:t>phenomenon</a:t>
            </a:r>
            <a:r>
              <a:rPr sz="2800" spc="135" dirty="0">
                <a:latin typeface="Times New Roman"/>
                <a:cs typeface="Times New Roman"/>
              </a:rPr>
              <a:t> </a:t>
            </a:r>
            <a:r>
              <a:rPr sz="2800" dirty="0">
                <a:latin typeface="Times New Roman"/>
                <a:cs typeface="Times New Roman"/>
              </a:rPr>
              <a:t>(i.e.</a:t>
            </a:r>
            <a:r>
              <a:rPr sz="2800" spc="135" dirty="0">
                <a:latin typeface="Times New Roman"/>
                <a:cs typeface="Times New Roman"/>
              </a:rPr>
              <a:t> </a:t>
            </a:r>
            <a:r>
              <a:rPr sz="2800" spc="-10" dirty="0">
                <a:latin typeface="Times New Roman"/>
                <a:cs typeface="Times New Roman"/>
              </a:rPr>
              <a:t>causal reasoning).</a:t>
            </a:r>
            <a:endParaRPr sz="2800">
              <a:latin typeface="Times New Roman"/>
              <a:cs typeface="Times New Roman"/>
            </a:endParaRPr>
          </a:p>
        </p:txBody>
      </p:sp>
      <p:sp>
        <p:nvSpPr>
          <p:cNvPr id="3" name="Slide Number Placeholder 2">
            <a:extLst>
              <a:ext uri="{FF2B5EF4-FFF2-40B4-BE49-F238E27FC236}">
                <a16:creationId xmlns:a16="http://schemas.microsoft.com/office/drawing/2014/main" id="{5BBCFD9E-C3A8-CBB1-2ED7-2BFB01BA1675}"/>
              </a:ext>
            </a:extLst>
          </p:cNvPr>
          <p:cNvSpPr>
            <a:spLocks noGrp="1"/>
          </p:cNvSpPr>
          <p:nvPr>
            <p:ph type="sldNum" sz="quarter" idx="7"/>
          </p:nvPr>
        </p:nvSpPr>
        <p:spPr/>
        <p:txBody>
          <a:bodyPr/>
          <a:lstStyle/>
          <a:p>
            <a:fld id="{B6F15528-21DE-4FAA-801E-634DDDAF4B2B}" type="slidenum">
              <a:rPr lang="en-SG" smtClean="0"/>
              <a:t>20</a:t>
            </a:fld>
            <a:endParaRPr lang="en-S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0428" y="265887"/>
            <a:ext cx="9632315" cy="5858399"/>
          </a:xfrm>
          <a:prstGeom prst="rect">
            <a:avLst/>
          </a:prstGeom>
        </p:spPr>
        <p:txBody>
          <a:bodyPr vert="horz" wrap="square" lIns="0" tIns="173990" rIns="0" bIns="0" rtlCol="0">
            <a:spAutoFit/>
          </a:bodyPr>
          <a:lstStyle/>
          <a:p>
            <a:pPr marL="3424554" algn="just">
              <a:lnSpc>
                <a:spcPct val="100000"/>
              </a:lnSpc>
              <a:spcBef>
                <a:spcPts val="1370"/>
              </a:spcBef>
            </a:pPr>
            <a:r>
              <a:rPr sz="2800" b="1" dirty="0">
                <a:latin typeface="Times New Roman"/>
                <a:cs typeface="Times New Roman"/>
              </a:rPr>
              <a:t>Abductive</a:t>
            </a:r>
            <a:r>
              <a:rPr sz="2800" b="1" spc="-60" dirty="0">
                <a:latin typeface="Times New Roman"/>
                <a:cs typeface="Times New Roman"/>
              </a:rPr>
              <a:t> </a:t>
            </a:r>
            <a:r>
              <a:rPr sz="2800" b="1" spc="-10" dirty="0">
                <a:latin typeface="Times New Roman"/>
                <a:cs typeface="Times New Roman"/>
              </a:rPr>
              <a:t>inference</a:t>
            </a:r>
            <a:endParaRPr sz="2800" dirty="0">
              <a:latin typeface="Times New Roman"/>
              <a:cs typeface="Times New Roman"/>
            </a:endParaRPr>
          </a:p>
          <a:p>
            <a:pPr marL="193040" marR="5080" indent="-180975" algn="just">
              <a:lnSpc>
                <a:spcPct val="124300"/>
              </a:lnSpc>
              <a:spcBef>
                <a:spcPts val="455"/>
              </a:spcBef>
              <a:buFont typeface="Arial"/>
              <a:buChar char="•"/>
              <a:tabLst>
                <a:tab pos="372745" algn="l"/>
              </a:tabLst>
            </a:pPr>
            <a:r>
              <a:rPr sz="2800" dirty="0">
                <a:latin typeface="Times New Roman"/>
                <a:cs typeface="Times New Roman"/>
              </a:rPr>
              <a:t>Abductive</a:t>
            </a:r>
            <a:r>
              <a:rPr sz="2800" spc="-30" dirty="0">
                <a:latin typeface="Times New Roman"/>
                <a:cs typeface="Times New Roman"/>
              </a:rPr>
              <a:t> </a:t>
            </a:r>
            <a:r>
              <a:rPr sz="2800" dirty="0">
                <a:latin typeface="Times New Roman"/>
                <a:cs typeface="Times New Roman"/>
              </a:rPr>
              <a:t>inference</a:t>
            </a:r>
            <a:r>
              <a:rPr sz="2800" spc="-30" dirty="0">
                <a:latin typeface="Times New Roman"/>
                <a:cs typeface="Times New Roman"/>
              </a:rPr>
              <a:t> </a:t>
            </a:r>
            <a:r>
              <a:rPr sz="2800" dirty="0">
                <a:latin typeface="Times New Roman"/>
                <a:cs typeface="Times New Roman"/>
              </a:rPr>
              <a:t>is</a:t>
            </a:r>
            <a:r>
              <a:rPr sz="2800" spc="-30" dirty="0">
                <a:latin typeface="Times New Roman"/>
                <a:cs typeface="Times New Roman"/>
              </a:rPr>
              <a:t> </a:t>
            </a:r>
            <a:r>
              <a:rPr sz="2800" dirty="0">
                <a:latin typeface="Times New Roman"/>
                <a:cs typeface="Times New Roman"/>
              </a:rPr>
              <a:t>finding</a:t>
            </a:r>
            <a:r>
              <a:rPr sz="2800" spc="-25" dirty="0">
                <a:latin typeface="Times New Roman"/>
                <a:cs typeface="Times New Roman"/>
              </a:rPr>
              <a:t> </a:t>
            </a:r>
            <a:r>
              <a:rPr sz="2800" dirty="0">
                <a:latin typeface="Times New Roman"/>
                <a:cs typeface="Times New Roman"/>
              </a:rPr>
              <a:t>an</a:t>
            </a:r>
            <a:r>
              <a:rPr sz="2800" spc="-30" dirty="0">
                <a:latin typeface="Times New Roman"/>
                <a:cs typeface="Times New Roman"/>
              </a:rPr>
              <a:t> </a:t>
            </a:r>
            <a:r>
              <a:rPr sz="2800" dirty="0">
                <a:latin typeface="Times New Roman"/>
                <a:cs typeface="Times New Roman"/>
              </a:rPr>
              <a:t>explanation</a:t>
            </a:r>
            <a:r>
              <a:rPr sz="2800" spc="-30" dirty="0">
                <a:latin typeface="Times New Roman"/>
                <a:cs typeface="Times New Roman"/>
              </a:rPr>
              <a:t> </a:t>
            </a:r>
            <a:r>
              <a:rPr sz="2800" dirty="0">
                <a:latin typeface="Times New Roman"/>
                <a:cs typeface="Times New Roman"/>
              </a:rPr>
              <a:t>for</a:t>
            </a:r>
            <a:r>
              <a:rPr sz="2800" spc="-25" dirty="0">
                <a:latin typeface="Times New Roman"/>
                <a:cs typeface="Times New Roman"/>
              </a:rPr>
              <a:t> </a:t>
            </a:r>
            <a:r>
              <a:rPr sz="2800" dirty="0">
                <a:latin typeface="Times New Roman"/>
                <a:cs typeface="Times New Roman"/>
              </a:rPr>
              <a:t>the</a:t>
            </a:r>
            <a:r>
              <a:rPr sz="2800" spc="-30" dirty="0">
                <a:latin typeface="Times New Roman"/>
                <a:cs typeface="Times New Roman"/>
              </a:rPr>
              <a:t> </a:t>
            </a:r>
            <a:r>
              <a:rPr sz="2800" dirty="0">
                <a:latin typeface="Times New Roman"/>
                <a:cs typeface="Times New Roman"/>
              </a:rPr>
              <a:t>facts,</a:t>
            </a:r>
            <a:r>
              <a:rPr sz="2800" spc="-30" dirty="0">
                <a:latin typeface="Times New Roman"/>
                <a:cs typeface="Times New Roman"/>
              </a:rPr>
              <a:t> </a:t>
            </a:r>
            <a:r>
              <a:rPr sz="2800" dirty="0">
                <a:latin typeface="Times New Roman"/>
                <a:cs typeface="Times New Roman"/>
              </a:rPr>
              <a:t>that</a:t>
            </a:r>
            <a:r>
              <a:rPr sz="2800" spc="-25" dirty="0">
                <a:latin typeface="Times New Roman"/>
                <a:cs typeface="Times New Roman"/>
              </a:rPr>
              <a:t> is, 	</a:t>
            </a:r>
            <a:r>
              <a:rPr sz="2800" dirty="0">
                <a:latin typeface="Times New Roman"/>
                <a:cs typeface="Times New Roman"/>
              </a:rPr>
              <a:t>it</a:t>
            </a:r>
            <a:r>
              <a:rPr sz="2800" spc="-25"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dirty="0">
                <a:latin typeface="Times New Roman"/>
                <a:cs typeface="Times New Roman"/>
              </a:rPr>
              <a:t>hypothesis</a:t>
            </a:r>
            <a:r>
              <a:rPr sz="2800" spc="-20" dirty="0">
                <a:latin typeface="Times New Roman"/>
                <a:cs typeface="Times New Roman"/>
              </a:rPr>
              <a:t> </a:t>
            </a:r>
            <a:r>
              <a:rPr sz="2800" spc="-10" dirty="0">
                <a:latin typeface="Times New Roman"/>
                <a:cs typeface="Times New Roman"/>
              </a:rPr>
              <a:t>creation.</a:t>
            </a:r>
            <a:endParaRPr sz="2800" dirty="0">
              <a:latin typeface="Times New Roman"/>
              <a:cs typeface="Times New Roman"/>
            </a:endParaRPr>
          </a:p>
          <a:p>
            <a:pPr marL="372745" marR="241935" algn="just">
              <a:lnSpc>
                <a:spcPct val="124500"/>
              </a:lnSpc>
              <a:spcBef>
                <a:spcPts val="1505"/>
              </a:spcBef>
            </a:pPr>
            <a:r>
              <a:rPr sz="2800" dirty="0">
                <a:latin typeface="Times New Roman"/>
                <a:cs typeface="Times New Roman"/>
              </a:rPr>
              <a:t>“.</a:t>
            </a:r>
            <a:r>
              <a:rPr sz="2800" spc="150" dirty="0">
                <a:latin typeface="Times New Roman"/>
                <a:cs typeface="Times New Roman"/>
              </a:rPr>
              <a:t> </a:t>
            </a:r>
            <a:r>
              <a:rPr sz="2800" dirty="0">
                <a:latin typeface="Times New Roman"/>
                <a:cs typeface="Times New Roman"/>
              </a:rPr>
              <a:t>.</a:t>
            </a:r>
            <a:r>
              <a:rPr sz="2800" spc="160" dirty="0">
                <a:latin typeface="Times New Roman"/>
                <a:cs typeface="Times New Roman"/>
              </a:rPr>
              <a:t> </a:t>
            </a:r>
            <a:r>
              <a:rPr sz="2800" dirty="0">
                <a:latin typeface="Times New Roman"/>
                <a:cs typeface="Times New Roman"/>
              </a:rPr>
              <a:t>.</a:t>
            </a:r>
            <a:r>
              <a:rPr sz="2800" spc="160" dirty="0">
                <a:latin typeface="Times New Roman"/>
                <a:cs typeface="Times New Roman"/>
              </a:rPr>
              <a:t> </a:t>
            </a:r>
            <a:r>
              <a:rPr sz="2800" dirty="0">
                <a:latin typeface="Times New Roman"/>
                <a:cs typeface="Times New Roman"/>
              </a:rPr>
              <a:t>there</a:t>
            </a:r>
            <a:r>
              <a:rPr sz="2800" spc="160" dirty="0">
                <a:latin typeface="Times New Roman"/>
                <a:cs typeface="Times New Roman"/>
              </a:rPr>
              <a:t> </a:t>
            </a:r>
            <a:r>
              <a:rPr sz="2800" dirty="0">
                <a:latin typeface="Times New Roman"/>
                <a:cs typeface="Times New Roman"/>
              </a:rPr>
              <a:t>are</a:t>
            </a:r>
            <a:r>
              <a:rPr sz="2800" spc="160" dirty="0">
                <a:latin typeface="Times New Roman"/>
                <a:cs typeface="Times New Roman"/>
              </a:rPr>
              <a:t> </a:t>
            </a:r>
            <a:r>
              <a:rPr sz="2800" dirty="0">
                <a:latin typeface="Times New Roman"/>
                <a:cs typeface="Times New Roman"/>
              </a:rPr>
              <a:t>just</a:t>
            </a:r>
            <a:r>
              <a:rPr sz="2800" spc="160" dirty="0">
                <a:latin typeface="Times New Roman"/>
                <a:cs typeface="Times New Roman"/>
              </a:rPr>
              <a:t> </a:t>
            </a:r>
            <a:r>
              <a:rPr sz="2800" dirty="0">
                <a:latin typeface="Times New Roman"/>
                <a:cs typeface="Times New Roman"/>
              </a:rPr>
              <a:t>these</a:t>
            </a:r>
            <a:r>
              <a:rPr sz="2800" spc="160" dirty="0">
                <a:latin typeface="Times New Roman"/>
                <a:cs typeface="Times New Roman"/>
              </a:rPr>
              <a:t> </a:t>
            </a:r>
            <a:r>
              <a:rPr sz="2800" dirty="0">
                <a:latin typeface="Times New Roman"/>
                <a:cs typeface="Times New Roman"/>
              </a:rPr>
              <a:t>three</a:t>
            </a:r>
            <a:r>
              <a:rPr sz="2800" spc="160" dirty="0">
                <a:latin typeface="Times New Roman"/>
                <a:cs typeface="Times New Roman"/>
              </a:rPr>
              <a:t> </a:t>
            </a:r>
            <a:r>
              <a:rPr sz="2800" dirty="0">
                <a:latin typeface="Times New Roman"/>
                <a:cs typeface="Times New Roman"/>
              </a:rPr>
              <a:t>modes</a:t>
            </a:r>
            <a:r>
              <a:rPr sz="2800" spc="160" dirty="0">
                <a:latin typeface="Times New Roman"/>
                <a:cs typeface="Times New Roman"/>
              </a:rPr>
              <a:t> </a:t>
            </a:r>
            <a:r>
              <a:rPr sz="2800" dirty="0">
                <a:latin typeface="Times New Roman"/>
                <a:cs typeface="Times New Roman"/>
              </a:rPr>
              <a:t>of</a:t>
            </a:r>
            <a:r>
              <a:rPr sz="2800" spc="160" dirty="0">
                <a:latin typeface="Times New Roman"/>
                <a:cs typeface="Times New Roman"/>
              </a:rPr>
              <a:t> </a:t>
            </a:r>
            <a:r>
              <a:rPr sz="2800" dirty="0">
                <a:latin typeface="Times New Roman"/>
                <a:cs typeface="Times New Roman"/>
              </a:rPr>
              <a:t>inference,</a:t>
            </a:r>
            <a:r>
              <a:rPr sz="2800" spc="160" dirty="0">
                <a:latin typeface="Times New Roman"/>
                <a:cs typeface="Times New Roman"/>
              </a:rPr>
              <a:t> </a:t>
            </a:r>
            <a:r>
              <a:rPr sz="2800" dirty="0">
                <a:latin typeface="Times New Roman"/>
                <a:cs typeface="Times New Roman"/>
              </a:rPr>
              <a:t>and</a:t>
            </a:r>
            <a:r>
              <a:rPr sz="2800" spc="165" dirty="0">
                <a:latin typeface="Times New Roman"/>
                <a:cs typeface="Times New Roman"/>
              </a:rPr>
              <a:t> </a:t>
            </a:r>
            <a:r>
              <a:rPr sz="2800" spc="-10" dirty="0">
                <a:latin typeface="Times New Roman"/>
                <a:cs typeface="Times New Roman"/>
              </a:rPr>
              <a:t>neither </a:t>
            </a:r>
            <a:r>
              <a:rPr sz="2800" dirty="0">
                <a:latin typeface="Times New Roman"/>
                <a:cs typeface="Times New Roman"/>
              </a:rPr>
              <a:t>Deduction</a:t>
            </a:r>
            <a:r>
              <a:rPr sz="2800" spc="585" dirty="0">
                <a:latin typeface="Times New Roman"/>
                <a:cs typeface="Times New Roman"/>
              </a:rPr>
              <a:t> </a:t>
            </a:r>
            <a:r>
              <a:rPr sz="2800" dirty="0">
                <a:latin typeface="Times New Roman"/>
                <a:cs typeface="Times New Roman"/>
              </a:rPr>
              <a:t>or</a:t>
            </a:r>
            <a:r>
              <a:rPr sz="2800" spc="595" dirty="0">
                <a:latin typeface="Times New Roman"/>
                <a:cs typeface="Times New Roman"/>
              </a:rPr>
              <a:t> </a:t>
            </a:r>
            <a:r>
              <a:rPr sz="2800" dirty="0">
                <a:latin typeface="Times New Roman"/>
                <a:cs typeface="Times New Roman"/>
              </a:rPr>
              <a:t>Induction</a:t>
            </a:r>
            <a:r>
              <a:rPr sz="2800" spc="595" dirty="0">
                <a:latin typeface="Times New Roman"/>
                <a:cs typeface="Times New Roman"/>
              </a:rPr>
              <a:t> </a:t>
            </a:r>
            <a:r>
              <a:rPr sz="2800" dirty="0">
                <a:latin typeface="Times New Roman"/>
                <a:cs typeface="Times New Roman"/>
              </a:rPr>
              <a:t>can</a:t>
            </a:r>
            <a:r>
              <a:rPr sz="2800" spc="595" dirty="0">
                <a:latin typeface="Times New Roman"/>
                <a:cs typeface="Times New Roman"/>
              </a:rPr>
              <a:t> </a:t>
            </a:r>
            <a:r>
              <a:rPr sz="2800" dirty="0">
                <a:latin typeface="Times New Roman"/>
                <a:cs typeface="Times New Roman"/>
              </a:rPr>
              <a:t>furnish</a:t>
            </a:r>
            <a:r>
              <a:rPr sz="2800" spc="595" dirty="0">
                <a:latin typeface="Times New Roman"/>
                <a:cs typeface="Times New Roman"/>
              </a:rPr>
              <a:t> </a:t>
            </a:r>
            <a:r>
              <a:rPr sz="2800" dirty="0">
                <a:latin typeface="Times New Roman"/>
                <a:cs typeface="Times New Roman"/>
              </a:rPr>
              <a:t>me</a:t>
            </a:r>
            <a:r>
              <a:rPr sz="2800" spc="590" dirty="0">
                <a:latin typeface="Times New Roman"/>
                <a:cs typeface="Times New Roman"/>
              </a:rPr>
              <a:t> </a:t>
            </a:r>
            <a:r>
              <a:rPr sz="2800" dirty="0">
                <a:latin typeface="Times New Roman"/>
                <a:cs typeface="Times New Roman"/>
              </a:rPr>
              <a:t>with</a:t>
            </a:r>
            <a:r>
              <a:rPr sz="2800" spc="595" dirty="0">
                <a:latin typeface="Times New Roman"/>
                <a:cs typeface="Times New Roman"/>
              </a:rPr>
              <a:t> </a:t>
            </a:r>
            <a:r>
              <a:rPr sz="2800" dirty="0">
                <a:latin typeface="Times New Roman"/>
                <a:cs typeface="Times New Roman"/>
              </a:rPr>
              <a:t>any</a:t>
            </a:r>
            <a:r>
              <a:rPr sz="2800" spc="595" dirty="0">
                <a:latin typeface="Times New Roman"/>
                <a:cs typeface="Times New Roman"/>
              </a:rPr>
              <a:t> </a:t>
            </a:r>
            <a:r>
              <a:rPr sz="2800" dirty="0">
                <a:latin typeface="Times New Roman"/>
                <a:cs typeface="Times New Roman"/>
              </a:rPr>
              <a:t>new</a:t>
            </a:r>
            <a:r>
              <a:rPr sz="2800" spc="595" dirty="0">
                <a:latin typeface="Times New Roman"/>
                <a:cs typeface="Times New Roman"/>
              </a:rPr>
              <a:t> </a:t>
            </a:r>
            <a:r>
              <a:rPr sz="2800" spc="-10" dirty="0">
                <a:latin typeface="Times New Roman"/>
                <a:cs typeface="Times New Roman"/>
              </a:rPr>
              <a:t>idea. </a:t>
            </a:r>
            <a:r>
              <a:rPr sz="2800" dirty="0">
                <a:latin typeface="Times New Roman"/>
                <a:cs typeface="Times New Roman"/>
              </a:rPr>
              <a:t>Unless</a:t>
            </a:r>
            <a:r>
              <a:rPr sz="2800" spc="-55" dirty="0">
                <a:latin typeface="Times New Roman"/>
                <a:cs typeface="Times New Roman"/>
              </a:rPr>
              <a:t> </a:t>
            </a:r>
            <a:r>
              <a:rPr sz="2800" dirty="0">
                <a:latin typeface="Times New Roman"/>
                <a:cs typeface="Times New Roman"/>
              </a:rPr>
              <a:t>I</a:t>
            </a:r>
            <a:r>
              <a:rPr sz="2800" spc="-45" dirty="0">
                <a:latin typeface="Times New Roman"/>
                <a:cs typeface="Times New Roman"/>
              </a:rPr>
              <a:t> </a:t>
            </a:r>
            <a:r>
              <a:rPr sz="2800" dirty="0">
                <a:latin typeface="Times New Roman"/>
                <a:cs typeface="Times New Roman"/>
              </a:rPr>
              <a:t>can</a:t>
            </a:r>
            <a:r>
              <a:rPr sz="2800" spc="-45" dirty="0">
                <a:latin typeface="Times New Roman"/>
                <a:cs typeface="Times New Roman"/>
              </a:rPr>
              <a:t> </a:t>
            </a:r>
            <a:r>
              <a:rPr sz="2800" dirty="0">
                <a:latin typeface="Times New Roman"/>
                <a:cs typeface="Times New Roman"/>
              </a:rPr>
              <a:t>get</a:t>
            </a:r>
            <a:r>
              <a:rPr sz="2800" spc="-45" dirty="0">
                <a:latin typeface="Times New Roman"/>
                <a:cs typeface="Times New Roman"/>
              </a:rPr>
              <a:t> </a:t>
            </a:r>
            <a:r>
              <a:rPr sz="2800" dirty="0">
                <a:latin typeface="Times New Roman"/>
                <a:cs typeface="Times New Roman"/>
              </a:rPr>
              <a:t>to</a:t>
            </a:r>
            <a:r>
              <a:rPr sz="2800" spc="-45" dirty="0">
                <a:latin typeface="Times New Roman"/>
                <a:cs typeface="Times New Roman"/>
              </a:rPr>
              <a:t> </a:t>
            </a:r>
            <a:r>
              <a:rPr sz="2800" dirty="0">
                <a:latin typeface="Times New Roman"/>
                <a:cs typeface="Times New Roman"/>
              </a:rPr>
              <a:t>the</a:t>
            </a:r>
            <a:r>
              <a:rPr sz="2800" spc="-45" dirty="0">
                <a:latin typeface="Times New Roman"/>
                <a:cs typeface="Times New Roman"/>
              </a:rPr>
              <a:t> </a:t>
            </a:r>
            <a:r>
              <a:rPr sz="2800" dirty="0">
                <a:latin typeface="Times New Roman"/>
                <a:cs typeface="Times New Roman"/>
              </a:rPr>
              <a:t>bottom</a:t>
            </a:r>
            <a:r>
              <a:rPr sz="2800" spc="-50" dirty="0">
                <a:latin typeface="Times New Roman"/>
                <a:cs typeface="Times New Roman"/>
              </a:rPr>
              <a:t> </a:t>
            </a:r>
            <a:r>
              <a:rPr sz="2800" dirty="0">
                <a:latin typeface="Times New Roman"/>
                <a:cs typeface="Times New Roman"/>
              </a:rPr>
              <a:t>of</a:t>
            </a:r>
            <a:r>
              <a:rPr sz="2800" spc="-40" dirty="0">
                <a:latin typeface="Times New Roman"/>
                <a:cs typeface="Times New Roman"/>
              </a:rPr>
              <a:t> </a:t>
            </a:r>
            <a:r>
              <a:rPr sz="2800" dirty="0">
                <a:latin typeface="Times New Roman"/>
                <a:cs typeface="Times New Roman"/>
              </a:rPr>
              <a:t>things</a:t>
            </a:r>
            <a:r>
              <a:rPr sz="2800" spc="-45" dirty="0">
                <a:latin typeface="Times New Roman"/>
                <a:cs typeface="Times New Roman"/>
              </a:rPr>
              <a:t> </a:t>
            </a:r>
            <a:r>
              <a:rPr sz="2800" dirty="0">
                <a:latin typeface="Times New Roman"/>
                <a:cs typeface="Times New Roman"/>
              </a:rPr>
              <a:t>by</a:t>
            </a:r>
            <a:r>
              <a:rPr sz="2800" spc="-85" dirty="0">
                <a:latin typeface="Times New Roman"/>
                <a:cs typeface="Times New Roman"/>
              </a:rPr>
              <a:t> </a:t>
            </a:r>
            <a:r>
              <a:rPr sz="2800" dirty="0">
                <a:latin typeface="Times New Roman"/>
                <a:cs typeface="Times New Roman"/>
              </a:rPr>
              <a:t>hypothesis,</a:t>
            </a:r>
            <a:r>
              <a:rPr sz="2800" spc="-45" dirty="0">
                <a:latin typeface="Times New Roman"/>
                <a:cs typeface="Times New Roman"/>
              </a:rPr>
              <a:t> </a:t>
            </a:r>
            <a:r>
              <a:rPr sz="2800" dirty="0">
                <a:latin typeface="Times New Roman"/>
                <a:cs typeface="Times New Roman"/>
              </a:rPr>
              <a:t>I</a:t>
            </a:r>
            <a:r>
              <a:rPr sz="2800" spc="-50" dirty="0">
                <a:latin typeface="Times New Roman"/>
                <a:cs typeface="Times New Roman"/>
              </a:rPr>
              <a:t> </a:t>
            </a:r>
            <a:r>
              <a:rPr sz="2800" dirty="0">
                <a:latin typeface="Times New Roman"/>
                <a:cs typeface="Times New Roman"/>
              </a:rPr>
              <a:t>may</a:t>
            </a:r>
            <a:r>
              <a:rPr sz="2800" spc="-45" dirty="0">
                <a:latin typeface="Times New Roman"/>
                <a:cs typeface="Times New Roman"/>
              </a:rPr>
              <a:t> </a:t>
            </a:r>
            <a:r>
              <a:rPr sz="2800" spc="-25" dirty="0">
                <a:latin typeface="Times New Roman"/>
                <a:cs typeface="Times New Roman"/>
              </a:rPr>
              <a:t>as </a:t>
            </a:r>
            <a:r>
              <a:rPr sz="2800" dirty="0">
                <a:latin typeface="Times New Roman"/>
                <a:cs typeface="Times New Roman"/>
              </a:rPr>
              <a:t>well</a:t>
            </a:r>
            <a:r>
              <a:rPr sz="2800" spc="-35" dirty="0">
                <a:latin typeface="Times New Roman"/>
                <a:cs typeface="Times New Roman"/>
              </a:rPr>
              <a:t> </a:t>
            </a:r>
            <a:r>
              <a:rPr sz="2800" dirty="0">
                <a:latin typeface="Times New Roman"/>
                <a:cs typeface="Times New Roman"/>
              </a:rPr>
              <a:t>give</a:t>
            </a:r>
            <a:r>
              <a:rPr sz="2800" spc="-25" dirty="0">
                <a:latin typeface="Times New Roman"/>
                <a:cs typeface="Times New Roman"/>
              </a:rPr>
              <a:t> </a:t>
            </a:r>
            <a:r>
              <a:rPr sz="2800" dirty="0">
                <a:latin typeface="Times New Roman"/>
                <a:cs typeface="Times New Roman"/>
              </a:rPr>
              <a:t>up</a:t>
            </a:r>
            <a:r>
              <a:rPr sz="2800" spc="-25" dirty="0">
                <a:latin typeface="Times New Roman"/>
                <a:cs typeface="Times New Roman"/>
              </a:rPr>
              <a:t> </a:t>
            </a:r>
            <a:r>
              <a:rPr sz="2800" dirty="0">
                <a:latin typeface="Times New Roman"/>
                <a:cs typeface="Times New Roman"/>
              </a:rPr>
              <a:t>trying</a:t>
            </a:r>
            <a:r>
              <a:rPr sz="2800" spc="-25"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dirty="0">
                <a:latin typeface="Times New Roman"/>
                <a:cs typeface="Times New Roman"/>
              </a:rPr>
              <a:t>comprehend</a:t>
            </a:r>
            <a:r>
              <a:rPr sz="2800" spc="-25" dirty="0">
                <a:latin typeface="Times New Roman"/>
                <a:cs typeface="Times New Roman"/>
              </a:rPr>
              <a:t> </a:t>
            </a:r>
            <a:r>
              <a:rPr sz="2800" spc="-10" dirty="0">
                <a:latin typeface="Times New Roman"/>
                <a:cs typeface="Times New Roman"/>
              </a:rPr>
              <a:t>them.”</a:t>
            </a:r>
            <a:endParaRPr sz="2800" dirty="0">
              <a:latin typeface="Times New Roman"/>
              <a:cs typeface="Times New Roman"/>
            </a:endParaRPr>
          </a:p>
          <a:p>
            <a:pPr marL="4417695" algn="just">
              <a:lnSpc>
                <a:spcPct val="100000"/>
              </a:lnSpc>
              <a:spcBef>
                <a:spcPts val="815"/>
              </a:spcBef>
            </a:pPr>
            <a:r>
              <a:rPr sz="2800" dirty="0">
                <a:latin typeface="Times New Roman"/>
                <a:cs typeface="Times New Roman"/>
              </a:rPr>
              <a:t>(Peirce,</a:t>
            </a:r>
            <a:r>
              <a:rPr sz="2800" spc="-40" dirty="0">
                <a:latin typeface="Times New Roman"/>
                <a:cs typeface="Times New Roman"/>
              </a:rPr>
              <a:t> </a:t>
            </a:r>
            <a:r>
              <a:rPr sz="2800" dirty="0">
                <a:latin typeface="Times New Roman"/>
                <a:cs typeface="Times New Roman"/>
              </a:rPr>
              <a:t>1900[1985]</a:t>
            </a:r>
            <a:r>
              <a:rPr sz="2800" spc="-25" dirty="0">
                <a:latin typeface="Times New Roman"/>
                <a:cs typeface="Times New Roman"/>
              </a:rPr>
              <a:t> </a:t>
            </a:r>
            <a:r>
              <a:rPr sz="2800" dirty="0">
                <a:latin typeface="Times New Roman"/>
                <a:cs typeface="Times New Roman"/>
              </a:rPr>
              <a:t>Vol.</a:t>
            </a:r>
            <a:r>
              <a:rPr sz="2800" spc="-25" dirty="0">
                <a:latin typeface="Times New Roman"/>
                <a:cs typeface="Times New Roman"/>
              </a:rPr>
              <a:t> </a:t>
            </a:r>
            <a:r>
              <a:rPr sz="2800" dirty="0">
                <a:latin typeface="Times New Roman"/>
                <a:cs typeface="Times New Roman"/>
              </a:rPr>
              <a:t>2:</a:t>
            </a:r>
            <a:r>
              <a:rPr sz="2800" spc="-25" dirty="0">
                <a:latin typeface="Times New Roman"/>
                <a:cs typeface="Times New Roman"/>
              </a:rPr>
              <a:t> </a:t>
            </a:r>
            <a:r>
              <a:rPr sz="2800" spc="-10" dirty="0">
                <a:latin typeface="Times New Roman"/>
                <a:cs typeface="Times New Roman"/>
              </a:rPr>
              <a:t>878-</a:t>
            </a:r>
            <a:r>
              <a:rPr sz="2800" spc="-25" dirty="0">
                <a:latin typeface="Times New Roman"/>
                <a:cs typeface="Times New Roman"/>
              </a:rPr>
              <a:t>9)</a:t>
            </a:r>
            <a:endParaRPr sz="2800" dirty="0">
              <a:latin typeface="Times New Roman"/>
              <a:cs typeface="Times New Roman"/>
            </a:endParaRPr>
          </a:p>
          <a:p>
            <a:pPr>
              <a:lnSpc>
                <a:spcPct val="100000"/>
              </a:lnSpc>
              <a:spcBef>
                <a:spcPts val="40"/>
              </a:spcBef>
            </a:pPr>
            <a:endParaRPr sz="2450" dirty="0">
              <a:latin typeface="Times New Roman"/>
              <a:cs typeface="Times New Roman"/>
            </a:endParaRPr>
          </a:p>
          <a:p>
            <a:pPr marL="289560" indent="-229235">
              <a:lnSpc>
                <a:spcPct val="100000"/>
              </a:lnSpc>
              <a:buFont typeface="Arial"/>
              <a:buChar char="•"/>
              <a:tabLst>
                <a:tab pos="290195" algn="l"/>
              </a:tabLst>
            </a:pPr>
            <a:r>
              <a:rPr lang="en-SG" sz="2800" dirty="0">
                <a:latin typeface="Times New Roman"/>
                <a:cs typeface="Times New Roman"/>
              </a:rPr>
              <a:t>This</a:t>
            </a:r>
            <a:r>
              <a:rPr sz="2800" spc="-25" dirty="0">
                <a:latin typeface="Times New Roman"/>
                <a:cs typeface="Times New Roman"/>
              </a:rPr>
              <a:t> </a:t>
            </a:r>
            <a:r>
              <a:rPr sz="2800" dirty="0">
                <a:latin typeface="Times New Roman"/>
                <a:cs typeface="Times New Roman"/>
              </a:rPr>
              <a:t>is</a:t>
            </a:r>
            <a:r>
              <a:rPr sz="2800" spc="-25" dirty="0">
                <a:latin typeface="Times New Roman"/>
                <a:cs typeface="Times New Roman"/>
              </a:rPr>
              <a:t> </a:t>
            </a:r>
            <a:r>
              <a:rPr sz="2800" dirty="0">
                <a:latin typeface="Times New Roman"/>
                <a:cs typeface="Times New Roman"/>
              </a:rPr>
              <a:t>actually</a:t>
            </a:r>
            <a:r>
              <a:rPr sz="2800" spc="-20" dirty="0">
                <a:latin typeface="Times New Roman"/>
                <a:cs typeface="Times New Roman"/>
              </a:rPr>
              <a:t> </a:t>
            </a:r>
            <a:r>
              <a:rPr sz="2800" dirty="0">
                <a:latin typeface="Times New Roman"/>
                <a:cs typeface="Times New Roman"/>
              </a:rPr>
              <a:t>a</a:t>
            </a:r>
            <a:r>
              <a:rPr sz="2800" spc="-25" dirty="0">
                <a:latin typeface="Times New Roman"/>
                <a:cs typeface="Times New Roman"/>
              </a:rPr>
              <a:t> </a:t>
            </a:r>
            <a:r>
              <a:rPr sz="2800" dirty="0">
                <a:latin typeface="Times New Roman"/>
                <a:cs typeface="Times New Roman"/>
              </a:rPr>
              <a:t>survival</a:t>
            </a:r>
            <a:r>
              <a:rPr sz="2800" spc="-25" dirty="0">
                <a:latin typeface="Times New Roman"/>
                <a:cs typeface="Times New Roman"/>
              </a:rPr>
              <a:t> </a:t>
            </a:r>
            <a:r>
              <a:rPr sz="2800" dirty="0">
                <a:latin typeface="Times New Roman"/>
                <a:cs typeface="Times New Roman"/>
              </a:rPr>
              <a:t>instinct,</a:t>
            </a:r>
            <a:r>
              <a:rPr sz="2800" spc="-20"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dirty="0">
                <a:latin typeface="Times New Roman"/>
                <a:cs typeface="Times New Roman"/>
              </a:rPr>
              <a:t>“make</a:t>
            </a:r>
            <a:r>
              <a:rPr sz="2800" spc="-25" dirty="0">
                <a:latin typeface="Times New Roman"/>
                <a:cs typeface="Times New Roman"/>
              </a:rPr>
              <a:t> </a:t>
            </a:r>
            <a:r>
              <a:rPr sz="2800" dirty="0">
                <a:latin typeface="Times New Roman"/>
                <a:cs typeface="Times New Roman"/>
              </a:rPr>
              <a:t>sense”</a:t>
            </a:r>
            <a:r>
              <a:rPr sz="2800" spc="-20" dirty="0">
                <a:latin typeface="Times New Roman"/>
                <a:cs typeface="Times New Roman"/>
              </a:rPr>
              <a:t> </a:t>
            </a:r>
            <a:r>
              <a:rPr sz="2800" dirty="0">
                <a:latin typeface="Times New Roman"/>
                <a:cs typeface="Times New Roman"/>
              </a:rPr>
              <a:t>of</a:t>
            </a:r>
            <a:r>
              <a:rPr sz="2800" spc="-25" dirty="0">
                <a:latin typeface="Times New Roman"/>
                <a:cs typeface="Times New Roman"/>
              </a:rPr>
              <a:t> </a:t>
            </a:r>
            <a:r>
              <a:rPr sz="2800" dirty="0">
                <a:latin typeface="Times New Roman"/>
                <a:cs typeface="Times New Roman"/>
              </a:rPr>
              <a:t>the</a:t>
            </a:r>
            <a:r>
              <a:rPr sz="2800" spc="-20" dirty="0">
                <a:latin typeface="Times New Roman"/>
                <a:cs typeface="Times New Roman"/>
              </a:rPr>
              <a:t> </a:t>
            </a:r>
            <a:r>
              <a:rPr sz="2800" spc="-10" dirty="0">
                <a:latin typeface="Times New Roman"/>
                <a:cs typeface="Times New Roman"/>
              </a:rPr>
              <a:t>world</a:t>
            </a:r>
            <a:r>
              <a:rPr lang="en-US" sz="2800" spc="-10" dirty="0">
                <a:latin typeface="Times New Roman"/>
                <a:cs typeface="Times New Roman"/>
              </a:rPr>
              <a:t> using abductive inference</a:t>
            </a:r>
            <a:r>
              <a:rPr sz="2800" spc="-10" dirty="0">
                <a:latin typeface="Times New Roman"/>
                <a:cs typeface="Times New Roman"/>
              </a:rPr>
              <a:t>.</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FB79B07E-20CF-1BEE-C33A-4D67F06BC325}"/>
              </a:ext>
            </a:extLst>
          </p:cNvPr>
          <p:cNvSpPr>
            <a:spLocks noGrp="1"/>
          </p:cNvSpPr>
          <p:nvPr>
            <p:ph type="sldNum" sz="quarter" idx="7"/>
          </p:nvPr>
        </p:nvSpPr>
        <p:spPr/>
        <p:txBody>
          <a:bodyPr/>
          <a:lstStyle/>
          <a:p>
            <a:fld id="{B6F15528-21DE-4FAA-801E-634DDDAF4B2B}" type="slidenum">
              <a:rPr lang="en-SG" smtClean="0"/>
              <a:t>21</a:t>
            </a:fld>
            <a:endParaRPr lang="en-S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1660" y="426212"/>
            <a:ext cx="9680575" cy="5996642"/>
          </a:xfrm>
          <a:prstGeom prst="rect">
            <a:avLst/>
          </a:prstGeom>
        </p:spPr>
        <p:txBody>
          <a:bodyPr vert="horz" wrap="square" lIns="0" tIns="13335" rIns="0" bIns="0" rtlCol="0">
            <a:spAutoFit/>
          </a:bodyPr>
          <a:lstStyle/>
          <a:p>
            <a:pPr marL="3244850" algn="just">
              <a:lnSpc>
                <a:spcPct val="150000"/>
              </a:lnSpc>
              <a:spcBef>
                <a:spcPts val="105"/>
              </a:spcBef>
            </a:pPr>
            <a:r>
              <a:rPr sz="2800" b="1" dirty="0">
                <a:latin typeface="Times New Roman"/>
                <a:cs typeface="Times New Roman"/>
              </a:rPr>
              <a:t>Abductive</a:t>
            </a:r>
            <a:r>
              <a:rPr sz="2800" b="1" spc="-60" dirty="0">
                <a:latin typeface="Times New Roman"/>
                <a:cs typeface="Times New Roman"/>
              </a:rPr>
              <a:t> </a:t>
            </a:r>
            <a:r>
              <a:rPr sz="2800" b="1" spc="-10" dirty="0">
                <a:latin typeface="Times New Roman"/>
                <a:cs typeface="Times New Roman"/>
              </a:rPr>
              <a:t>inference</a:t>
            </a:r>
            <a:endParaRPr sz="2800" dirty="0">
              <a:latin typeface="Times New Roman"/>
              <a:cs typeface="Times New Roman"/>
            </a:endParaRPr>
          </a:p>
          <a:p>
            <a:pPr marL="241300" indent="-229235" algn="just">
              <a:lnSpc>
                <a:spcPct val="150000"/>
              </a:lnSpc>
              <a:spcBef>
                <a:spcPts val="75"/>
              </a:spcBef>
              <a:buFont typeface="Arial"/>
              <a:buChar char="•"/>
              <a:tabLst>
                <a:tab pos="241935" algn="l"/>
              </a:tabLst>
            </a:pPr>
            <a:r>
              <a:rPr sz="2800" dirty="0">
                <a:latin typeface="Times New Roman"/>
                <a:cs typeface="Times New Roman"/>
              </a:rPr>
              <a:t>To</a:t>
            </a:r>
            <a:r>
              <a:rPr sz="2800" spc="95" dirty="0">
                <a:latin typeface="Times New Roman"/>
                <a:cs typeface="Times New Roman"/>
              </a:rPr>
              <a:t> </a:t>
            </a:r>
            <a:r>
              <a:rPr sz="2800" dirty="0">
                <a:latin typeface="Times New Roman"/>
                <a:cs typeface="Times New Roman"/>
              </a:rPr>
              <a:t>achieve</a:t>
            </a:r>
            <a:r>
              <a:rPr sz="2800" spc="110" dirty="0">
                <a:latin typeface="Times New Roman"/>
                <a:cs typeface="Times New Roman"/>
              </a:rPr>
              <a:t> </a:t>
            </a:r>
            <a:r>
              <a:rPr sz="2800" dirty="0">
                <a:latin typeface="Times New Roman"/>
                <a:cs typeface="Times New Roman"/>
              </a:rPr>
              <a:t>Artificial</a:t>
            </a:r>
            <a:r>
              <a:rPr sz="2800" spc="105" dirty="0">
                <a:latin typeface="Times New Roman"/>
                <a:cs typeface="Times New Roman"/>
              </a:rPr>
              <a:t> </a:t>
            </a:r>
            <a:r>
              <a:rPr sz="2800" dirty="0">
                <a:latin typeface="Times New Roman"/>
                <a:cs typeface="Times New Roman"/>
              </a:rPr>
              <a:t>General</a:t>
            </a:r>
            <a:r>
              <a:rPr sz="2800" spc="95" dirty="0">
                <a:latin typeface="Times New Roman"/>
                <a:cs typeface="Times New Roman"/>
              </a:rPr>
              <a:t> </a:t>
            </a:r>
            <a:r>
              <a:rPr sz="2800" dirty="0">
                <a:latin typeface="Times New Roman"/>
                <a:cs typeface="Times New Roman"/>
              </a:rPr>
              <a:t>Intelligence</a:t>
            </a:r>
            <a:r>
              <a:rPr sz="2800" spc="95" dirty="0">
                <a:latin typeface="Times New Roman"/>
                <a:cs typeface="Times New Roman"/>
              </a:rPr>
              <a:t> </a:t>
            </a:r>
            <a:r>
              <a:rPr sz="2800" dirty="0">
                <a:latin typeface="Times New Roman"/>
                <a:cs typeface="Times New Roman"/>
              </a:rPr>
              <a:t>will</a:t>
            </a:r>
            <a:r>
              <a:rPr sz="2800" spc="110" dirty="0">
                <a:latin typeface="Times New Roman"/>
                <a:cs typeface="Times New Roman"/>
              </a:rPr>
              <a:t> </a:t>
            </a:r>
            <a:r>
              <a:rPr sz="2800" dirty="0">
                <a:latin typeface="Times New Roman"/>
                <a:cs typeface="Times New Roman"/>
              </a:rPr>
              <a:t>require</a:t>
            </a:r>
            <a:r>
              <a:rPr sz="2800" spc="110" dirty="0">
                <a:latin typeface="Times New Roman"/>
                <a:cs typeface="Times New Roman"/>
              </a:rPr>
              <a:t> </a:t>
            </a:r>
            <a:r>
              <a:rPr sz="2800" spc="-10" dirty="0">
                <a:latin typeface="Times New Roman"/>
                <a:cs typeface="Times New Roman"/>
              </a:rPr>
              <a:t>algorithms</a:t>
            </a:r>
            <a:r>
              <a:rPr lang="en-US" sz="2800" spc="-10" dirty="0">
                <a:latin typeface="Times New Roman"/>
                <a:cs typeface="Times New Roman"/>
              </a:rPr>
              <a:t> </a:t>
            </a:r>
            <a:r>
              <a:rPr sz="2800" dirty="0">
                <a:latin typeface="Times New Roman"/>
                <a:cs typeface="Times New Roman"/>
              </a:rPr>
              <a:t>that</a:t>
            </a:r>
            <a:r>
              <a:rPr sz="2800" spc="65" dirty="0">
                <a:latin typeface="Times New Roman"/>
                <a:cs typeface="Times New Roman"/>
              </a:rPr>
              <a:t>  </a:t>
            </a:r>
            <a:r>
              <a:rPr sz="2800" dirty="0">
                <a:latin typeface="Times New Roman"/>
                <a:cs typeface="Times New Roman"/>
              </a:rPr>
              <a:t>can</a:t>
            </a:r>
            <a:r>
              <a:rPr sz="2800" spc="60" dirty="0">
                <a:latin typeface="Times New Roman"/>
                <a:cs typeface="Times New Roman"/>
              </a:rPr>
              <a:t>  </a:t>
            </a:r>
            <a:r>
              <a:rPr sz="2800" dirty="0">
                <a:latin typeface="Times New Roman"/>
                <a:cs typeface="Times New Roman"/>
              </a:rPr>
              <a:t>imitate</a:t>
            </a:r>
            <a:r>
              <a:rPr sz="2800" spc="65" dirty="0">
                <a:latin typeface="Times New Roman"/>
                <a:cs typeface="Times New Roman"/>
              </a:rPr>
              <a:t>  </a:t>
            </a:r>
            <a:r>
              <a:rPr sz="2800" dirty="0">
                <a:latin typeface="Times New Roman"/>
                <a:cs typeface="Times New Roman"/>
              </a:rPr>
              <a:t>human</a:t>
            </a:r>
            <a:r>
              <a:rPr sz="2800" spc="70" dirty="0">
                <a:latin typeface="Times New Roman"/>
                <a:cs typeface="Times New Roman"/>
              </a:rPr>
              <a:t>  </a:t>
            </a:r>
            <a:r>
              <a:rPr sz="2800" dirty="0">
                <a:latin typeface="Times New Roman"/>
                <a:cs typeface="Times New Roman"/>
              </a:rPr>
              <a:t>meaning</a:t>
            </a:r>
            <a:r>
              <a:rPr sz="2800" spc="65" dirty="0">
                <a:latin typeface="Times New Roman"/>
                <a:cs typeface="Times New Roman"/>
              </a:rPr>
              <a:t>  </a:t>
            </a:r>
            <a:r>
              <a:rPr sz="2800" dirty="0">
                <a:latin typeface="Times New Roman"/>
                <a:cs typeface="Times New Roman"/>
              </a:rPr>
              <a:t>creation,</a:t>
            </a:r>
            <a:r>
              <a:rPr sz="2800" spc="65" dirty="0">
                <a:latin typeface="Times New Roman"/>
                <a:cs typeface="Times New Roman"/>
              </a:rPr>
              <a:t>  </a:t>
            </a:r>
            <a:r>
              <a:rPr sz="2800" dirty="0">
                <a:latin typeface="Times New Roman"/>
                <a:cs typeface="Times New Roman"/>
              </a:rPr>
              <a:t>which</a:t>
            </a:r>
            <a:r>
              <a:rPr sz="2800" spc="50" dirty="0">
                <a:latin typeface="Times New Roman"/>
                <a:cs typeface="Times New Roman"/>
              </a:rPr>
              <a:t>  </a:t>
            </a:r>
            <a:r>
              <a:rPr sz="2800" dirty="0">
                <a:latin typeface="Times New Roman"/>
                <a:cs typeface="Times New Roman"/>
              </a:rPr>
              <a:t>depends</a:t>
            </a:r>
            <a:r>
              <a:rPr sz="2800" spc="65" dirty="0">
                <a:latin typeface="Times New Roman"/>
                <a:cs typeface="Times New Roman"/>
              </a:rPr>
              <a:t>  </a:t>
            </a:r>
            <a:r>
              <a:rPr sz="2800" spc="-25" dirty="0">
                <a:latin typeface="Times New Roman"/>
                <a:cs typeface="Times New Roman"/>
              </a:rPr>
              <a:t>on </a:t>
            </a:r>
            <a:r>
              <a:rPr sz="2800" dirty="0">
                <a:latin typeface="Times New Roman"/>
                <a:cs typeface="Times New Roman"/>
              </a:rPr>
              <a:t>abductive</a:t>
            </a:r>
            <a:r>
              <a:rPr sz="2800" spc="-50" dirty="0">
                <a:latin typeface="Times New Roman"/>
                <a:cs typeface="Times New Roman"/>
              </a:rPr>
              <a:t> </a:t>
            </a:r>
            <a:r>
              <a:rPr sz="2800" dirty="0">
                <a:latin typeface="Times New Roman"/>
                <a:cs typeface="Times New Roman"/>
              </a:rPr>
              <a:t>inference</a:t>
            </a:r>
            <a:r>
              <a:rPr sz="2800" spc="-45" dirty="0">
                <a:latin typeface="Times New Roman"/>
                <a:cs typeface="Times New Roman"/>
              </a:rPr>
              <a:t> </a:t>
            </a:r>
            <a:r>
              <a:rPr sz="2800" dirty="0">
                <a:latin typeface="Times New Roman"/>
                <a:cs typeface="Times New Roman"/>
              </a:rPr>
              <a:t>(LaPolla</a:t>
            </a:r>
            <a:r>
              <a:rPr sz="2800" spc="-45" dirty="0">
                <a:latin typeface="Times New Roman"/>
                <a:cs typeface="Times New Roman"/>
              </a:rPr>
              <a:t> </a:t>
            </a:r>
            <a:r>
              <a:rPr sz="2800" spc="-10" dirty="0">
                <a:latin typeface="Times New Roman"/>
                <a:cs typeface="Times New Roman"/>
              </a:rPr>
              <a:t>2015).</a:t>
            </a:r>
            <a:endParaRPr sz="2800" dirty="0">
              <a:latin typeface="Times New Roman"/>
              <a:cs typeface="Times New Roman"/>
            </a:endParaRPr>
          </a:p>
          <a:p>
            <a:pPr marL="241300" marR="11430" indent="-229235" algn="just">
              <a:lnSpc>
                <a:spcPct val="150000"/>
              </a:lnSpc>
              <a:spcBef>
                <a:spcPts val="900"/>
              </a:spcBef>
              <a:buFont typeface="Arial"/>
              <a:buChar char="•"/>
              <a:tabLst>
                <a:tab pos="241935" algn="l"/>
              </a:tabLst>
            </a:pPr>
            <a:r>
              <a:rPr sz="2800" dirty="0">
                <a:latin typeface="Times New Roman"/>
                <a:cs typeface="Times New Roman"/>
              </a:rPr>
              <a:t>Abductive</a:t>
            </a:r>
            <a:r>
              <a:rPr sz="2800" spc="40" dirty="0">
                <a:latin typeface="Times New Roman"/>
                <a:cs typeface="Times New Roman"/>
              </a:rPr>
              <a:t> </a:t>
            </a:r>
            <a:r>
              <a:rPr sz="2800" dirty="0">
                <a:latin typeface="Times New Roman"/>
                <a:cs typeface="Times New Roman"/>
              </a:rPr>
              <a:t>inference</a:t>
            </a:r>
            <a:r>
              <a:rPr sz="2800" spc="40" dirty="0">
                <a:latin typeface="Times New Roman"/>
                <a:cs typeface="Times New Roman"/>
              </a:rPr>
              <a:t> </a:t>
            </a:r>
            <a:r>
              <a:rPr sz="2800" dirty="0">
                <a:latin typeface="Times New Roman"/>
                <a:cs typeface="Times New Roman"/>
              </a:rPr>
              <a:t>is</a:t>
            </a:r>
            <a:r>
              <a:rPr sz="2800" spc="40" dirty="0">
                <a:latin typeface="Times New Roman"/>
                <a:cs typeface="Times New Roman"/>
              </a:rPr>
              <a:t> </a:t>
            </a:r>
            <a:r>
              <a:rPr sz="2800" dirty="0">
                <a:latin typeface="Times New Roman"/>
                <a:cs typeface="Times New Roman"/>
              </a:rPr>
              <a:t>essentially</a:t>
            </a:r>
            <a:r>
              <a:rPr sz="2800" spc="20" dirty="0">
                <a:latin typeface="Times New Roman"/>
                <a:cs typeface="Times New Roman"/>
              </a:rPr>
              <a:t> </a:t>
            </a:r>
            <a:r>
              <a:rPr sz="2800" dirty="0">
                <a:latin typeface="Times New Roman"/>
                <a:cs typeface="Times New Roman"/>
              </a:rPr>
              <a:t>hypotheses</a:t>
            </a:r>
            <a:r>
              <a:rPr sz="2800" spc="40" dirty="0">
                <a:latin typeface="Times New Roman"/>
                <a:cs typeface="Times New Roman"/>
              </a:rPr>
              <a:t> </a:t>
            </a:r>
            <a:r>
              <a:rPr sz="2800" dirty="0">
                <a:latin typeface="Times New Roman"/>
                <a:cs typeface="Times New Roman"/>
              </a:rPr>
              <a:t>(guesses)</a:t>
            </a:r>
            <a:r>
              <a:rPr sz="2800" spc="40" dirty="0">
                <a:latin typeface="Times New Roman"/>
                <a:cs typeface="Times New Roman"/>
              </a:rPr>
              <a:t> </a:t>
            </a:r>
            <a:r>
              <a:rPr sz="2800" dirty="0">
                <a:latin typeface="Times New Roman"/>
                <a:cs typeface="Times New Roman"/>
              </a:rPr>
              <a:t>as</a:t>
            </a:r>
            <a:r>
              <a:rPr sz="2800" spc="40" dirty="0">
                <a:latin typeface="Times New Roman"/>
                <a:cs typeface="Times New Roman"/>
              </a:rPr>
              <a:t> </a:t>
            </a:r>
            <a:r>
              <a:rPr sz="2800" dirty="0">
                <a:latin typeface="Times New Roman"/>
                <a:cs typeface="Times New Roman"/>
              </a:rPr>
              <a:t>to</a:t>
            </a:r>
            <a:r>
              <a:rPr sz="2800" spc="45" dirty="0">
                <a:latin typeface="Times New Roman"/>
                <a:cs typeface="Times New Roman"/>
              </a:rPr>
              <a:t> </a:t>
            </a:r>
            <a:r>
              <a:rPr sz="2800" spc="-25" dirty="0">
                <a:latin typeface="Times New Roman"/>
                <a:cs typeface="Times New Roman"/>
              </a:rPr>
              <a:t>why </a:t>
            </a:r>
            <a:r>
              <a:rPr sz="2800" dirty="0">
                <a:latin typeface="Times New Roman"/>
                <a:cs typeface="Times New Roman"/>
              </a:rPr>
              <a:t>some</a:t>
            </a:r>
            <a:r>
              <a:rPr sz="2800" spc="85" dirty="0">
                <a:latin typeface="Times New Roman"/>
                <a:cs typeface="Times New Roman"/>
              </a:rPr>
              <a:t> </a:t>
            </a:r>
            <a:r>
              <a:rPr sz="2800" dirty="0">
                <a:latin typeface="Times New Roman"/>
                <a:cs typeface="Times New Roman"/>
              </a:rPr>
              <a:t>phenomenon</a:t>
            </a:r>
            <a:r>
              <a:rPr sz="2800" spc="90" dirty="0">
                <a:latin typeface="Times New Roman"/>
                <a:cs typeface="Times New Roman"/>
              </a:rPr>
              <a:t> </a:t>
            </a:r>
            <a:r>
              <a:rPr sz="2800" dirty="0">
                <a:latin typeface="Times New Roman"/>
                <a:cs typeface="Times New Roman"/>
              </a:rPr>
              <a:t>is</a:t>
            </a:r>
            <a:r>
              <a:rPr sz="2800" spc="90" dirty="0">
                <a:latin typeface="Times New Roman"/>
                <a:cs typeface="Times New Roman"/>
              </a:rPr>
              <a:t> </a:t>
            </a:r>
            <a:r>
              <a:rPr sz="2800" dirty="0">
                <a:latin typeface="Times New Roman"/>
                <a:cs typeface="Times New Roman"/>
              </a:rPr>
              <a:t>the</a:t>
            </a:r>
            <a:r>
              <a:rPr sz="2800" spc="90" dirty="0">
                <a:latin typeface="Times New Roman"/>
                <a:cs typeface="Times New Roman"/>
              </a:rPr>
              <a:t> </a:t>
            </a:r>
            <a:r>
              <a:rPr sz="2800" dirty="0">
                <a:latin typeface="Times New Roman"/>
                <a:cs typeface="Times New Roman"/>
              </a:rPr>
              <a:t>way</a:t>
            </a:r>
            <a:r>
              <a:rPr sz="2800" spc="90" dirty="0">
                <a:latin typeface="Times New Roman"/>
                <a:cs typeface="Times New Roman"/>
              </a:rPr>
              <a:t> </a:t>
            </a:r>
            <a:r>
              <a:rPr sz="2800" dirty="0">
                <a:latin typeface="Times New Roman"/>
                <a:cs typeface="Times New Roman"/>
              </a:rPr>
              <a:t>it</a:t>
            </a:r>
            <a:r>
              <a:rPr sz="2800" spc="90" dirty="0">
                <a:latin typeface="Times New Roman"/>
                <a:cs typeface="Times New Roman"/>
              </a:rPr>
              <a:t> </a:t>
            </a:r>
            <a:r>
              <a:rPr sz="2800" dirty="0">
                <a:latin typeface="Times New Roman"/>
                <a:cs typeface="Times New Roman"/>
              </a:rPr>
              <a:t>is,</a:t>
            </a:r>
            <a:r>
              <a:rPr sz="2800" spc="90" dirty="0">
                <a:latin typeface="Times New Roman"/>
                <a:cs typeface="Times New Roman"/>
              </a:rPr>
              <a:t> </a:t>
            </a:r>
            <a:r>
              <a:rPr sz="2800" dirty="0">
                <a:latin typeface="Times New Roman"/>
                <a:cs typeface="Times New Roman"/>
              </a:rPr>
              <a:t>whether</a:t>
            </a:r>
            <a:r>
              <a:rPr sz="2800" spc="85" dirty="0">
                <a:latin typeface="Times New Roman"/>
                <a:cs typeface="Times New Roman"/>
              </a:rPr>
              <a:t> </a:t>
            </a:r>
            <a:r>
              <a:rPr sz="2800" dirty="0">
                <a:latin typeface="Times New Roman"/>
                <a:cs typeface="Times New Roman"/>
              </a:rPr>
              <a:t>that</a:t>
            </a:r>
            <a:r>
              <a:rPr sz="2800" spc="90" dirty="0">
                <a:latin typeface="Times New Roman"/>
                <a:cs typeface="Times New Roman"/>
              </a:rPr>
              <a:t> </a:t>
            </a:r>
            <a:r>
              <a:rPr sz="2800" dirty="0">
                <a:latin typeface="Times New Roman"/>
                <a:cs typeface="Times New Roman"/>
              </a:rPr>
              <a:t>phenomenon</a:t>
            </a:r>
            <a:r>
              <a:rPr sz="2800" spc="35" dirty="0">
                <a:latin typeface="Times New Roman"/>
                <a:cs typeface="Times New Roman"/>
              </a:rPr>
              <a:t> </a:t>
            </a:r>
            <a:r>
              <a:rPr sz="2800" dirty="0">
                <a:latin typeface="Times New Roman"/>
                <a:cs typeface="Times New Roman"/>
              </a:rPr>
              <a:t>is</a:t>
            </a:r>
            <a:r>
              <a:rPr sz="2800" spc="85" dirty="0">
                <a:latin typeface="Times New Roman"/>
                <a:cs typeface="Times New Roman"/>
              </a:rPr>
              <a:t> </a:t>
            </a:r>
            <a:r>
              <a:rPr sz="2800" spc="-50" dirty="0">
                <a:latin typeface="Times New Roman"/>
                <a:cs typeface="Times New Roman"/>
              </a:rPr>
              <a:t>a </a:t>
            </a:r>
            <a:r>
              <a:rPr sz="2800" dirty="0">
                <a:latin typeface="Times New Roman"/>
                <a:cs typeface="Times New Roman"/>
              </a:rPr>
              <a:t>natural</a:t>
            </a:r>
            <a:r>
              <a:rPr sz="2800" spc="-35" dirty="0">
                <a:latin typeface="Times New Roman"/>
                <a:cs typeface="Times New Roman"/>
              </a:rPr>
              <a:t> </a:t>
            </a:r>
            <a:r>
              <a:rPr sz="2800" dirty="0">
                <a:latin typeface="Times New Roman"/>
                <a:cs typeface="Times New Roman"/>
              </a:rPr>
              <a:t>object</a:t>
            </a:r>
            <a:r>
              <a:rPr sz="2800" spc="-25" dirty="0">
                <a:latin typeface="Times New Roman"/>
                <a:cs typeface="Times New Roman"/>
              </a:rPr>
              <a:t> </a:t>
            </a:r>
            <a:r>
              <a:rPr sz="2800" dirty="0">
                <a:latin typeface="Times New Roman"/>
                <a:cs typeface="Times New Roman"/>
              </a:rPr>
              <a:t>or</a:t>
            </a:r>
            <a:r>
              <a:rPr sz="2800" spc="-25" dirty="0">
                <a:latin typeface="Times New Roman"/>
                <a:cs typeface="Times New Roman"/>
              </a:rPr>
              <a:t> </a:t>
            </a:r>
            <a:r>
              <a:rPr sz="2800" dirty="0">
                <a:latin typeface="Times New Roman"/>
                <a:cs typeface="Times New Roman"/>
              </a:rPr>
              <a:t>event,</a:t>
            </a:r>
            <a:r>
              <a:rPr sz="2800" spc="-20" dirty="0">
                <a:latin typeface="Times New Roman"/>
                <a:cs typeface="Times New Roman"/>
              </a:rPr>
              <a:t> </a:t>
            </a:r>
            <a:r>
              <a:rPr sz="2800" dirty="0">
                <a:latin typeface="Times New Roman"/>
                <a:cs typeface="Times New Roman"/>
              </a:rPr>
              <a:t>or</a:t>
            </a:r>
            <a:r>
              <a:rPr sz="2800" spc="-25" dirty="0">
                <a:latin typeface="Times New Roman"/>
                <a:cs typeface="Times New Roman"/>
              </a:rPr>
              <a:t> </a:t>
            </a:r>
            <a:r>
              <a:rPr sz="2800" dirty="0">
                <a:latin typeface="Times New Roman"/>
                <a:cs typeface="Times New Roman"/>
              </a:rPr>
              <a:t>human</a:t>
            </a:r>
            <a:r>
              <a:rPr sz="2800" spc="-20" dirty="0">
                <a:latin typeface="Times New Roman"/>
                <a:cs typeface="Times New Roman"/>
              </a:rPr>
              <a:t> </a:t>
            </a:r>
            <a:r>
              <a:rPr sz="2800" spc="-10" dirty="0" err="1">
                <a:latin typeface="Times New Roman"/>
                <a:cs typeface="Times New Roman"/>
              </a:rPr>
              <a:t>behaviour</a:t>
            </a:r>
            <a:r>
              <a:rPr sz="2800" spc="-10" dirty="0">
                <a:latin typeface="Times New Roman"/>
                <a:cs typeface="Times New Roman"/>
              </a:rPr>
              <a:t>.</a:t>
            </a:r>
            <a:endParaRPr lang="en-US" sz="2800" spc="-10" dirty="0">
              <a:latin typeface="Times New Roman"/>
              <a:cs typeface="Times New Roman"/>
            </a:endParaRPr>
          </a:p>
          <a:p>
            <a:pPr marL="241300" marR="11430" indent="-229235" algn="just">
              <a:lnSpc>
                <a:spcPct val="150000"/>
              </a:lnSpc>
              <a:spcBef>
                <a:spcPts val="900"/>
              </a:spcBef>
              <a:buFont typeface="Arial"/>
              <a:buChar char="•"/>
              <a:tabLst>
                <a:tab pos="241935" algn="l"/>
              </a:tabLst>
            </a:pPr>
            <a:r>
              <a:rPr lang="en-SG" sz="2800" spc="-10" dirty="0">
                <a:latin typeface="Times New Roman"/>
                <a:cs typeface="Times New Roman"/>
              </a:rPr>
              <a:t>It is the reason we have religion, mythology, philosophy, and science: all trying to answer the “Why?” question.</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146B7A4B-CC4D-D36E-49A8-D06B8E2E008B}"/>
              </a:ext>
            </a:extLst>
          </p:cNvPr>
          <p:cNvSpPr>
            <a:spLocks noGrp="1"/>
          </p:cNvSpPr>
          <p:nvPr>
            <p:ph type="sldNum" sz="quarter" idx="7"/>
          </p:nvPr>
        </p:nvSpPr>
        <p:spPr/>
        <p:txBody>
          <a:bodyPr/>
          <a:lstStyle/>
          <a:p>
            <a:fld id="{B6F15528-21DE-4FAA-801E-634DDDAF4B2B}" type="slidenum">
              <a:rPr lang="en-SG" smtClean="0"/>
              <a:t>22</a:t>
            </a:fld>
            <a:endParaRPr lang="en-S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C1870E-CA67-C480-6219-5C8C5B246FA3}"/>
              </a:ext>
            </a:extLst>
          </p:cNvPr>
          <p:cNvSpPr>
            <a:spLocks noGrp="1"/>
          </p:cNvSpPr>
          <p:nvPr>
            <p:ph type="sldNum" sz="quarter" idx="7"/>
          </p:nvPr>
        </p:nvSpPr>
        <p:spPr/>
        <p:txBody>
          <a:bodyPr/>
          <a:lstStyle/>
          <a:p>
            <a:fld id="{B6F15528-21DE-4FAA-801E-634DDDAF4B2B}" type="slidenum">
              <a:rPr lang="en-SG" smtClean="0"/>
              <a:t>23</a:t>
            </a:fld>
            <a:endParaRPr lang="en-SG"/>
          </a:p>
        </p:txBody>
      </p:sp>
      <p:sp>
        <p:nvSpPr>
          <p:cNvPr id="3" name="TextBox 2">
            <a:extLst>
              <a:ext uri="{FF2B5EF4-FFF2-40B4-BE49-F238E27FC236}">
                <a16:creationId xmlns:a16="http://schemas.microsoft.com/office/drawing/2014/main" id="{2F8EFAC9-A371-8FFD-8108-04FFF2B438F9}"/>
              </a:ext>
            </a:extLst>
          </p:cNvPr>
          <p:cNvSpPr txBox="1"/>
          <p:nvPr/>
        </p:nvSpPr>
        <p:spPr>
          <a:xfrm>
            <a:off x="622300" y="885825"/>
            <a:ext cx="9536430" cy="5947269"/>
          </a:xfrm>
          <a:prstGeom prst="rect">
            <a:avLst/>
          </a:prstGeom>
          <a:noFill/>
        </p:spPr>
        <p:txBody>
          <a:bodyPr wrap="square" rtlCol="0">
            <a:spAutoFit/>
          </a:bodyPr>
          <a:lstStyle/>
          <a:p>
            <a:pPr marL="241300" marR="5080" indent="-226060" algn="just">
              <a:lnSpc>
                <a:spcPct val="150000"/>
              </a:lnSpc>
              <a:spcBef>
                <a:spcPts val="300"/>
              </a:spcBef>
              <a:buFont typeface="Arial"/>
              <a:buChar char="•"/>
              <a:tabLst>
                <a:tab pos="241935" algn="l"/>
              </a:tabLst>
            </a:pPr>
            <a:r>
              <a:rPr lang="en-SG" sz="2800" dirty="0">
                <a:latin typeface="Times New Roman"/>
                <a:cs typeface="Times New Roman"/>
              </a:rPr>
              <a:t>It</a:t>
            </a:r>
            <a:r>
              <a:rPr lang="en-SG" sz="2800" spc="340" dirty="0">
                <a:latin typeface="Times New Roman"/>
                <a:cs typeface="Times New Roman"/>
              </a:rPr>
              <a:t> </a:t>
            </a:r>
            <a:r>
              <a:rPr lang="en-SG" sz="2800" dirty="0">
                <a:latin typeface="Times New Roman"/>
                <a:cs typeface="Times New Roman"/>
              </a:rPr>
              <a:t>is</a:t>
            </a:r>
            <a:r>
              <a:rPr lang="en-SG" sz="2800" spc="345" dirty="0">
                <a:latin typeface="Times New Roman"/>
                <a:cs typeface="Times New Roman"/>
              </a:rPr>
              <a:t> </a:t>
            </a:r>
            <a:r>
              <a:rPr lang="en-SG" sz="2800" dirty="0">
                <a:latin typeface="Times New Roman"/>
                <a:cs typeface="Times New Roman"/>
              </a:rPr>
              <a:t>causal</a:t>
            </a:r>
            <a:r>
              <a:rPr lang="en-SG" sz="2800" spc="345" dirty="0">
                <a:latin typeface="Times New Roman"/>
                <a:cs typeface="Times New Roman"/>
              </a:rPr>
              <a:t> </a:t>
            </a:r>
            <a:r>
              <a:rPr lang="en-SG" sz="2800" dirty="0">
                <a:latin typeface="Times New Roman"/>
                <a:cs typeface="Times New Roman"/>
              </a:rPr>
              <a:t>reasoning</a:t>
            </a:r>
            <a:r>
              <a:rPr lang="en-SG" sz="2800" spc="325" dirty="0">
                <a:latin typeface="Times New Roman"/>
                <a:cs typeface="Times New Roman"/>
              </a:rPr>
              <a:t> </a:t>
            </a:r>
            <a:r>
              <a:rPr lang="en-SG" sz="2800" dirty="0">
                <a:latin typeface="Times New Roman"/>
                <a:cs typeface="Times New Roman"/>
              </a:rPr>
              <a:t>in</a:t>
            </a:r>
            <a:r>
              <a:rPr lang="en-SG" sz="2800" spc="345" dirty="0">
                <a:latin typeface="Times New Roman"/>
                <a:cs typeface="Times New Roman"/>
              </a:rPr>
              <a:t> </a:t>
            </a:r>
            <a:r>
              <a:rPr lang="en-SG" sz="2800" dirty="0">
                <a:latin typeface="Times New Roman"/>
                <a:cs typeface="Times New Roman"/>
              </a:rPr>
              <a:t>reverse,</a:t>
            </a:r>
            <a:r>
              <a:rPr lang="en-SG" sz="2800" spc="340" dirty="0">
                <a:latin typeface="Times New Roman"/>
                <a:cs typeface="Times New Roman"/>
              </a:rPr>
              <a:t> </a:t>
            </a:r>
            <a:r>
              <a:rPr lang="en-SG" sz="2800" dirty="0">
                <a:latin typeface="Times New Roman"/>
                <a:cs typeface="Times New Roman"/>
              </a:rPr>
              <a:t>working</a:t>
            </a:r>
            <a:r>
              <a:rPr lang="en-SG" sz="2800" spc="340" dirty="0">
                <a:latin typeface="Times New Roman"/>
                <a:cs typeface="Times New Roman"/>
              </a:rPr>
              <a:t> </a:t>
            </a:r>
            <a:r>
              <a:rPr lang="en-SG" sz="2800" dirty="0">
                <a:latin typeface="Times New Roman"/>
                <a:cs typeface="Times New Roman"/>
              </a:rPr>
              <a:t>from</a:t>
            </a:r>
            <a:r>
              <a:rPr lang="en-SG" sz="2800" spc="345" dirty="0">
                <a:latin typeface="Times New Roman"/>
                <a:cs typeface="Times New Roman"/>
              </a:rPr>
              <a:t> </a:t>
            </a:r>
            <a:r>
              <a:rPr lang="en-SG" sz="2800" dirty="0">
                <a:latin typeface="Times New Roman"/>
                <a:cs typeface="Times New Roman"/>
              </a:rPr>
              <a:t>the</a:t>
            </a:r>
            <a:r>
              <a:rPr lang="en-SG" sz="2800" spc="345" dirty="0">
                <a:latin typeface="Times New Roman"/>
                <a:cs typeface="Times New Roman"/>
              </a:rPr>
              <a:t> </a:t>
            </a:r>
            <a:r>
              <a:rPr lang="en-SG" sz="2800" dirty="0">
                <a:latin typeface="Times New Roman"/>
                <a:cs typeface="Times New Roman"/>
              </a:rPr>
              <a:t>result</a:t>
            </a:r>
            <a:r>
              <a:rPr lang="en-SG" sz="2800" spc="340" dirty="0">
                <a:latin typeface="Times New Roman"/>
                <a:cs typeface="Times New Roman"/>
              </a:rPr>
              <a:t> </a:t>
            </a:r>
            <a:r>
              <a:rPr lang="en-SG" sz="2800" dirty="0">
                <a:latin typeface="Times New Roman"/>
                <a:cs typeface="Times New Roman"/>
              </a:rPr>
              <a:t>to</a:t>
            </a:r>
            <a:r>
              <a:rPr lang="en-SG" sz="2800" spc="350" dirty="0">
                <a:latin typeface="Times New Roman"/>
                <a:cs typeface="Times New Roman"/>
              </a:rPr>
              <a:t> </a:t>
            </a:r>
            <a:r>
              <a:rPr lang="en-SG" sz="2800" spc="-25" dirty="0">
                <a:latin typeface="Times New Roman"/>
                <a:cs typeface="Times New Roman"/>
              </a:rPr>
              <a:t>the </a:t>
            </a:r>
            <a:r>
              <a:rPr lang="en-SG" sz="2800" dirty="0">
                <a:latin typeface="Times New Roman"/>
                <a:cs typeface="Times New Roman"/>
              </a:rPr>
              <a:t>cause,</a:t>
            </a:r>
            <a:r>
              <a:rPr lang="en-SG" sz="2800" spc="310" dirty="0">
                <a:latin typeface="Times New Roman"/>
                <a:cs typeface="Times New Roman"/>
              </a:rPr>
              <a:t> </a:t>
            </a:r>
            <a:r>
              <a:rPr lang="en-SG" sz="2800" dirty="0">
                <a:latin typeface="Times New Roman"/>
                <a:cs typeface="Times New Roman"/>
              </a:rPr>
              <a:t>and</a:t>
            </a:r>
            <a:r>
              <a:rPr lang="en-SG" sz="2800" spc="315" dirty="0">
                <a:latin typeface="Times New Roman"/>
                <a:cs typeface="Times New Roman"/>
              </a:rPr>
              <a:t> </a:t>
            </a:r>
            <a:r>
              <a:rPr lang="en-SG" sz="2800" dirty="0">
                <a:latin typeface="Times New Roman"/>
                <a:cs typeface="Times New Roman"/>
              </a:rPr>
              <a:t>this</a:t>
            </a:r>
            <a:r>
              <a:rPr lang="en-SG" sz="2800" spc="315" dirty="0">
                <a:latin typeface="Times New Roman"/>
                <a:cs typeface="Times New Roman"/>
              </a:rPr>
              <a:t> </a:t>
            </a:r>
            <a:r>
              <a:rPr lang="en-SG" sz="2800" dirty="0">
                <a:latin typeface="Times New Roman"/>
                <a:cs typeface="Times New Roman"/>
              </a:rPr>
              <a:t>is</a:t>
            </a:r>
            <a:r>
              <a:rPr lang="en-SG" sz="2800" spc="310" dirty="0">
                <a:latin typeface="Times New Roman"/>
                <a:cs typeface="Times New Roman"/>
              </a:rPr>
              <a:t> </a:t>
            </a:r>
            <a:r>
              <a:rPr lang="en-SG" sz="2800" dirty="0">
                <a:latin typeface="Times New Roman"/>
                <a:cs typeface="Times New Roman"/>
              </a:rPr>
              <a:t>applied</a:t>
            </a:r>
            <a:r>
              <a:rPr lang="en-SG" sz="2800" spc="315" dirty="0">
                <a:latin typeface="Times New Roman"/>
                <a:cs typeface="Times New Roman"/>
              </a:rPr>
              <a:t> </a:t>
            </a:r>
            <a:r>
              <a:rPr lang="en-SG" sz="2800" dirty="0">
                <a:latin typeface="Times New Roman"/>
                <a:cs typeface="Times New Roman"/>
              </a:rPr>
              <a:t>in</a:t>
            </a:r>
            <a:r>
              <a:rPr lang="en-SG" sz="2800" spc="315" dirty="0">
                <a:latin typeface="Times New Roman"/>
                <a:cs typeface="Times New Roman"/>
              </a:rPr>
              <a:t> </a:t>
            </a:r>
            <a:r>
              <a:rPr lang="en-SG" sz="2800" dirty="0">
                <a:latin typeface="Times New Roman"/>
                <a:cs typeface="Times New Roman"/>
              </a:rPr>
              <a:t>creating</a:t>
            </a:r>
            <a:r>
              <a:rPr lang="en-SG" sz="2800" spc="310" dirty="0">
                <a:latin typeface="Times New Roman"/>
                <a:cs typeface="Times New Roman"/>
              </a:rPr>
              <a:t> </a:t>
            </a:r>
            <a:r>
              <a:rPr lang="en-SG" sz="2800" dirty="0">
                <a:latin typeface="Times New Roman"/>
                <a:cs typeface="Times New Roman"/>
              </a:rPr>
              <a:t>general</a:t>
            </a:r>
            <a:r>
              <a:rPr lang="en-SG" sz="2800" spc="315" dirty="0">
                <a:latin typeface="Times New Roman"/>
                <a:cs typeface="Times New Roman"/>
              </a:rPr>
              <a:t> </a:t>
            </a:r>
            <a:r>
              <a:rPr lang="en-SG" sz="2800" dirty="0">
                <a:latin typeface="Times New Roman"/>
                <a:cs typeface="Times New Roman"/>
              </a:rPr>
              <a:t>knowledge,</a:t>
            </a:r>
            <a:r>
              <a:rPr lang="en-SG" sz="2800" spc="315" dirty="0">
                <a:latin typeface="Times New Roman"/>
                <a:cs typeface="Times New Roman"/>
              </a:rPr>
              <a:t> </a:t>
            </a:r>
            <a:r>
              <a:rPr lang="en-SG" sz="2800" dirty="0">
                <a:latin typeface="Times New Roman"/>
                <a:cs typeface="Times New Roman"/>
              </a:rPr>
              <a:t>and</a:t>
            </a:r>
            <a:r>
              <a:rPr lang="en-SG" sz="2800" spc="315" dirty="0">
                <a:latin typeface="Times New Roman"/>
                <a:cs typeface="Times New Roman"/>
              </a:rPr>
              <a:t> </a:t>
            </a:r>
            <a:r>
              <a:rPr lang="en-SG" sz="2800" spc="-25" dirty="0">
                <a:latin typeface="Times New Roman"/>
                <a:cs typeface="Times New Roman"/>
              </a:rPr>
              <a:t>in </a:t>
            </a:r>
            <a:r>
              <a:rPr lang="en-SG" sz="2800" dirty="0">
                <a:latin typeface="Times New Roman"/>
                <a:cs typeface="Times New Roman"/>
              </a:rPr>
              <a:t>inferring</a:t>
            </a:r>
            <a:r>
              <a:rPr lang="en-SG" sz="2800" spc="-140" dirty="0">
                <a:latin typeface="Times New Roman"/>
                <a:cs typeface="Times New Roman"/>
              </a:rPr>
              <a:t> </a:t>
            </a:r>
            <a:r>
              <a:rPr lang="en-SG" sz="2800" dirty="0">
                <a:latin typeface="Times New Roman"/>
                <a:cs typeface="Times New Roman"/>
              </a:rPr>
              <a:t>the</a:t>
            </a:r>
            <a:r>
              <a:rPr lang="en-SG" sz="2800" spc="-135" dirty="0">
                <a:latin typeface="Times New Roman"/>
                <a:cs typeface="Times New Roman"/>
              </a:rPr>
              <a:t> </a:t>
            </a:r>
            <a:r>
              <a:rPr lang="en-SG" sz="2800" spc="-10" dirty="0">
                <a:latin typeface="Times New Roman"/>
                <a:cs typeface="Times New Roman"/>
              </a:rPr>
              <a:t>motivations</a:t>
            </a:r>
            <a:r>
              <a:rPr lang="en-SG" sz="2800" spc="-140" dirty="0">
                <a:latin typeface="Times New Roman"/>
                <a:cs typeface="Times New Roman"/>
              </a:rPr>
              <a:t> </a:t>
            </a:r>
            <a:r>
              <a:rPr lang="en-SG" sz="2800" dirty="0">
                <a:latin typeface="Times New Roman"/>
                <a:cs typeface="Times New Roman"/>
              </a:rPr>
              <a:t>of</a:t>
            </a:r>
            <a:r>
              <a:rPr lang="en-SG" sz="2800" spc="-135" dirty="0">
                <a:latin typeface="Times New Roman"/>
                <a:cs typeface="Times New Roman"/>
              </a:rPr>
              <a:t> </a:t>
            </a:r>
            <a:r>
              <a:rPr lang="en-SG" sz="2800" dirty="0">
                <a:latin typeface="Times New Roman"/>
                <a:cs typeface="Times New Roman"/>
              </a:rPr>
              <a:t>others</a:t>
            </a:r>
            <a:r>
              <a:rPr lang="en-SG" sz="2800" spc="-140" dirty="0">
                <a:latin typeface="Times New Roman"/>
                <a:cs typeface="Times New Roman"/>
              </a:rPr>
              <a:t> </a:t>
            </a:r>
            <a:r>
              <a:rPr lang="en-SG" sz="2800" dirty="0">
                <a:latin typeface="Times New Roman"/>
                <a:cs typeface="Times New Roman"/>
              </a:rPr>
              <a:t>when</a:t>
            </a:r>
            <a:r>
              <a:rPr lang="en-SG" sz="2800" spc="-135" dirty="0">
                <a:latin typeface="Times New Roman"/>
                <a:cs typeface="Times New Roman"/>
              </a:rPr>
              <a:t> </a:t>
            </a:r>
            <a:r>
              <a:rPr lang="en-SG" sz="2800" dirty="0">
                <a:latin typeface="Times New Roman"/>
                <a:cs typeface="Times New Roman"/>
              </a:rPr>
              <a:t>they</a:t>
            </a:r>
            <a:r>
              <a:rPr lang="en-SG" sz="2800" spc="-140" dirty="0">
                <a:latin typeface="Times New Roman"/>
                <a:cs typeface="Times New Roman"/>
              </a:rPr>
              <a:t> </a:t>
            </a:r>
            <a:r>
              <a:rPr lang="en-SG" sz="2800" dirty="0">
                <a:latin typeface="Times New Roman"/>
                <a:cs typeface="Times New Roman"/>
              </a:rPr>
              <a:t>perform</a:t>
            </a:r>
            <a:r>
              <a:rPr lang="en-SG" sz="2800" spc="-140" dirty="0">
                <a:latin typeface="Times New Roman"/>
                <a:cs typeface="Times New Roman"/>
              </a:rPr>
              <a:t> </a:t>
            </a:r>
            <a:r>
              <a:rPr lang="en-SG" sz="2800" dirty="0">
                <a:latin typeface="Times New Roman"/>
                <a:cs typeface="Times New Roman"/>
              </a:rPr>
              <a:t>some</a:t>
            </a:r>
            <a:r>
              <a:rPr lang="en-SG" sz="2800" spc="-135" dirty="0">
                <a:latin typeface="Times New Roman"/>
                <a:cs typeface="Times New Roman"/>
              </a:rPr>
              <a:t> </a:t>
            </a:r>
            <a:r>
              <a:rPr lang="en-SG" sz="2800" spc="-10" dirty="0">
                <a:latin typeface="Times New Roman"/>
                <a:cs typeface="Times New Roman"/>
              </a:rPr>
              <a:t>action, </a:t>
            </a:r>
            <a:r>
              <a:rPr lang="en-SG" sz="2800" dirty="0">
                <a:latin typeface="Times New Roman"/>
                <a:cs typeface="Times New Roman"/>
              </a:rPr>
              <a:t>including linguistic </a:t>
            </a:r>
            <a:r>
              <a:rPr lang="en-SG" sz="2800" dirty="0" err="1">
                <a:latin typeface="Times New Roman"/>
                <a:cs typeface="Times New Roman"/>
              </a:rPr>
              <a:t>behavior</a:t>
            </a:r>
            <a:r>
              <a:rPr lang="en-SG" sz="2800" dirty="0">
                <a:latin typeface="Times New Roman"/>
                <a:cs typeface="Times New Roman"/>
              </a:rPr>
              <a:t>, gestures, facial expressions, and other actions in order to</a:t>
            </a:r>
            <a:r>
              <a:rPr lang="en-SG" sz="2800" spc="-20" dirty="0">
                <a:latin typeface="Times New Roman"/>
                <a:cs typeface="Times New Roman"/>
              </a:rPr>
              <a:t> </a:t>
            </a:r>
            <a:r>
              <a:rPr lang="en-SG" sz="2800" spc="-10" dirty="0">
                <a:latin typeface="Times New Roman"/>
                <a:cs typeface="Times New Roman"/>
              </a:rPr>
              <a:t>communicate.</a:t>
            </a:r>
            <a:endParaRPr lang="en-SG" sz="2800" dirty="0">
              <a:latin typeface="Times New Roman"/>
              <a:cs typeface="Times New Roman"/>
            </a:endParaRPr>
          </a:p>
          <a:p>
            <a:pPr marL="241300" marR="11430" indent="-226060" algn="just">
              <a:lnSpc>
                <a:spcPct val="150000"/>
              </a:lnSpc>
              <a:spcBef>
                <a:spcPts val="900"/>
              </a:spcBef>
              <a:buFont typeface="Arial"/>
              <a:buChar char="•"/>
              <a:tabLst>
                <a:tab pos="241935" algn="l"/>
              </a:tabLst>
            </a:pPr>
            <a:r>
              <a:rPr lang="en-SG" sz="2800" dirty="0">
                <a:latin typeface="Times New Roman"/>
                <a:cs typeface="Times New Roman"/>
              </a:rPr>
              <a:t>According</a:t>
            </a:r>
            <a:r>
              <a:rPr lang="en-SG" sz="2800" spc="340" dirty="0">
                <a:latin typeface="Times New Roman"/>
                <a:cs typeface="Times New Roman"/>
              </a:rPr>
              <a:t>  </a:t>
            </a:r>
            <a:r>
              <a:rPr lang="en-SG" sz="2800" dirty="0">
                <a:latin typeface="Times New Roman"/>
                <a:cs typeface="Times New Roman"/>
              </a:rPr>
              <a:t>to</a:t>
            </a:r>
            <a:r>
              <a:rPr lang="en-SG" sz="2800" spc="340" dirty="0">
                <a:latin typeface="Times New Roman"/>
                <a:cs typeface="Times New Roman"/>
              </a:rPr>
              <a:t> the philosopher H. Paul </a:t>
            </a:r>
            <a:r>
              <a:rPr lang="en-SG" sz="2800" dirty="0">
                <a:latin typeface="Times New Roman"/>
                <a:cs typeface="Times New Roman"/>
              </a:rPr>
              <a:t>Grice,</a:t>
            </a:r>
            <a:r>
              <a:rPr lang="en-SG" sz="2800" spc="340" dirty="0">
                <a:latin typeface="Times New Roman"/>
                <a:cs typeface="Times New Roman"/>
              </a:rPr>
              <a:t>  </a:t>
            </a:r>
            <a:r>
              <a:rPr lang="en-SG" sz="2800" dirty="0">
                <a:latin typeface="Times New Roman"/>
                <a:cs typeface="Times New Roman"/>
              </a:rPr>
              <a:t>it</a:t>
            </a:r>
            <a:r>
              <a:rPr lang="en-SG" sz="2800" spc="340" dirty="0">
                <a:latin typeface="Times New Roman"/>
                <a:cs typeface="Times New Roman"/>
              </a:rPr>
              <a:t>  </a:t>
            </a:r>
            <a:r>
              <a:rPr lang="en-SG" sz="2800" dirty="0">
                <a:latin typeface="Times New Roman"/>
                <a:cs typeface="Times New Roman"/>
              </a:rPr>
              <a:t>is</a:t>
            </a:r>
            <a:r>
              <a:rPr lang="en-SG" sz="2800" spc="340" dirty="0">
                <a:latin typeface="Times New Roman"/>
                <a:cs typeface="Times New Roman"/>
              </a:rPr>
              <a:t>  </a:t>
            </a:r>
            <a:r>
              <a:rPr lang="en-SG" sz="2800" dirty="0">
                <a:latin typeface="Times New Roman"/>
                <a:cs typeface="Times New Roman"/>
              </a:rPr>
              <a:t>the</a:t>
            </a:r>
            <a:r>
              <a:rPr lang="en-SG" sz="2800" spc="335" dirty="0">
                <a:latin typeface="Times New Roman"/>
                <a:cs typeface="Times New Roman"/>
              </a:rPr>
              <a:t>  </a:t>
            </a:r>
            <a:r>
              <a:rPr lang="en-SG" sz="2800" dirty="0">
                <a:latin typeface="Times New Roman"/>
                <a:cs typeface="Times New Roman"/>
              </a:rPr>
              <a:t>core</a:t>
            </a:r>
            <a:r>
              <a:rPr lang="en-SG" sz="2800" spc="340" dirty="0">
                <a:latin typeface="Times New Roman"/>
                <a:cs typeface="Times New Roman"/>
              </a:rPr>
              <a:t>  </a:t>
            </a:r>
            <a:r>
              <a:rPr lang="en-SG" sz="2800" dirty="0">
                <a:latin typeface="Times New Roman"/>
                <a:cs typeface="Times New Roman"/>
              </a:rPr>
              <a:t>of</a:t>
            </a:r>
            <a:r>
              <a:rPr lang="en-SG" sz="2800" spc="340" dirty="0">
                <a:latin typeface="Times New Roman"/>
                <a:cs typeface="Times New Roman"/>
              </a:rPr>
              <a:t>  </a:t>
            </a:r>
            <a:r>
              <a:rPr lang="en-SG" sz="2800" dirty="0">
                <a:latin typeface="Times New Roman"/>
                <a:cs typeface="Times New Roman"/>
              </a:rPr>
              <a:t>our</a:t>
            </a:r>
            <a:r>
              <a:rPr lang="en-SG" sz="2800" spc="340" dirty="0">
                <a:latin typeface="Times New Roman"/>
                <a:cs typeface="Times New Roman"/>
              </a:rPr>
              <a:t>  </a:t>
            </a:r>
            <a:r>
              <a:rPr lang="en-SG" sz="2800" spc="-10" dirty="0">
                <a:latin typeface="Times New Roman"/>
                <a:cs typeface="Times New Roman"/>
              </a:rPr>
              <a:t>consciousness: “consciousness</a:t>
            </a:r>
            <a:r>
              <a:rPr lang="en-SG" sz="2800" spc="-125" dirty="0">
                <a:latin typeface="Times New Roman"/>
                <a:cs typeface="Times New Roman"/>
              </a:rPr>
              <a:t> </a:t>
            </a:r>
            <a:r>
              <a:rPr lang="en-SG" sz="2800" dirty="0">
                <a:latin typeface="Times New Roman"/>
                <a:cs typeface="Times New Roman"/>
              </a:rPr>
              <a:t>is</a:t>
            </a:r>
            <a:r>
              <a:rPr lang="en-SG" sz="2800" spc="-125" dirty="0">
                <a:latin typeface="Times New Roman"/>
                <a:cs typeface="Times New Roman"/>
              </a:rPr>
              <a:t> </a:t>
            </a:r>
            <a:r>
              <a:rPr lang="en-SG" sz="2800" spc="-10" dirty="0">
                <a:latin typeface="Times New Roman"/>
                <a:cs typeface="Times New Roman"/>
              </a:rPr>
              <a:t>fundamentally</a:t>
            </a:r>
            <a:r>
              <a:rPr lang="en-SG" sz="2800" spc="-120" dirty="0">
                <a:latin typeface="Times New Roman"/>
                <a:cs typeface="Times New Roman"/>
              </a:rPr>
              <a:t> </a:t>
            </a:r>
            <a:r>
              <a:rPr lang="en-SG" sz="2800" dirty="0">
                <a:latin typeface="Times New Roman"/>
                <a:cs typeface="Times New Roman"/>
              </a:rPr>
              <a:t>an</a:t>
            </a:r>
            <a:r>
              <a:rPr lang="en-SG" sz="2800" spc="-125" dirty="0">
                <a:latin typeface="Times New Roman"/>
                <a:cs typeface="Times New Roman"/>
              </a:rPr>
              <a:t> </a:t>
            </a:r>
            <a:r>
              <a:rPr lang="en-SG" sz="2800" spc="-10" dirty="0">
                <a:latin typeface="Times New Roman"/>
                <a:cs typeface="Times New Roman"/>
              </a:rPr>
              <a:t>inference</a:t>
            </a:r>
            <a:r>
              <a:rPr lang="en-SG" sz="2800" spc="-125" dirty="0">
                <a:latin typeface="Times New Roman"/>
                <a:cs typeface="Times New Roman"/>
              </a:rPr>
              <a:t> </a:t>
            </a:r>
            <a:r>
              <a:rPr lang="en-SG" sz="2800" dirty="0">
                <a:latin typeface="Times New Roman"/>
                <a:cs typeface="Times New Roman"/>
              </a:rPr>
              <a:t>from</a:t>
            </a:r>
            <a:r>
              <a:rPr lang="en-SG" sz="2800" spc="-125" dirty="0">
                <a:latin typeface="Times New Roman"/>
                <a:cs typeface="Times New Roman"/>
              </a:rPr>
              <a:t> </a:t>
            </a:r>
            <a:r>
              <a:rPr lang="en-SG" sz="2800" dirty="0">
                <a:latin typeface="Times New Roman"/>
                <a:cs typeface="Times New Roman"/>
              </a:rPr>
              <a:t>effect</a:t>
            </a:r>
            <a:r>
              <a:rPr lang="en-SG" sz="2800" spc="-125" dirty="0">
                <a:latin typeface="Times New Roman"/>
                <a:cs typeface="Times New Roman"/>
              </a:rPr>
              <a:t> </a:t>
            </a:r>
            <a:r>
              <a:rPr lang="en-SG" sz="2800" dirty="0">
                <a:latin typeface="Times New Roman"/>
                <a:cs typeface="Times New Roman"/>
              </a:rPr>
              <a:t>to</a:t>
            </a:r>
            <a:r>
              <a:rPr lang="en-SG" sz="2800" spc="-120" dirty="0">
                <a:latin typeface="Times New Roman"/>
                <a:cs typeface="Times New Roman"/>
              </a:rPr>
              <a:t> </a:t>
            </a:r>
            <a:r>
              <a:rPr lang="en-SG" sz="2800" spc="-10" dirty="0">
                <a:latin typeface="Times New Roman"/>
                <a:cs typeface="Times New Roman"/>
              </a:rPr>
              <a:t>cause” </a:t>
            </a:r>
            <a:r>
              <a:rPr lang="en-SG" sz="2800" dirty="0">
                <a:latin typeface="Times New Roman"/>
                <a:cs typeface="Times New Roman"/>
              </a:rPr>
              <a:t>(Causal</a:t>
            </a:r>
            <a:r>
              <a:rPr lang="en-SG" sz="2800" spc="-45" dirty="0">
                <a:latin typeface="Times New Roman"/>
                <a:cs typeface="Times New Roman"/>
              </a:rPr>
              <a:t> </a:t>
            </a:r>
            <a:r>
              <a:rPr lang="en-SG" sz="2800" dirty="0">
                <a:latin typeface="Times New Roman"/>
                <a:cs typeface="Times New Roman"/>
              </a:rPr>
              <a:t>Theory</a:t>
            </a:r>
            <a:r>
              <a:rPr lang="en-SG" sz="2800" spc="-30" dirty="0">
                <a:latin typeface="Times New Roman"/>
                <a:cs typeface="Times New Roman"/>
              </a:rPr>
              <a:t> </a:t>
            </a:r>
            <a:r>
              <a:rPr lang="en-SG" sz="2800" dirty="0">
                <a:latin typeface="Times New Roman"/>
                <a:cs typeface="Times New Roman"/>
              </a:rPr>
              <a:t>of</a:t>
            </a:r>
            <a:r>
              <a:rPr lang="en-SG" sz="2800" spc="-35" dirty="0">
                <a:latin typeface="Times New Roman"/>
                <a:cs typeface="Times New Roman"/>
              </a:rPr>
              <a:t> </a:t>
            </a:r>
            <a:r>
              <a:rPr lang="en-SG" sz="2800" dirty="0">
                <a:latin typeface="Times New Roman"/>
                <a:cs typeface="Times New Roman"/>
              </a:rPr>
              <a:t>Perception,</a:t>
            </a:r>
            <a:r>
              <a:rPr lang="en-SG" sz="2800" spc="-30" dirty="0">
                <a:latin typeface="Times New Roman"/>
                <a:cs typeface="Times New Roman"/>
              </a:rPr>
              <a:t> </a:t>
            </a:r>
            <a:r>
              <a:rPr lang="en-SG" sz="2800" dirty="0">
                <a:latin typeface="Times New Roman"/>
                <a:cs typeface="Times New Roman"/>
              </a:rPr>
              <a:t>1989:</a:t>
            </a:r>
            <a:r>
              <a:rPr lang="en-SG" sz="2800" spc="-30" dirty="0">
                <a:latin typeface="Times New Roman"/>
                <a:cs typeface="Times New Roman"/>
              </a:rPr>
              <a:t> </a:t>
            </a:r>
            <a:r>
              <a:rPr lang="en-SG" sz="2800" spc="-10" dirty="0">
                <a:latin typeface="Times New Roman"/>
                <a:cs typeface="Times New Roman"/>
              </a:rPr>
              <a:t>225).</a:t>
            </a:r>
            <a:endParaRPr lang="en-SG" sz="2800" dirty="0">
              <a:latin typeface="Times New Roman"/>
              <a:cs typeface="Times New Roman"/>
            </a:endParaRPr>
          </a:p>
        </p:txBody>
      </p:sp>
    </p:spTree>
    <p:extLst>
      <p:ext uri="{BB962C8B-B14F-4D97-AF65-F5344CB8AC3E}">
        <p14:creationId xmlns:p14="http://schemas.microsoft.com/office/powerpoint/2010/main" val="3942532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4708" y="214071"/>
            <a:ext cx="9678035" cy="6100260"/>
          </a:xfrm>
          <a:prstGeom prst="rect">
            <a:avLst/>
          </a:prstGeom>
        </p:spPr>
        <p:txBody>
          <a:bodyPr vert="horz" wrap="square" lIns="0" tIns="225425" rIns="0" bIns="0" rtlCol="0">
            <a:spAutoFit/>
          </a:bodyPr>
          <a:lstStyle/>
          <a:p>
            <a:pPr marL="86995" algn="ctr">
              <a:lnSpc>
                <a:spcPct val="100000"/>
              </a:lnSpc>
              <a:spcBef>
                <a:spcPts val="1775"/>
              </a:spcBef>
            </a:pPr>
            <a:r>
              <a:rPr sz="2800" b="1" spc="-10" dirty="0">
                <a:latin typeface="Times New Roman"/>
                <a:cs typeface="Times New Roman"/>
              </a:rPr>
              <a:t>Conclusions</a:t>
            </a:r>
            <a:endParaRPr sz="2800" dirty="0">
              <a:latin typeface="Times New Roman"/>
              <a:cs typeface="Times New Roman"/>
            </a:endParaRPr>
          </a:p>
          <a:p>
            <a:pPr marL="237600" indent="-226800">
              <a:lnSpc>
                <a:spcPct val="114000"/>
              </a:lnSpc>
              <a:spcBef>
                <a:spcPts val="300"/>
              </a:spcBef>
              <a:buFont typeface="Arial" panose="020B0604020202020204" pitchFamily="34" charset="0"/>
              <a:buChar char="•"/>
            </a:pPr>
            <a:r>
              <a:rPr sz="2800" dirty="0">
                <a:latin typeface="Times New Roman"/>
                <a:cs typeface="Times New Roman"/>
              </a:rPr>
              <a:t>We</a:t>
            </a:r>
            <a:r>
              <a:rPr sz="2800" spc="-155" dirty="0">
                <a:latin typeface="Times New Roman"/>
                <a:cs typeface="Times New Roman"/>
              </a:rPr>
              <a:t> </a:t>
            </a:r>
            <a:r>
              <a:rPr sz="2800" dirty="0">
                <a:latin typeface="Times New Roman"/>
                <a:cs typeface="Times New Roman"/>
              </a:rPr>
              <a:t>need</a:t>
            </a:r>
            <a:r>
              <a:rPr sz="2800" spc="-140" dirty="0">
                <a:latin typeface="Times New Roman"/>
                <a:cs typeface="Times New Roman"/>
              </a:rPr>
              <a:t> </a:t>
            </a:r>
            <a:r>
              <a:rPr sz="2800" dirty="0">
                <a:latin typeface="Times New Roman"/>
                <a:cs typeface="Times New Roman"/>
              </a:rPr>
              <a:t>to</a:t>
            </a:r>
            <a:r>
              <a:rPr sz="2800" spc="-140" dirty="0">
                <a:latin typeface="Times New Roman"/>
                <a:cs typeface="Times New Roman"/>
              </a:rPr>
              <a:t> </a:t>
            </a:r>
            <a:r>
              <a:rPr sz="2800" spc="-10" dirty="0">
                <a:latin typeface="Times New Roman"/>
                <a:cs typeface="Times New Roman"/>
              </a:rPr>
              <a:t>worry</a:t>
            </a:r>
            <a:r>
              <a:rPr sz="2800" spc="-140" dirty="0">
                <a:latin typeface="Times New Roman"/>
                <a:cs typeface="Times New Roman"/>
              </a:rPr>
              <a:t> </a:t>
            </a:r>
            <a:r>
              <a:rPr sz="2800" spc="-10" dirty="0">
                <a:latin typeface="Times New Roman"/>
                <a:cs typeface="Times New Roman"/>
              </a:rPr>
              <a:t>about</a:t>
            </a:r>
            <a:r>
              <a:rPr sz="2800" spc="-135" dirty="0">
                <a:latin typeface="Times New Roman"/>
                <a:cs typeface="Times New Roman"/>
              </a:rPr>
              <a:t> </a:t>
            </a:r>
            <a:r>
              <a:rPr sz="2800" dirty="0">
                <a:latin typeface="Times New Roman"/>
                <a:cs typeface="Times New Roman"/>
              </a:rPr>
              <a:t>the</a:t>
            </a:r>
            <a:r>
              <a:rPr sz="2800" spc="-140" dirty="0">
                <a:latin typeface="Times New Roman"/>
                <a:cs typeface="Times New Roman"/>
              </a:rPr>
              <a:t> </a:t>
            </a:r>
            <a:r>
              <a:rPr sz="2800" spc="-10" dirty="0">
                <a:latin typeface="Times New Roman"/>
                <a:cs typeface="Times New Roman"/>
              </a:rPr>
              <a:t>current</a:t>
            </a:r>
            <a:r>
              <a:rPr sz="2800" spc="-135" dirty="0">
                <a:latin typeface="Times New Roman"/>
                <a:cs typeface="Times New Roman"/>
              </a:rPr>
              <a:t> </a:t>
            </a:r>
            <a:r>
              <a:rPr sz="2800" spc="-10" dirty="0">
                <a:latin typeface="Times New Roman"/>
                <a:cs typeface="Times New Roman"/>
              </a:rPr>
              <a:t>generation</a:t>
            </a:r>
            <a:r>
              <a:rPr sz="2800" spc="-140" dirty="0">
                <a:latin typeface="Times New Roman"/>
                <a:cs typeface="Times New Roman"/>
              </a:rPr>
              <a:t> </a:t>
            </a:r>
            <a:r>
              <a:rPr sz="2800" dirty="0">
                <a:latin typeface="Times New Roman"/>
                <a:cs typeface="Times New Roman"/>
              </a:rPr>
              <a:t>of</a:t>
            </a:r>
            <a:r>
              <a:rPr sz="2800" spc="-135" dirty="0">
                <a:latin typeface="Times New Roman"/>
                <a:cs typeface="Times New Roman"/>
              </a:rPr>
              <a:t> </a:t>
            </a:r>
            <a:r>
              <a:rPr sz="2800" spc="-10" dirty="0">
                <a:latin typeface="Times New Roman"/>
                <a:cs typeface="Times New Roman"/>
              </a:rPr>
              <a:t>Artificial</a:t>
            </a:r>
            <a:r>
              <a:rPr sz="2800" spc="-135" dirty="0">
                <a:latin typeface="Times New Roman"/>
                <a:cs typeface="Times New Roman"/>
              </a:rPr>
              <a:t> </a:t>
            </a:r>
            <a:r>
              <a:rPr sz="2800" spc="-10" dirty="0">
                <a:latin typeface="Times New Roman"/>
                <a:cs typeface="Times New Roman"/>
              </a:rPr>
              <a:t>Narrow </a:t>
            </a:r>
            <a:r>
              <a:rPr sz="2800" dirty="0">
                <a:latin typeface="Times New Roman"/>
                <a:cs typeface="Times New Roman"/>
              </a:rPr>
              <a:t>Intelligence,</a:t>
            </a:r>
            <a:r>
              <a:rPr sz="2800" spc="-120" dirty="0">
                <a:latin typeface="Times New Roman"/>
                <a:cs typeface="Times New Roman"/>
              </a:rPr>
              <a:t> </a:t>
            </a:r>
            <a:r>
              <a:rPr sz="2800" dirty="0">
                <a:latin typeface="Times New Roman"/>
                <a:cs typeface="Times New Roman"/>
              </a:rPr>
              <a:t>because</a:t>
            </a:r>
            <a:r>
              <a:rPr sz="2800" spc="-120" dirty="0">
                <a:latin typeface="Times New Roman"/>
                <a:cs typeface="Times New Roman"/>
              </a:rPr>
              <a:t> </a:t>
            </a:r>
            <a:r>
              <a:rPr sz="2800" dirty="0">
                <a:latin typeface="Times New Roman"/>
                <a:cs typeface="Times New Roman"/>
              </a:rPr>
              <a:t>it</a:t>
            </a:r>
            <a:r>
              <a:rPr sz="2800" spc="-110" dirty="0">
                <a:latin typeface="Times New Roman"/>
                <a:cs typeface="Times New Roman"/>
              </a:rPr>
              <a:t> </a:t>
            </a:r>
            <a:r>
              <a:rPr sz="2800" dirty="0">
                <a:latin typeface="Times New Roman"/>
                <a:cs typeface="Times New Roman"/>
              </a:rPr>
              <a:t>can</a:t>
            </a:r>
            <a:r>
              <a:rPr sz="2800" spc="-114" dirty="0">
                <a:latin typeface="Times New Roman"/>
                <a:cs typeface="Times New Roman"/>
              </a:rPr>
              <a:t> </a:t>
            </a:r>
            <a:r>
              <a:rPr sz="2800" dirty="0">
                <a:latin typeface="Times New Roman"/>
                <a:cs typeface="Times New Roman"/>
              </a:rPr>
              <a:t>be</a:t>
            </a:r>
            <a:r>
              <a:rPr sz="2800" spc="-114" dirty="0">
                <a:latin typeface="Times New Roman"/>
                <a:cs typeface="Times New Roman"/>
              </a:rPr>
              <a:t> </a:t>
            </a:r>
            <a:r>
              <a:rPr sz="2800" dirty="0">
                <a:latin typeface="Times New Roman"/>
                <a:cs typeface="Times New Roman"/>
              </a:rPr>
              <a:t>used</a:t>
            </a:r>
            <a:r>
              <a:rPr sz="2800" spc="-120" dirty="0">
                <a:latin typeface="Times New Roman"/>
                <a:cs typeface="Times New Roman"/>
              </a:rPr>
              <a:t> </a:t>
            </a:r>
            <a:r>
              <a:rPr sz="2800" dirty="0">
                <a:latin typeface="Times New Roman"/>
                <a:cs typeface="Times New Roman"/>
              </a:rPr>
              <a:t>to</a:t>
            </a:r>
            <a:r>
              <a:rPr sz="2800" spc="-114" dirty="0">
                <a:latin typeface="Times New Roman"/>
                <a:cs typeface="Times New Roman"/>
              </a:rPr>
              <a:t> </a:t>
            </a:r>
            <a:r>
              <a:rPr sz="2800" dirty="0">
                <a:latin typeface="Times New Roman"/>
                <a:cs typeface="Times New Roman"/>
              </a:rPr>
              <a:t>spread</a:t>
            </a:r>
            <a:r>
              <a:rPr sz="2800" spc="-114" dirty="0">
                <a:latin typeface="Times New Roman"/>
                <a:cs typeface="Times New Roman"/>
              </a:rPr>
              <a:t> </a:t>
            </a:r>
            <a:r>
              <a:rPr sz="2800" dirty="0">
                <a:latin typeface="Times New Roman"/>
                <a:cs typeface="Times New Roman"/>
              </a:rPr>
              <a:t>false</a:t>
            </a:r>
            <a:r>
              <a:rPr sz="2800" spc="-120" dirty="0">
                <a:latin typeface="Times New Roman"/>
                <a:cs typeface="Times New Roman"/>
              </a:rPr>
              <a:t> </a:t>
            </a:r>
            <a:r>
              <a:rPr sz="2800" dirty="0">
                <a:latin typeface="Times New Roman"/>
                <a:cs typeface="Times New Roman"/>
              </a:rPr>
              <a:t>information</a:t>
            </a:r>
            <a:r>
              <a:rPr lang="en-US" sz="2800" dirty="0">
                <a:latin typeface="Times New Roman"/>
                <a:cs typeface="Times New Roman"/>
              </a:rPr>
              <a:t>,</a:t>
            </a:r>
            <a:r>
              <a:rPr sz="2800" spc="-110" dirty="0">
                <a:latin typeface="Times New Roman"/>
                <a:cs typeface="Times New Roman"/>
              </a:rPr>
              <a:t> </a:t>
            </a:r>
            <a:r>
              <a:rPr sz="2800" dirty="0">
                <a:latin typeface="Times New Roman"/>
                <a:cs typeface="Times New Roman"/>
              </a:rPr>
              <a:t>is</a:t>
            </a:r>
            <a:r>
              <a:rPr sz="2800" spc="265" dirty="0">
                <a:latin typeface="Times New Roman"/>
                <a:cs typeface="Times New Roman"/>
              </a:rPr>
              <a:t> </a:t>
            </a:r>
            <a:r>
              <a:rPr sz="2800" dirty="0">
                <a:latin typeface="Times New Roman"/>
                <a:cs typeface="Times New Roman"/>
              </a:rPr>
              <a:t>unreliable</a:t>
            </a:r>
            <a:r>
              <a:rPr sz="2800" spc="265" dirty="0">
                <a:latin typeface="Times New Roman"/>
                <a:cs typeface="Times New Roman"/>
              </a:rPr>
              <a:t> </a:t>
            </a:r>
            <a:r>
              <a:rPr sz="2800" dirty="0">
                <a:latin typeface="Times New Roman"/>
                <a:cs typeface="Times New Roman"/>
              </a:rPr>
              <a:t>in</a:t>
            </a:r>
            <a:r>
              <a:rPr sz="2800" spc="270" dirty="0">
                <a:latin typeface="Times New Roman"/>
                <a:cs typeface="Times New Roman"/>
              </a:rPr>
              <a:t> </a:t>
            </a:r>
            <a:r>
              <a:rPr sz="2800" dirty="0">
                <a:latin typeface="Times New Roman"/>
                <a:cs typeface="Times New Roman"/>
              </a:rPr>
              <a:t>terms</a:t>
            </a:r>
            <a:r>
              <a:rPr sz="2800" spc="265" dirty="0">
                <a:latin typeface="Times New Roman"/>
                <a:cs typeface="Times New Roman"/>
              </a:rPr>
              <a:t> </a:t>
            </a:r>
            <a:r>
              <a:rPr sz="2800" dirty="0">
                <a:latin typeface="Times New Roman"/>
                <a:cs typeface="Times New Roman"/>
              </a:rPr>
              <a:t>of</a:t>
            </a:r>
            <a:r>
              <a:rPr sz="2800" spc="270" dirty="0">
                <a:latin typeface="Times New Roman"/>
                <a:cs typeface="Times New Roman"/>
              </a:rPr>
              <a:t> </a:t>
            </a:r>
            <a:r>
              <a:rPr sz="2800" dirty="0">
                <a:latin typeface="Times New Roman"/>
                <a:cs typeface="Times New Roman"/>
              </a:rPr>
              <a:t>the</a:t>
            </a:r>
            <a:r>
              <a:rPr sz="2800" spc="265" dirty="0">
                <a:latin typeface="Times New Roman"/>
                <a:cs typeface="Times New Roman"/>
              </a:rPr>
              <a:t> </a:t>
            </a:r>
            <a:r>
              <a:rPr sz="2800" dirty="0">
                <a:latin typeface="Times New Roman"/>
                <a:cs typeface="Times New Roman"/>
              </a:rPr>
              <a:t>answers</a:t>
            </a:r>
            <a:r>
              <a:rPr sz="2800" spc="265" dirty="0">
                <a:latin typeface="Times New Roman"/>
                <a:cs typeface="Times New Roman"/>
              </a:rPr>
              <a:t> </a:t>
            </a:r>
            <a:r>
              <a:rPr sz="2800" dirty="0">
                <a:latin typeface="Times New Roman"/>
                <a:cs typeface="Times New Roman"/>
              </a:rPr>
              <a:t>it</a:t>
            </a:r>
            <a:r>
              <a:rPr sz="2800" spc="270" dirty="0">
                <a:latin typeface="Times New Roman"/>
                <a:cs typeface="Times New Roman"/>
              </a:rPr>
              <a:t> </a:t>
            </a:r>
            <a:r>
              <a:rPr sz="2800" dirty="0">
                <a:latin typeface="Times New Roman"/>
                <a:cs typeface="Times New Roman"/>
              </a:rPr>
              <a:t>gives</a:t>
            </a:r>
            <a:r>
              <a:rPr lang="en-US" sz="2800" dirty="0">
                <a:latin typeface="Times New Roman"/>
                <a:cs typeface="Times New Roman"/>
              </a:rPr>
              <a:t> (as when it “hallucinated” precedent cases for a lawyer), </a:t>
            </a:r>
            <a:r>
              <a:rPr lang="en-GB" sz="2800" kern="0" dirty="0">
                <a:solidFill>
                  <a:srgbClr val="0A0A0A"/>
                </a:solidFill>
                <a:effectLst/>
                <a:latin typeface="Times New Roman" panose="02020603050405020304" pitchFamily="18" charset="0"/>
                <a:ea typeface="Song" pitchFamily="2" charset="-122"/>
                <a:cs typeface="Times New Roman" panose="02020603050405020304" pitchFamily="18" charset="0"/>
              </a:rPr>
              <a:t>has no respect for copyright,</a:t>
            </a:r>
            <a:r>
              <a:rPr lang="en-SG" sz="2800" kern="100" dirty="0">
                <a:latin typeface="Times New Roman" panose="02020603050405020304" pitchFamily="18" charset="0"/>
                <a:ea typeface="Song" pitchFamily="2" charset="-122"/>
                <a:cs typeface="Microsoft Himalaya" pitchFamily="2" charset="0"/>
              </a:rPr>
              <a:t> </a:t>
            </a:r>
            <a:r>
              <a:rPr lang="en-GB" sz="2800" kern="0" dirty="0">
                <a:solidFill>
                  <a:srgbClr val="0A0A0A"/>
                </a:solidFill>
                <a:effectLst/>
                <a:latin typeface="Times New Roman" panose="02020603050405020304" pitchFamily="18" charset="0"/>
                <a:ea typeface="Song" pitchFamily="2" charset="-122"/>
                <a:cs typeface="Times New Roman" panose="02020603050405020304" pitchFamily="18" charset="0"/>
              </a:rPr>
              <a:t>privacy or security, no ethical framework</a:t>
            </a:r>
            <a:r>
              <a:rPr lang="en-SG" sz="2800" kern="100" dirty="0">
                <a:latin typeface="Times New Roman" panose="02020603050405020304" pitchFamily="18" charset="0"/>
                <a:ea typeface="Song" pitchFamily="2" charset="-122"/>
                <a:cs typeface="Microsoft Himalaya" pitchFamily="2" charset="0"/>
              </a:rPr>
              <a:t>, a</a:t>
            </a:r>
            <a:r>
              <a:rPr lang="en-GB" sz="2800" kern="0" dirty="0" err="1">
                <a:solidFill>
                  <a:srgbClr val="0A0A0A"/>
                </a:solidFill>
                <a:effectLst/>
                <a:latin typeface="Times New Roman" panose="02020603050405020304" pitchFamily="18" charset="0"/>
                <a:ea typeface="Song" pitchFamily="2" charset="-122"/>
              </a:rPr>
              <a:t>nd</a:t>
            </a:r>
            <a:r>
              <a:rPr lang="en-GB" sz="2800" kern="0" dirty="0">
                <a:solidFill>
                  <a:srgbClr val="0A0A0A"/>
                </a:solidFill>
                <a:effectLst/>
                <a:latin typeface="Times New Roman" panose="02020603050405020304" pitchFamily="18" charset="0"/>
                <a:ea typeface="Song" pitchFamily="2" charset="-122"/>
              </a:rPr>
              <a:t> it will certainly displace jobs</a:t>
            </a:r>
            <a:r>
              <a:rPr sz="2800" dirty="0">
                <a:latin typeface="Times New Roman"/>
                <a:cs typeface="Times New Roman"/>
              </a:rPr>
              <a:t>.</a:t>
            </a:r>
            <a:r>
              <a:rPr sz="2800" spc="265" dirty="0">
                <a:latin typeface="Times New Roman"/>
                <a:cs typeface="Times New Roman"/>
              </a:rPr>
              <a:t> </a:t>
            </a:r>
            <a:r>
              <a:rPr sz="2800" dirty="0">
                <a:latin typeface="Times New Roman"/>
                <a:cs typeface="Times New Roman"/>
              </a:rPr>
              <a:t>It</a:t>
            </a:r>
            <a:r>
              <a:rPr sz="2800" spc="270" dirty="0">
                <a:latin typeface="Times New Roman"/>
                <a:cs typeface="Times New Roman"/>
              </a:rPr>
              <a:t> </a:t>
            </a:r>
            <a:r>
              <a:rPr sz="2800" dirty="0">
                <a:latin typeface="Times New Roman"/>
                <a:cs typeface="Times New Roman"/>
              </a:rPr>
              <a:t>also</a:t>
            </a:r>
            <a:r>
              <a:rPr sz="2800" spc="265" dirty="0">
                <a:latin typeface="Times New Roman"/>
                <a:cs typeface="Times New Roman"/>
              </a:rPr>
              <a:t> </a:t>
            </a:r>
            <a:r>
              <a:rPr sz="2800" dirty="0">
                <a:latin typeface="Times New Roman"/>
                <a:cs typeface="Times New Roman"/>
              </a:rPr>
              <a:t>reflects</a:t>
            </a:r>
            <a:r>
              <a:rPr sz="2800" spc="270" dirty="0">
                <a:latin typeface="Times New Roman"/>
                <a:cs typeface="Times New Roman"/>
              </a:rPr>
              <a:t> </a:t>
            </a:r>
            <a:r>
              <a:rPr sz="2800" spc="-25" dirty="0">
                <a:latin typeface="Times New Roman"/>
                <a:cs typeface="Times New Roman"/>
              </a:rPr>
              <a:t>the </a:t>
            </a:r>
            <a:r>
              <a:rPr sz="2800" dirty="0">
                <a:latin typeface="Times New Roman"/>
                <a:cs typeface="Times New Roman"/>
              </a:rPr>
              <a:t>biases</a:t>
            </a:r>
            <a:r>
              <a:rPr sz="2800" spc="-40" dirty="0">
                <a:latin typeface="Times New Roman"/>
                <a:cs typeface="Times New Roman"/>
              </a:rPr>
              <a:t> </a:t>
            </a:r>
            <a:r>
              <a:rPr sz="2800" dirty="0">
                <a:latin typeface="Times New Roman"/>
                <a:cs typeface="Times New Roman"/>
              </a:rPr>
              <a:t>and</a:t>
            </a:r>
            <a:r>
              <a:rPr sz="2800" spc="-25" dirty="0">
                <a:latin typeface="Times New Roman"/>
                <a:cs typeface="Times New Roman"/>
              </a:rPr>
              <a:t> </a:t>
            </a:r>
            <a:r>
              <a:rPr sz="2800" dirty="0">
                <a:latin typeface="Times New Roman"/>
                <a:cs typeface="Times New Roman"/>
              </a:rPr>
              <a:t>attitudes</a:t>
            </a:r>
            <a:r>
              <a:rPr sz="2800" spc="-25" dirty="0">
                <a:latin typeface="Times New Roman"/>
                <a:cs typeface="Times New Roman"/>
              </a:rPr>
              <a:t> </a:t>
            </a:r>
            <a:r>
              <a:rPr sz="2800" dirty="0">
                <a:latin typeface="Times New Roman"/>
                <a:cs typeface="Times New Roman"/>
              </a:rPr>
              <a:t>manifested</a:t>
            </a:r>
            <a:r>
              <a:rPr sz="2800" spc="-25" dirty="0">
                <a:latin typeface="Times New Roman"/>
                <a:cs typeface="Times New Roman"/>
              </a:rPr>
              <a:t> </a:t>
            </a:r>
            <a:r>
              <a:rPr sz="2800" dirty="0">
                <a:latin typeface="Times New Roman"/>
                <a:cs typeface="Times New Roman"/>
              </a:rPr>
              <a:t>in</a:t>
            </a:r>
            <a:r>
              <a:rPr sz="2800" spc="-25"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data</a:t>
            </a:r>
            <a:r>
              <a:rPr sz="2800" spc="-25" dirty="0">
                <a:latin typeface="Times New Roman"/>
                <a:cs typeface="Times New Roman"/>
              </a:rPr>
              <a:t> </a:t>
            </a:r>
            <a:r>
              <a:rPr sz="2800" dirty="0">
                <a:latin typeface="Times New Roman"/>
                <a:cs typeface="Times New Roman"/>
              </a:rPr>
              <a:t>it</a:t>
            </a:r>
            <a:r>
              <a:rPr sz="2800" spc="-25" dirty="0">
                <a:latin typeface="Times New Roman"/>
                <a:cs typeface="Times New Roman"/>
              </a:rPr>
              <a:t> </a:t>
            </a:r>
            <a:r>
              <a:rPr sz="2800" spc="-10" dirty="0">
                <a:latin typeface="Times New Roman"/>
                <a:cs typeface="Times New Roman"/>
              </a:rPr>
              <a:t>accesses.</a:t>
            </a:r>
            <a:endParaRPr lang="en-US" sz="2800" spc="-10" dirty="0">
              <a:latin typeface="Times New Roman"/>
              <a:cs typeface="Times New Roman"/>
            </a:endParaRPr>
          </a:p>
          <a:p>
            <a:pPr marL="237600" indent="-226800">
              <a:lnSpc>
                <a:spcPct val="114000"/>
              </a:lnSpc>
              <a:spcBef>
                <a:spcPts val="300"/>
              </a:spcBef>
              <a:buFont typeface="Arial" panose="020B0604020202020204" pitchFamily="34" charset="0"/>
              <a:buChar char="•"/>
            </a:pPr>
            <a:r>
              <a:rPr lang="en-SG" sz="2800" spc="-10" dirty="0">
                <a:latin typeface="Times New Roman"/>
                <a:cs typeface="Times New Roman"/>
              </a:rPr>
              <a:t>The most scary thing is that it keeps developing emergent properties and learning to do things on its own, even create other AI machines, and </a:t>
            </a:r>
            <a:r>
              <a:rPr lang="en-SG" sz="2800" spc="-10">
                <a:latin typeface="Times New Roman"/>
                <a:cs typeface="Times New Roman"/>
              </a:rPr>
              <a:t>the human creators </a:t>
            </a:r>
            <a:r>
              <a:rPr lang="en-SG" sz="2800" spc="-10" dirty="0">
                <a:latin typeface="Times New Roman"/>
                <a:cs typeface="Times New Roman"/>
              </a:rPr>
              <a:t>of the machines do not understand why, how or when these properties will emerge.</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761E82F4-E672-C286-D552-B40D6F010DE7}"/>
              </a:ext>
            </a:extLst>
          </p:cNvPr>
          <p:cNvSpPr>
            <a:spLocks noGrp="1"/>
          </p:cNvSpPr>
          <p:nvPr>
            <p:ph type="sldNum" sz="quarter" idx="7"/>
          </p:nvPr>
        </p:nvSpPr>
        <p:spPr/>
        <p:txBody>
          <a:bodyPr/>
          <a:lstStyle/>
          <a:p>
            <a:fld id="{B6F15528-21DE-4FAA-801E-634DDDAF4B2B}" type="slidenum">
              <a:rPr lang="en-SG" smtClean="0"/>
              <a:t>24</a:t>
            </a:fld>
            <a:endParaRPr lang="en-SG"/>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10EE50-8AA7-6BBF-CE3D-594EE9AEC2BD}"/>
              </a:ext>
            </a:extLst>
          </p:cNvPr>
          <p:cNvSpPr>
            <a:spLocks noGrp="1"/>
          </p:cNvSpPr>
          <p:nvPr>
            <p:ph type="sldNum" sz="quarter" idx="7"/>
          </p:nvPr>
        </p:nvSpPr>
        <p:spPr/>
        <p:txBody>
          <a:bodyPr/>
          <a:lstStyle/>
          <a:p>
            <a:fld id="{B6F15528-21DE-4FAA-801E-634DDDAF4B2B}" type="slidenum">
              <a:rPr lang="en-SG" smtClean="0"/>
              <a:t>25</a:t>
            </a:fld>
            <a:endParaRPr lang="en-SG"/>
          </a:p>
        </p:txBody>
      </p:sp>
      <p:sp>
        <p:nvSpPr>
          <p:cNvPr id="3" name="TextBox 2">
            <a:extLst>
              <a:ext uri="{FF2B5EF4-FFF2-40B4-BE49-F238E27FC236}">
                <a16:creationId xmlns:a16="http://schemas.microsoft.com/office/drawing/2014/main" id="{CA7D10E0-E42D-7EF2-C7A7-C375EF808B73}"/>
              </a:ext>
            </a:extLst>
          </p:cNvPr>
          <p:cNvSpPr txBox="1"/>
          <p:nvPr/>
        </p:nvSpPr>
        <p:spPr>
          <a:xfrm>
            <a:off x="622300" y="428625"/>
            <a:ext cx="9536430" cy="4893647"/>
          </a:xfrm>
          <a:prstGeom prst="rect">
            <a:avLst/>
          </a:prstGeom>
          <a:noFill/>
        </p:spPr>
        <p:txBody>
          <a:bodyPr wrap="square" rtlCol="0">
            <a:spAutoFit/>
          </a:bodyPr>
          <a:lstStyle/>
          <a:p>
            <a:pPr algn="just">
              <a:lnSpc>
                <a:spcPct val="150000"/>
              </a:lnSpc>
            </a:pPr>
            <a:r>
              <a:rPr lang="en-US" sz="2800" dirty="0">
                <a:latin typeface="Times New Roman"/>
                <a:cs typeface="Times New Roman"/>
              </a:rPr>
              <a:t>We</a:t>
            </a:r>
            <a:r>
              <a:rPr lang="en-US" sz="2800" spc="-80" dirty="0">
                <a:latin typeface="Times New Roman"/>
                <a:cs typeface="Times New Roman"/>
              </a:rPr>
              <a:t> </a:t>
            </a:r>
            <a:r>
              <a:rPr lang="en-US" sz="2800" dirty="0">
                <a:latin typeface="Times New Roman"/>
                <a:cs typeface="Times New Roman"/>
              </a:rPr>
              <a:t>have</a:t>
            </a:r>
            <a:r>
              <a:rPr lang="en-US" sz="2800" spc="-80" dirty="0">
                <a:latin typeface="Times New Roman"/>
                <a:cs typeface="Times New Roman"/>
              </a:rPr>
              <a:t> </a:t>
            </a:r>
            <a:r>
              <a:rPr lang="en-US" sz="2800" dirty="0">
                <a:latin typeface="Times New Roman"/>
                <a:cs typeface="Times New Roman"/>
              </a:rPr>
              <a:t>not</a:t>
            </a:r>
            <a:r>
              <a:rPr lang="en-US" sz="2800" spc="-80" dirty="0">
                <a:latin typeface="Times New Roman"/>
                <a:cs typeface="Times New Roman"/>
              </a:rPr>
              <a:t> </a:t>
            </a:r>
            <a:r>
              <a:rPr lang="en-US" sz="2800" dirty="0">
                <a:latin typeface="Times New Roman"/>
                <a:cs typeface="Times New Roman"/>
              </a:rPr>
              <a:t>achieved</a:t>
            </a:r>
            <a:r>
              <a:rPr lang="en-US" sz="2800" spc="-80" dirty="0">
                <a:latin typeface="Times New Roman"/>
                <a:cs typeface="Times New Roman"/>
              </a:rPr>
              <a:t> </a:t>
            </a:r>
            <a:r>
              <a:rPr lang="en-US" sz="2800" dirty="0">
                <a:latin typeface="Times New Roman"/>
                <a:cs typeface="Times New Roman"/>
              </a:rPr>
              <a:t>Artificial</a:t>
            </a:r>
            <a:r>
              <a:rPr lang="en-US" sz="2800" spc="-80" dirty="0">
                <a:latin typeface="Times New Roman"/>
                <a:cs typeface="Times New Roman"/>
              </a:rPr>
              <a:t> </a:t>
            </a:r>
            <a:r>
              <a:rPr lang="en-US" sz="2800" dirty="0">
                <a:latin typeface="Times New Roman"/>
                <a:cs typeface="Times New Roman"/>
              </a:rPr>
              <a:t>General</a:t>
            </a:r>
            <a:r>
              <a:rPr lang="en-US" sz="2800" spc="-80" dirty="0">
                <a:latin typeface="Times New Roman"/>
                <a:cs typeface="Times New Roman"/>
              </a:rPr>
              <a:t> </a:t>
            </a:r>
            <a:r>
              <a:rPr lang="en-US" sz="2800" spc="-10" dirty="0">
                <a:latin typeface="Times New Roman"/>
                <a:cs typeface="Times New Roman"/>
              </a:rPr>
              <a:t>Intelligence </a:t>
            </a:r>
            <a:r>
              <a:rPr lang="en-US" sz="2800" dirty="0">
                <a:latin typeface="Times New Roman"/>
                <a:cs typeface="Times New Roman"/>
              </a:rPr>
              <a:t>because</a:t>
            </a:r>
            <a:r>
              <a:rPr lang="en-US" sz="2800" spc="555" dirty="0">
                <a:latin typeface="Times New Roman"/>
                <a:cs typeface="Times New Roman"/>
              </a:rPr>
              <a:t> </a:t>
            </a:r>
            <a:r>
              <a:rPr lang="en-US" sz="2800" dirty="0">
                <a:latin typeface="Times New Roman"/>
                <a:cs typeface="Times New Roman"/>
              </a:rPr>
              <a:t>of</a:t>
            </a:r>
            <a:r>
              <a:rPr lang="en-US" sz="2800" spc="570" dirty="0">
                <a:latin typeface="Times New Roman"/>
                <a:cs typeface="Times New Roman"/>
              </a:rPr>
              <a:t> </a:t>
            </a:r>
            <a:r>
              <a:rPr lang="en-US" sz="2800" dirty="0">
                <a:latin typeface="Times New Roman"/>
                <a:cs typeface="Times New Roman"/>
              </a:rPr>
              <a:t>the</a:t>
            </a:r>
            <a:r>
              <a:rPr lang="en-US" sz="2800" spc="570" dirty="0">
                <a:latin typeface="Times New Roman"/>
                <a:cs typeface="Times New Roman"/>
              </a:rPr>
              <a:t> </a:t>
            </a:r>
            <a:r>
              <a:rPr lang="en-US" sz="2800" dirty="0">
                <a:latin typeface="Times New Roman"/>
                <a:cs typeface="Times New Roman"/>
              </a:rPr>
              <a:t>inability</a:t>
            </a:r>
            <a:r>
              <a:rPr lang="en-US" sz="2800" spc="570" dirty="0">
                <a:latin typeface="Times New Roman"/>
                <a:cs typeface="Times New Roman"/>
              </a:rPr>
              <a:t> </a:t>
            </a:r>
            <a:r>
              <a:rPr lang="en-US" sz="2800" dirty="0">
                <a:latin typeface="Times New Roman"/>
                <a:cs typeface="Times New Roman"/>
              </a:rPr>
              <a:t>of</a:t>
            </a:r>
            <a:r>
              <a:rPr lang="en-US" sz="2800" spc="570" dirty="0">
                <a:latin typeface="Times New Roman"/>
                <a:cs typeface="Times New Roman"/>
              </a:rPr>
              <a:t> </a:t>
            </a:r>
            <a:r>
              <a:rPr lang="en-US" sz="2800" dirty="0">
                <a:latin typeface="Times New Roman"/>
                <a:cs typeface="Times New Roman"/>
              </a:rPr>
              <a:t>machines</a:t>
            </a:r>
            <a:r>
              <a:rPr lang="en-US" sz="2800" spc="565" dirty="0">
                <a:latin typeface="Times New Roman"/>
                <a:cs typeface="Times New Roman"/>
              </a:rPr>
              <a:t> </a:t>
            </a:r>
            <a:r>
              <a:rPr lang="en-US" sz="2800" dirty="0">
                <a:latin typeface="Times New Roman"/>
                <a:cs typeface="Times New Roman"/>
              </a:rPr>
              <a:t>to</a:t>
            </a:r>
            <a:r>
              <a:rPr lang="en-US" sz="2800" spc="570" dirty="0">
                <a:latin typeface="Times New Roman"/>
                <a:cs typeface="Times New Roman"/>
              </a:rPr>
              <a:t> </a:t>
            </a:r>
            <a:r>
              <a:rPr lang="en-US" sz="2800" dirty="0">
                <a:latin typeface="Times New Roman"/>
                <a:cs typeface="Times New Roman"/>
              </a:rPr>
              <a:t>model</a:t>
            </a:r>
            <a:r>
              <a:rPr lang="en-US" sz="2800" spc="570" dirty="0">
                <a:latin typeface="Times New Roman"/>
                <a:cs typeface="Times New Roman"/>
              </a:rPr>
              <a:t> </a:t>
            </a:r>
            <a:r>
              <a:rPr lang="en-US" sz="2800" dirty="0">
                <a:latin typeface="Times New Roman"/>
                <a:cs typeface="Times New Roman"/>
              </a:rPr>
              <a:t>abduction,</a:t>
            </a:r>
            <a:r>
              <a:rPr lang="en-US" sz="2800" spc="585" dirty="0">
                <a:latin typeface="Times New Roman"/>
                <a:cs typeface="Times New Roman"/>
              </a:rPr>
              <a:t> but </a:t>
            </a:r>
            <a:r>
              <a:rPr lang="en-US" sz="2800" dirty="0">
                <a:latin typeface="Times New Roman"/>
                <a:cs typeface="Times New Roman"/>
              </a:rPr>
              <a:t>it</a:t>
            </a:r>
            <a:r>
              <a:rPr lang="en-US" sz="2800" spc="575" dirty="0">
                <a:latin typeface="Times New Roman"/>
                <a:cs typeface="Times New Roman"/>
              </a:rPr>
              <a:t> </a:t>
            </a:r>
            <a:r>
              <a:rPr lang="en-US" sz="2800" spc="-25" dirty="0">
                <a:latin typeface="Times New Roman"/>
                <a:cs typeface="Times New Roman"/>
              </a:rPr>
              <a:t>is </a:t>
            </a:r>
            <a:r>
              <a:rPr lang="en-US" sz="2800" dirty="0">
                <a:latin typeface="Times New Roman"/>
                <a:cs typeface="Times New Roman"/>
              </a:rPr>
              <a:t>possible</a:t>
            </a:r>
            <a:r>
              <a:rPr lang="en-US" sz="2800" spc="-20" dirty="0">
                <a:latin typeface="Times New Roman"/>
                <a:cs typeface="Times New Roman"/>
              </a:rPr>
              <a:t> </a:t>
            </a:r>
            <a:r>
              <a:rPr lang="en-US" sz="2800" dirty="0">
                <a:latin typeface="Times New Roman"/>
                <a:cs typeface="Times New Roman"/>
              </a:rPr>
              <a:t>that</a:t>
            </a:r>
            <a:r>
              <a:rPr lang="en-US" sz="2800" spc="-15" dirty="0">
                <a:latin typeface="Times New Roman"/>
                <a:cs typeface="Times New Roman"/>
              </a:rPr>
              <a:t> </a:t>
            </a:r>
            <a:r>
              <a:rPr lang="en-US" sz="2800" dirty="0">
                <a:latin typeface="Times New Roman"/>
                <a:cs typeface="Times New Roman"/>
              </a:rPr>
              <a:t>within</a:t>
            </a:r>
            <a:r>
              <a:rPr lang="en-US" sz="2800" spc="-15" dirty="0">
                <a:latin typeface="Times New Roman"/>
                <a:cs typeface="Times New Roman"/>
              </a:rPr>
              <a:t> </a:t>
            </a:r>
            <a:r>
              <a:rPr lang="en-US" sz="2800" dirty="0">
                <a:latin typeface="Times New Roman"/>
                <a:cs typeface="Times New Roman"/>
              </a:rPr>
              <a:t>a</a:t>
            </a:r>
            <a:r>
              <a:rPr lang="en-US" sz="2800" spc="-15" dirty="0">
                <a:latin typeface="Times New Roman"/>
                <a:cs typeface="Times New Roman"/>
              </a:rPr>
              <a:t> </a:t>
            </a:r>
            <a:r>
              <a:rPr lang="en-US" sz="2800" dirty="0">
                <a:latin typeface="Times New Roman"/>
                <a:cs typeface="Times New Roman"/>
              </a:rPr>
              <a:t>few</a:t>
            </a:r>
            <a:r>
              <a:rPr lang="en-US" sz="2800" spc="-15" dirty="0">
                <a:latin typeface="Times New Roman"/>
                <a:cs typeface="Times New Roman"/>
              </a:rPr>
              <a:t> </a:t>
            </a:r>
            <a:r>
              <a:rPr lang="en-US" sz="2800" dirty="0">
                <a:latin typeface="Times New Roman"/>
                <a:cs typeface="Times New Roman"/>
              </a:rPr>
              <a:t>years</a:t>
            </a:r>
            <a:r>
              <a:rPr lang="en-US" sz="2800" spc="-20" dirty="0">
                <a:latin typeface="Times New Roman"/>
                <a:cs typeface="Times New Roman"/>
              </a:rPr>
              <a:t> </a:t>
            </a:r>
            <a:r>
              <a:rPr lang="en-US" sz="2800" dirty="0">
                <a:latin typeface="Times New Roman"/>
                <a:cs typeface="Times New Roman"/>
              </a:rPr>
              <a:t>it</a:t>
            </a:r>
            <a:r>
              <a:rPr lang="en-US" sz="2800" spc="-15" dirty="0">
                <a:latin typeface="Times New Roman"/>
                <a:cs typeface="Times New Roman"/>
              </a:rPr>
              <a:t> </a:t>
            </a:r>
            <a:r>
              <a:rPr lang="en-US" sz="2800" dirty="0">
                <a:latin typeface="Times New Roman"/>
                <a:cs typeface="Times New Roman"/>
              </a:rPr>
              <a:t>could</a:t>
            </a:r>
            <a:r>
              <a:rPr lang="en-US" sz="2800" spc="-15" dirty="0">
                <a:latin typeface="Times New Roman"/>
                <a:cs typeface="Times New Roman"/>
              </a:rPr>
              <a:t> </a:t>
            </a:r>
            <a:r>
              <a:rPr lang="en-US" sz="2800" dirty="0">
                <a:latin typeface="Times New Roman"/>
                <a:cs typeface="Times New Roman"/>
              </a:rPr>
              <a:t>be</a:t>
            </a:r>
            <a:r>
              <a:rPr lang="en-US" sz="2800" spc="-15" dirty="0">
                <a:latin typeface="Times New Roman"/>
                <a:cs typeface="Times New Roman"/>
              </a:rPr>
              <a:t> </a:t>
            </a:r>
            <a:r>
              <a:rPr lang="en-US" sz="2800" dirty="0">
                <a:latin typeface="Times New Roman"/>
                <a:cs typeface="Times New Roman"/>
              </a:rPr>
              <a:t>created,</a:t>
            </a:r>
            <a:r>
              <a:rPr lang="en-US" sz="2800" spc="-10" dirty="0">
                <a:latin typeface="Times New Roman"/>
                <a:cs typeface="Times New Roman"/>
              </a:rPr>
              <a:t> </a:t>
            </a:r>
            <a:r>
              <a:rPr lang="en-US" sz="2800" dirty="0">
                <a:latin typeface="Times New Roman"/>
                <a:cs typeface="Times New Roman"/>
              </a:rPr>
              <a:t>particularly</a:t>
            </a:r>
            <a:r>
              <a:rPr lang="en-US" sz="2800" spc="-15" dirty="0">
                <a:latin typeface="Times New Roman"/>
                <a:cs typeface="Times New Roman"/>
              </a:rPr>
              <a:t> </a:t>
            </a:r>
            <a:r>
              <a:rPr lang="en-US" sz="2800" spc="-25" dirty="0">
                <a:latin typeface="Times New Roman"/>
                <a:cs typeface="Times New Roman"/>
              </a:rPr>
              <a:t>as </a:t>
            </a:r>
            <a:r>
              <a:rPr lang="en-US" sz="2800" dirty="0">
                <a:latin typeface="Times New Roman"/>
                <a:cs typeface="Times New Roman"/>
              </a:rPr>
              <a:t>Google,</a:t>
            </a:r>
            <a:r>
              <a:rPr lang="en-US" sz="2800" spc="185" dirty="0">
                <a:latin typeface="Times New Roman"/>
                <a:cs typeface="Times New Roman"/>
              </a:rPr>
              <a:t> </a:t>
            </a:r>
            <a:r>
              <a:rPr lang="en-US" sz="2800" dirty="0">
                <a:latin typeface="Times New Roman"/>
                <a:cs typeface="Times New Roman"/>
              </a:rPr>
              <a:t>Microsoft,</a:t>
            </a:r>
            <a:r>
              <a:rPr lang="en-US" sz="2800" spc="195" dirty="0">
                <a:latin typeface="Times New Roman"/>
                <a:cs typeface="Times New Roman"/>
              </a:rPr>
              <a:t> </a:t>
            </a:r>
            <a:r>
              <a:rPr lang="en-US" sz="2800" dirty="0">
                <a:latin typeface="Times New Roman"/>
                <a:cs typeface="Times New Roman"/>
              </a:rPr>
              <a:t>and</a:t>
            </a:r>
            <a:r>
              <a:rPr lang="en-US" sz="2800" spc="195" dirty="0">
                <a:latin typeface="Times New Roman"/>
                <a:cs typeface="Times New Roman"/>
              </a:rPr>
              <a:t> </a:t>
            </a:r>
            <a:r>
              <a:rPr lang="en-US" sz="2800" dirty="0">
                <a:latin typeface="Times New Roman"/>
                <a:cs typeface="Times New Roman"/>
              </a:rPr>
              <a:t>Elon</a:t>
            </a:r>
            <a:r>
              <a:rPr lang="en-US" sz="2800" spc="195" dirty="0">
                <a:latin typeface="Times New Roman"/>
                <a:cs typeface="Times New Roman"/>
              </a:rPr>
              <a:t> </a:t>
            </a:r>
            <a:r>
              <a:rPr lang="en-US" sz="2800" dirty="0">
                <a:latin typeface="Times New Roman"/>
                <a:cs typeface="Times New Roman"/>
              </a:rPr>
              <a:t>Musk</a:t>
            </a:r>
            <a:r>
              <a:rPr lang="en-US" sz="2800" spc="195" dirty="0">
                <a:latin typeface="Times New Roman"/>
                <a:cs typeface="Times New Roman"/>
              </a:rPr>
              <a:t> </a:t>
            </a:r>
            <a:r>
              <a:rPr lang="en-US" sz="2800" dirty="0">
                <a:latin typeface="Times New Roman"/>
                <a:cs typeface="Times New Roman"/>
              </a:rPr>
              <a:t>are</a:t>
            </a:r>
            <a:r>
              <a:rPr lang="en-US" sz="2800" spc="200" dirty="0">
                <a:latin typeface="Times New Roman"/>
                <a:cs typeface="Times New Roman"/>
              </a:rPr>
              <a:t> </a:t>
            </a:r>
            <a:r>
              <a:rPr lang="en-US" sz="2800" dirty="0">
                <a:latin typeface="Times New Roman"/>
                <a:cs typeface="Times New Roman"/>
              </a:rPr>
              <a:t>in</a:t>
            </a:r>
            <a:r>
              <a:rPr lang="en-US" sz="2800" spc="195" dirty="0">
                <a:latin typeface="Times New Roman"/>
                <a:cs typeface="Times New Roman"/>
              </a:rPr>
              <a:t> </a:t>
            </a:r>
            <a:r>
              <a:rPr lang="en-US" sz="2800" dirty="0">
                <a:latin typeface="Times New Roman"/>
                <a:cs typeface="Times New Roman"/>
              </a:rPr>
              <a:t>something</a:t>
            </a:r>
            <a:r>
              <a:rPr lang="en-US" sz="2800" spc="195" dirty="0">
                <a:latin typeface="Times New Roman"/>
                <a:cs typeface="Times New Roman"/>
              </a:rPr>
              <a:t> </a:t>
            </a:r>
            <a:r>
              <a:rPr lang="en-US" sz="2800" dirty="0">
                <a:latin typeface="Times New Roman"/>
                <a:cs typeface="Times New Roman"/>
              </a:rPr>
              <a:t>of</a:t>
            </a:r>
            <a:r>
              <a:rPr lang="en-US" sz="2800" spc="195" dirty="0">
                <a:latin typeface="Times New Roman"/>
                <a:cs typeface="Times New Roman"/>
              </a:rPr>
              <a:t> </a:t>
            </a:r>
            <a:r>
              <a:rPr lang="en-US" sz="2800" dirty="0">
                <a:latin typeface="Times New Roman"/>
                <a:cs typeface="Times New Roman"/>
              </a:rPr>
              <a:t>a</a:t>
            </a:r>
            <a:r>
              <a:rPr lang="en-US" sz="2800" spc="195" dirty="0">
                <a:latin typeface="Times New Roman"/>
                <a:cs typeface="Times New Roman"/>
              </a:rPr>
              <a:t> </a:t>
            </a:r>
            <a:r>
              <a:rPr lang="en-US" sz="2800" dirty="0">
                <a:latin typeface="Times New Roman"/>
                <a:cs typeface="Times New Roman"/>
              </a:rPr>
              <a:t>race</a:t>
            </a:r>
            <a:r>
              <a:rPr lang="en-US" sz="2800" spc="200" dirty="0">
                <a:latin typeface="Times New Roman"/>
                <a:cs typeface="Times New Roman"/>
              </a:rPr>
              <a:t> </a:t>
            </a:r>
            <a:r>
              <a:rPr lang="en-US" sz="2800" spc="-25" dirty="0">
                <a:latin typeface="Times New Roman"/>
                <a:cs typeface="Times New Roman"/>
              </a:rPr>
              <a:t>to </a:t>
            </a:r>
            <a:r>
              <a:rPr lang="en-US" sz="2800" dirty="0">
                <a:latin typeface="Times New Roman"/>
                <a:cs typeface="Times New Roman"/>
              </a:rPr>
              <a:t>create</a:t>
            </a:r>
            <a:r>
              <a:rPr lang="en-US" sz="2800" spc="-30" dirty="0">
                <a:latin typeface="Times New Roman"/>
                <a:cs typeface="Times New Roman"/>
              </a:rPr>
              <a:t> </a:t>
            </a:r>
            <a:r>
              <a:rPr lang="en-US" sz="2800" spc="-25" dirty="0">
                <a:latin typeface="Times New Roman"/>
                <a:cs typeface="Times New Roman"/>
              </a:rPr>
              <a:t>it, though Yann </a:t>
            </a:r>
            <a:r>
              <a:rPr lang="en-US" sz="2800" spc="-25" dirty="0" err="1">
                <a:latin typeface="Times New Roman"/>
                <a:cs typeface="Times New Roman"/>
              </a:rPr>
              <a:t>LeCun</a:t>
            </a:r>
            <a:r>
              <a:rPr lang="en-US" sz="2800" spc="-25" dirty="0">
                <a:latin typeface="Times New Roman"/>
                <a:cs typeface="Times New Roman"/>
              </a:rPr>
              <a:t>, one of the winners of the Turing Award, has argued it won’t happen by further developing LLMs.</a:t>
            </a:r>
            <a:endParaRPr lang="en-US" sz="2800" dirty="0">
              <a:latin typeface="Times New Roman"/>
              <a:cs typeface="Times New Roman"/>
            </a:endParaRPr>
          </a:p>
          <a:p>
            <a:endParaRPr lang="en-US" dirty="0"/>
          </a:p>
        </p:txBody>
      </p:sp>
    </p:spTree>
    <p:extLst>
      <p:ext uri="{BB962C8B-B14F-4D97-AF65-F5344CB8AC3E}">
        <p14:creationId xmlns:p14="http://schemas.microsoft.com/office/powerpoint/2010/main" val="1096460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4708" y="351230"/>
            <a:ext cx="9677400" cy="5891485"/>
          </a:xfrm>
          <a:prstGeom prst="rect">
            <a:avLst/>
          </a:prstGeom>
        </p:spPr>
        <p:txBody>
          <a:bodyPr vert="horz" wrap="square" lIns="0" tIns="12065" rIns="0" bIns="0" rtlCol="0">
            <a:spAutoFit/>
          </a:bodyPr>
          <a:lstStyle/>
          <a:p>
            <a:pPr marL="238125" marR="13335" indent="-226060" algn="just">
              <a:lnSpc>
                <a:spcPct val="124300"/>
              </a:lnSpc>
              <a:spcBef>
                <a:spcPts val="95"/>
              </a:spcBef>
              <a:buFont typeface="Arial"/>
              <a:buChar char="•"/>
              <a:tabLst>
                <a:tab pos="238760" algn="l"/>
              </a:tabLst>
            </a:pPr>
            <a:r>
              <a:rPr lang="en-US" sz="2800" spc="-165" dirty="0">
                <a:latin typeface="Times New Roman"/>
                <a:cs typeface="Times New Roman"/>
              </a:rPr>
              <a:t>Even worse that the LLMs, AGI</a:t>
            </a:r>
            <a:r>
              <a:rPr sz="2800" spc="-165" dirty="0">
                <a:latin typeface="Times New Roman"/>
                <a:cs typeface="Times New Roman"/>
              </a:rPr>
              <a:t> </a:t>
            </a:r>
            <a:r>
              <a:rPr sz="2800" dirty="0">
                <a:latin typeface="Times New Roman"/>
                <a:cs typeface="Times New Roman"/>
              </a:rPr>
              <a:t>will</a:t>
            </a:r>
            <a:r>
              <a:rPr sz="2800" spc="-155" dirty="0">
                <a:latin typeface="Times New Roman"/>
                <a:cs typeface="Times New Roman"/>
              </a:rPr>
              <a:t> </a:t>
            </a:r>
            <a:r>
              <a:rPr sz="2800" dirty="0">
                <a:latin typeface="Times New Roman"/>
                <a:cs typeface="Times New Roman"/>
              </a:rPr>
              <a:t>be</a:t>
            </a:r>
            <a:r>
              <a:rPr sz="2800" spc="-155" dirty="0">
                <a:latin typeface="Times New Roman"/>
                <a:cs typeface="Times New Roman"/>
              </a:rPr>
              <a:t> </a:t>
            </a:r>
            <a:r>
              <a:rPr sz="2800" spc="-10" dirty="0">
                <a:latin typeface="Times New Roman"/>
                <a:cs typeface="Times New Roman"/>
              </a:rPr>
              <a:t>dangerous,</a:t>
            </a:r>
            <a:r>
              <a:rPr sz="2800" spc="-155" dirty="0">
                <a:latin typeface="Times New Roman"/>
                <a:cs typeface="Times New Roman"/>
              </a:rPr>
              <a:t> </a:t>
            </a:r>
            <a:r>
              <a:rPr sz="2800" dirty="0">
                <a:latin typeface="Times New Roman"/>
                <a:cs typeface="Times New Roman"/>
              </a:rPr>
              <a:t>as</a:t>
            </a:r>
            <a:r>
              <a:rPr sz="2800" spc="-155" dirty="0">
                <a:latin typeface="Times New Roman"/>
                <a:cs typeface="Times New Roman"/>
              </a:rPr>
              <a:t> </a:t>
            </a:r>
            <a:r>
              <a:rPr sz="2800" dirty="0">
                <a:latin typeface="Times New Roman"/>
                <a:cs typeface="Times New Roman"/>
              </a:rPr>
              <a:t>we</a:t>
            </a:r>
            <a:r>
              <a:rPr sz="2800" spc="-155" dirty="0">
                <a:latin typeface="Times New Roman"/>
                <a:cs typeface="Times New Roman"/>
              </a:rPr>
              <a:t> </a:t>
            </a:r>
            <a:r>
              <a:rPr sz="2800" spc="-10" dirty="0">
                <a:latin typeface="Times New Roman"/>
                <a:cs typeface="Times New Roman"/>
              </a:rPr>
              <a:t>currently</a:t>
            </a:r>
            <a:r>
              <a:rPr sz="2800" spc="-155" dirty="0">
                <a:latin typeface="Times New Roman"/>
                <a:cs typeface="Times New Roman"/>
              </a:rPr>
              <a:t> </a:t>
            </a:r>
            <a:r>
              <a:rPr sz="2800" dirty="0">
                <a:latin typeface="Times New Roman"/>
                <a:cs typeface="Times New Roman"/>
              </a:rPr>
              <a:t>have</a:t>
            </a:r>
            <a:r>
              <a:rPr sz="2800" spc="-155" dirty="0">
                <a:latin typeface="Times New Roman"/>
                <a:cs typeface="Times New Roman"/>
              </a:rPr>
              <a:t> </a:t>
            </a:r>
            <a:r>
              <a:rPr sz="2800" dirty="0">
                <a:latin typeface="Times New Roman"/>
                <a:cs typeface="Times New Roman"/>
              </a:rPr>
              <a:t>no</a:t>
            </a:r>
            <a:r>
              <a:rPr sz="2800" spc="-155" dirty="0">
                <a:latin typeface="Times New Roman"/>
                <a:cs typeface="Times New Roman"/>
              </a:rPr>
              <a:t> </a:t>
            </a:r>
            <a:r>
              <a:rPr sz="2800" dirty="0">
                <a:latin typeface="Times New Roman"/>
                <a:cs typeface="Times New Roman"/>
              </a:rPr>
              <a:t>clue</a:t>
            </a:r>
            <a:r>
              <a:rPr sz="2800" spc="-155" dirty="0">
                <a:latin typeface="Times New Roman"/>
                <a:cs typeface="Times New Roman"/>
              </a:rPr>
              <a:t> </a:t>
            </a:r>
            <a:r>
              <a:rPr sz="2800" dirty="0">
                <a:latin typeface="Times New Roman"/>
                <a:cs typeface="Times New Roman"/>
              </a:rPr>
              <a:t>how</a:t>
            </a:r>
            <a:r>
              <a:rPr sz="2800" spc="-160" dirty="0">
                <a:latin typeface="Times New Roman"/>
                <a:cs typeface="Times New Roman"/>
              </a:rPr>
              <a:t> </a:t>
            </a:r>
            <a:r>
              <a:rPr sz="2800" dirty="0">
                <a:latin typeface="Times New Roman"/>
                <a:cs typeface="Times New Roman"/>
              </a:rPr>
              <a:t>to</a:t>
            </a:r>
            <a:r>
              <a:rPr sz="2800" spc="-155" dirty="0">
                <a:latin typeface="Times New Roman"/>
                <a:cs typeface="Times New Roman"/>
              </a:rPr>
              <a:t> </a:t>
            </a:r>
            <a:r>
              <a:rPr sz="2800" spc="-10" dirty="0">
                <a:latin typeface="Times New Roman"/>
                <a:cs typeface="Times New Roman"/>
              </a:rPr>
              <a:t>control </a:t>
            </a:r>
            <a:r>
              <a:rPr sz="2800" dirty="0">
                <a:latin typeface="Times New Roman"/>
                <a:cs typeface="Times New Roman"/>
              </a:rPr>
              <a:t>it</a:t>
            </a:r>
            <a:r>
              <a:rPr sz="2800" spc="-20" dirty="0">
                <a:latin typeface="Times New Roman"/>
                <a:cs typeface="Times New Roman"/>
              </a:rPr>
              <a:t> </a:t>
            </a:r>
            <a:r>
              <a:rPr sz="2800" dirty="0">
                <a:latin typeface="Times New Roman"/>
                <a:cs typeface="Times New Roman"/>
              </a:rPr>
              <a:t>once</a:t>
            </a:r>
            <a:r>
              <a:rPr sz="2800" spc="-15" dirty="0">
                <a:latin typeface="Times New Roman"/>
                <a:cs typeface="Times New Roman"/>
              </a:rPr>
              <a:t> </a:t>
            </a:r>
            <a:r>
              <a:rPr sz="2800" dirty="0">
                <a:latin typeface="Times New Roman"/>
                <a:cs typeface="Times New Roman"/>
              </a:rPr>
              <a:t>we</a:t>
            </a:r>
            <a:r>
              <a:rPr sz="2800" spc="-20" dirty="0">
                <a:latin typeface="Times New Roman"/>
                <a:cs typeface="Times New Roman"/>
              </a:rPr>
              <a:t> </a:t>
            </a:r>
            <a:r>
              <a:rPr sz="2800" dirty="0">
                <a:latin typeface="Times New Roman"/>
                <a:cs typeface="Times New Roman"/>
              </a:rPr>
              <a:t>make</a:t>
            </a:r>
            <a:r>
              <a:rPr sz="2800" spc="-15" dirty="0">
                <a:latin typeface="Times New Roman"/>
                <a:cs typeface="Times New Roman"/>
              </a:rPr>
              <a:t> </a:t>
            </a:r>
            <a:r>
              <a:rPr sz="2800" spc="-25" dirty="0">
                <a:latin typeface="Times New Roman"/>
                <a:cs typeface="Times New Roman"/>
              </a:rPr>
              <a:t>it.</a:t>
            </a:r>
            <a:r>
              <a:rPr lang="en-US" sz="2800" spc="-25" dirty="0">
                <a:latin typeface="Times New Roman"/>
                <a:cs typeface="Times New Roman"/>
              </a:rPr>
              <a:t> Experts refer to it as the </a:t>
            </a:r>
            <a:r>
              <a:rPr lang="en-US" sz="2800" b="1" spc="-25" dirty="0">
                <a:latin typeface="Times New Roman"/>
                <a:cs typeface="Times New Roman"/>
              </a:rPr>
              <a:t>AGI apocalypse</a:t>
            </a:r>
            <a:r>
              <a:rPr lang="en-US" sz="2800" spc="-25" dirty="0">
                <a:latin typeface="Times New Roman"/>
                <a:cs typeface="Times New Roman"/>
              </a:rPr>
              <a:t>. </a:t>
            </a:r>
            <a:endParaRPr sz="2800" dirty="0">
              <a:latin typeface="Times New Roman"/>
              <a:cs typeface="Times New Roman"/>
            </a:endParaRPr>
          </a:p>
          <a:p>
            <a:pPr marL="238125" marR="5080" indent="-226060" algn="just">
              <a:lnSpc>
                <a:spcPct val="124300"/>
              </a:lnSpc>
              <a:spcBef>
                <a:spcPts val="215"/>
              </a:spcBef>
              <a:buFont typeface="Arial"/>
              <a:buChar char="•"/>
              <a:tabLst>
                <a:tab pos="238760" algn="l"/>
              </a:tabLst>
            </a:pPr>
            <a:r>
              <a:rPr sz="2800" dirty="0">
                <a:latin typeface="Times New Roman"/>
                <a:cs typeface="Times New Roman"/>
              </a:rPr>
              <a:t>This</a:t>
            </a:r>
            <a:r>
              <a:rPr sz="2800" spc="300" dirty="0">
                <a:latin typeface="Times New Roman"/>
                <a:cs typeface="Times New Roman"/>
              </a:rPr>
              <a:t> </a:t>
            </a:r>
            <a:r>
              <a:rPr sz="2800" dirty="0">
                <a:latin typeface="Times New Roman"/>
                <a:cs typeface="Times New Roman"/>
              </a:rPr>
              <a:t>is</a:t>
            </a:r>
            <a:r>
              <a:rPr sz="2800" spc="315" dirty="0">
                <a:latin typeface="Times New Roman"/>
                <a:cs typeface="Times New Roman"/>
              </a:rPr>
              <a:t> </a:t>
            </a:r>
            <a:r>
              <a:rPr sz="2800" dirty="0">
                <a:latin typeface="Times New Roman"/>
                <a:cs typeface="Times New Roman"/>
              </a:rPr>
              <a:t>why</a:t>
            </a:r>
            <a:r>
              <a:rPr sz="2800" spc="305" dirty="0">
                <a:latin typeface="Times New Roman"/>
                <a:cs typeface="Times New Roman"/>
              </a:rPr>
              <a:t> </a:t>
            </a:r>
            <a:r>
              <a:rPr sz="2800" dirty="0">
                <a:latin typeface="Times New Roman"/>
                <a:cs typeface="Times New Roman"/>
              </a:rPr>
              <a:t>over</a:t>
            </a:r>
            <a:r>
              <a:rPr sz="2800" spc="315" dirty="0">
                <a:latin typeface="Times New Roman"/>
                <a:cs typeface="Times New Roman"/>
              </a:rPr>
              <a:t> </a:t>
            </a:r>
            <a:r>
              <a:rPr sz="2800" dirty="0">
                <a:latin typeface="Times New Roman"/>
                <a:cs typeface="Times New Roman"/>
              </a:rPr>
              <a:t>27,000</a:t>
            </a:r>
            <a:r>
              <a:rPr sz="2800" spc="315" dirty="0">
                <a:latin typeface="Times New Roman"/>
                <a:cs typeface="Times New Roman"/>
              </a:rPr>
              <a:t> </a:t>
            </a:r>
            <a:r>
              <a:rPr sz="2800" dirty="0">
                <a:latin typeface="Times New Roman"/>
                <a:cs typeface="Times New Roman"/>
              </a:rPr>
              <a:t>tech</a:t>
            </a:r>
            <a:r>
              <a:rPr sz="2800" spc="315" dirty="0">
                <a:latin typeface="Times New Roman"/>
                <a:cs typeface="Times New Roman"/>
              </a:rPr>
              <a:t> </a:t>
            </a:r>
            <a:r>
              <a:rPr sz="2800" dirty="0">
                <a:latin typeface="Times New Roman"/>
                <a:cs typeface="Times New Roman"/>
              </a:rPr>
              <a:t>experts</a:t>
            </a:r>
            <a:r>
              <a:rPr sz="2800" spc="310" dirty="0">
                <a:latin typeface="Times New Roman"/>
                <a:cs typeface="Times New Roman"/>
              </a:rPr>
              <a:t> </a:t>
            </a:r>
            <a:r>
              <a:rPr sz="2800" dirty="0">
                <a:latin typeface="Times New Roman"/>
                <a:cs typeface="Times New Roman"/>
              </a:rPr>
              <a:t>have</a:t>
            </a:r>
            <a:r>
              <a:rPr sz="2800" spc="315" dirty="0">
                <a:latin typeface="Times New Roman"/>
                <a:cs typeface="Times New Roman"/>
              </a:rPr>
              <a:t> </a:t>
            </a:r>
            <a:r>
              <a:rPr sz="2800" dirty="0">
                <a:latin typeface="Times New Roman"/>
                <a:cs typeface="Times New Roman"/>
              </a:rPr>
              <a:t>now</a:t>
            </a:r>
            <a:r>
              <a:rPr sz="2800" spc="315" dirty="0">
                <a:latin typeface="Times New Roman"/>
                <a:cs typeface="Times New Roman"/>
              </a:rPr>
              <a:t> </a:t>
            </a:r>
            <a:r>
              <a:rPr sz="2800" dirty="0">
                <a:latin typeface="Times New Roman"/>
                <a:cs typeface="Times New Roman"/>
              </a:rPr>
              <a:t>signed</a:t>
            </a:r>
            <a:r>
              <a:rPr sz="2800" spc="315" dirty="0">
                <a:latin typeface="Times New Roman"/>
                <a:cs typeface="Times New Roman"/>
              </a:rPr>
              <a:t> </a:t>
            </a:r>
            <a:r>
              <a:rPr sz="2800" spc="-25" dirty="0">
                <a:latin typeface="Times New Roman"/>
                <a:cs typeface="Times New Roman"/>
              </a:rPr>
              <a:t>the </a:t>
            </a:r>
            <a:r>
              <a:rPr sz="2800" dirty="0">
                <a:latin typeface="Times New Roman"/>
                <a:cs typeface="Times New Roman"/>
              </a:rPr>
              <a:t>letter</a:t>
            </a:r>
            <a:r>
              <a:rPr sz="2800" spc="55" dirty="0">
                <a:latin typeface="Times New Roman"/>
                <a:cs typeface="Times New Roman"/>
              </a:rPr>
              <a:t> </a:t>
            </a:r>
            <a:r>
              <a:rPr sz="2800" dirty="0">
                <a:latin typeface="Times New Roman"/>
                <a:cs typeface="Times New Roman"/>
              </a:rPr>
              <a:t>asking</a:t>
            </a:r>
            <a:r>
              <a:rPr sz="2800" spc="65" dirty="0">
                <a:latin typeface="Times New Roman"/>
                <a:cs typeface="Times New Roman"/>
              </a:rPr>
              <a:t> </a:t>
            </a:r>
            <a:r>
              <a:rPr sz="2800" dirty="0">
                <a:latin typeface="Times New Roman"/>
                <a:cs typeface="Times New Roman"/>
              </a:rPr>
              <a:t>these</a:t>
            </a:r>
            <a:r>
              <a:rPr sz="2800" spc="65" dirty="0">
                <a:latin typeface="Times New Roman"/>
                <a:cs typeface="Times New Roman"/>
              </a:rPr>
              <a:t> </a:t>
            </a:r>
            <a:r>
              <a:rPr sz="2800" dirty="0">
                <a:latin typeface="Times New Roman"/>
                <a:cs typeface="Times New Roman"/>
              </a:rPr>
              <a:t>companies</a:t>
            </a:r>
            <a:r>
              <a:rPr sz="2800" spc="65" dirty="0">
                <a:latin typeface="Times New Roman"/>
                <a:cs typeface="Times New Roman"/>
              </a:rPr>
              <a:t> </a:t>
            </a:r>
            <a:r>
              <a:rPr sz="2800" dirty="0">
                <a:latin typeface="Times New Roman"/>
                <a:cs typeface="Times New Roman"/>
              </a:rPr>
              <a:t>to</a:t>
            </a:r>
            <a:r>
              <a:rPr sz="2800" spc="65" dirty="0">
                <a:latin typeface="Times New Roman"/>
                <a:cs typeface="Times New Roman"/>
              </a:rPr>
              <a:t> </a:t>
            </a:r>
            <a:r>
              <a:rPr sz="2800" dirty="0">
                <a:latin typeface="Times New Roman"/>
                <a:cs typeface="Times New Roman"/>
              </a:rPr>
              <a:t>stop</a:t>
            </a:r>
            <a:r>
              <a:rPr sz="2800" spc="65" dirty="0">
                <a:latin typeface="Times New Roman"/>
                <a:cs typeface="Times New Roman"/>
              </a:rPr>
              <a:t> </a:t>
            </a:r>
            <a:r>
              <a:rPr sz="2800" dirty="0">
                <a:latin typeface="Times New Roman"/>
                <a:cs typeface="Times New Roman"/>
              </a:rPr>
              <a:t>developing</a:t>
            </a:r>
            <a:r>
              <a:rPr sz="2800" spc="65" dirty="0">
                <a:latin typeface="Times New Roman"/>
                <a:cs typeface="Times New Roman"/>
              </a:rPr>
              <a:t> </a:t>
            </a:r>
            <a:r>
              <a:rPr sz="2800" dirty="0">
                <a:latin typeface="Times New Roman"/>
                <a:cs typeface="Times New Roman"/>
              </a:rPr>
              <a:t>these</a:t>
            </a:r>
            <a:r>
              <a:rPr sz="2800" spc="65" dirty="0">
                <a:latin typeface="Times New Roman"/>
                <a:cs typeface="Times New Roman"/>
              </a:rPr>
              <a:t> </a:t>
            </a:r>
            <a:r>
              <a:rPr sz="2800" spc="-10" dirty="0">
                <a:latin typeface="Times New Roman"/>
                <a:cs typeface="Times New Roman"/>
              </a:rPr>
              <a:t>algorithms </a:t>
            </a:r>
            <a:r>
              <a:rPr sz="2800" dirty="0">
                <a:latin typeface="Times New Roman"/>
                <a:cs typeface="Times New Roman"/>
              </a:rPr>
              <a:t>for</a:t>
            </a:r>
            <a:r>
              <a:rPr sz="2800" spc="-25" dirty="0">
                <a:latin typeface="Times New Roman"/>
                <a:cs typeface="Times New Roman"/>
              </a:rPr>
              <a:t> </a:t>
            </a:r>
            <a:r>
              <a:rPr sz="2800" dirty="0">
                <a:latin typeface="Times New Roman"/>
                <a:cs typeface="Times New Roman"/>
              </a:rPr>
              <a:t>six</a:t>
            </a:r>
            <a:r>
              <a:rPr sz="2800" spc="-20" dirty="0">
                <a:latin typeface="Times New Roman"/>
                <a:cs typeface="Times New Roman"/>
              </a:rPr>
              <a:t> </a:t>
            </a:r>
            <a:r>
              <a:rPr sz="2800" dirty="0">
                <a:latin typeface="Times New Roman"/>
                <a:cs typeface="Times New Roman"/>
              </a:rPr>
              <a:t>months,</a:t>
            </a:r>
            <a:r>
              <a:rPr sz="2800" spc="-20" dirty="0">
                <a:latin typeface="Times New Roman"/>
                <a:cs typeface="Times New Roman"/>
              </a:rPr>
              <a:t> </a:t>
            </a:r>
            <a:r>
              <a:rPr sz="2800" dirty="0">
                <a:latin typeface="Times New Roman"/>
                <a:cs typeface="Times New Roman"/>
              </a:rPr>
              <a:t>until</a:t>
            </a:r>
            <a:r>
              <a:rPr sz="2800" spc="-25" dirty="0">
                <a:latin typeface="Times New Roman"/>
                <a:cs typeface="Times New Roman"/>
              </a:rPr>
              <a:t> </a:t>
            </a:r>
            <a:r>
              <a:rPr sz="2800" dirty="0">
                <a:latin typeface="Times New Roman"/>
                <a:cs typeface="Times New Roman"/>
              </a:rPr>
              <a:t>they</a:t>
            </a:r>
            <a:r>
              <a:rPr sz="2800" spc="-20" dirty="0">
                <a:latin typeface="Times New Roman"/>
                <a:cs typeface="Times New Roman"/>
              </a:rPr>
              <a:t> </a:t>
            </a:r>
            <a:r>
              <a:rPr sz="2800" dirty="0">
                <a:latin typeface="Times New Roman"/>
                <a:cs typeface="Times New Roman"/>
              </a:rPr>
              <a:t>can</a:t>
            </a:r>
            <a:r>
              <a:rPr sz="2800" spc="-20" dirty="0">
                <a:latin typeface="Times New Roman"/>
                <a:cs typeface="Times New Roman"/>
              </a:rPr>
              <a:t> </a:t>
            </a:r>
            <a:r>
              <a:rPr sz="2800" dirty="0">
                <a:latin typeface="Times New Roman"/>
                <a:cs typeface="Times New Roman"/>
              </a:rPr>
              <a:t>figure</a:t>
            </a:r>
            <a:r>
              <a:rPr sz="2800" spc="-20" dirty="0">
                <a:latin typeface="Times New Roman"/>
                <a:cs typeface="Times New Roman"/>
              </a:rPr>
              <a:t> </a:t>
            </a:r>
            <a:r>
              <a:rPr sz="2800" dirty="0">
                <a:latin typeface="Times New Roman"/>
                <a:cs typeface="Times New Roman"/>
              </a:rPr>
              <a:t>out</a:t>
            </a:r>
            <a:r>
              <a:rPr sz="2800" spc="-25" dirty="0">
                <a:latin typeface="Times New Roman"/>
                <a:cs typeface="Times New Roman"/>
              </a:rPr>
              <a:t> </a:t>
            </a:r>
            <a:r>
              <a:rPr sz="2800" dirty="0">
                <a:latin typeface="Times New Roman"/>
                <a:cs typeface="Times New Roman"/>
              </a:rPr>
              <a:t>how</a:t>
            </a:r>
            <a:r>
              <a:rPr sz="2800" spc="-25" dirty="0">
                <a:latin typeface="Times New Roman"/>
                <a:cs typeface="Times New Roman"/>
              </a:rPr>
              <a:t> </a:t>
            </a:r>
            <a:r>
              <a:rPr sz="2800" dirty="0">
                <a:latin typeface="Times New Roman"/>
                <a:cs typeface="Times New Roman"/>
              </a:rPr>
              <a:t>to</a:t>
            </a:r>
            <a:r>
              <a:rPr sz="2800" spc="-20" dirty="0">
                <a:latin typeface="Times New Roman"/>
                <a:cs typeface="Times New Roman"/>
              </a:rPr>
              <a:t> </a:t>
            </a:r>
            <a:r>
              <a:rPr sz="2800" dirty="0">
                <a:latin typeface="Times New Roman"/>
                <a:cs typeface="Times New Roman"/>
              </a:rPr>
              <a:t>control</a:t>
            </a:r>
            <a:r>
              <a:rPr sz="2800" spc="-20" dirty="0">
                <a:latin typeface="Times New Roman"/>
                <a:cs typeface="Times New Roman"/>
              </a:rPr>
              <a:t> </a:t>
            </a:r>
            <a:r>
              <a:rPr sz="2800" spc="-10" dirty="0">
                <a:latin typeface="Times New Roman"/>
                <a:cs typeface="Times New Roman"/>
              </a:rPr>
              <a:t>them.</a:t>
            </a:r>
            <a:endParaRPr lang="en-US" sz="2800" spc="-10" dirty="0">
              <a:latin typeface="Times New Roman"/>
              <a:cs typeface="Times New Roman"/>
            </a:endParaRPr>
          </a:p>
          <a:p>
            <a:pPr marL="238125" marR="5080" indent="-226060" algn="just">
              <a:lnSpc>
                <a:spcPct val="124300"/>
              </a:lnSpc>
              <a:spcBef>
                <a:spcPts val="215"/>
              </a:spcBef>
              <a:buFont typeface="Arial"/>
              <a:buChar char="•"/>
              <a:tabLst>
                <a:tab pos="238760" algn="l"/>
              </a:tabLst>
            </a:pPr>
            <a:r>
              <a:rPr lang="en-SG" sz="2800" spc="-10" dirty="0">
                <a:latin typeface="Times New Roman"/>
                <a:cs typeface="Times New Roman"/>
              </a:rPr>
              <a:t>A second letter over the summer that was signed by the leaders of </a:t>
            </a:r>
            <a:r>
              <a:rPr lang="en-US" sz="2800" dirty="0" err="1">
                <a:effectLst/>
                <a:latin typeface="Times New Roman" panose="02020603050405020304" pitchFamily="18" charset="0"/>
                <a:ea typeface="Song" pitchFamily="2" charset="-122"/>
                <a:cs typeface="Microsoft Himalaya" pitchFamily="2" charset="0"/>
              </a:rPr>
              <a:t>OpenAI</a:t>
            </a:r>
            <a:r>
              <a:rPr lang="en-US" sz="2800" dirty="0">
                <a:effectLst/>
                <a:latin typeface="Times New Roman" panose="02020603050405020304" pitchFamily="18" charset="0"/>
                <a:ea typeface="Song" pitchFamily="2" charset="-122"/>
                <a:cs typeface="Microsoft Himalaya" pitchFamily="2" charset="0"/>
              </a:rPr>
              <a:t>, Google DeepMind, Anthropic and other AI labs</a:t>
            </a:r>
            <a:r>
              <a:rPr lang="en-SG" sz="2800" dirty="0">
                <a:effectLst/>
              </a:rPr>
              <a:t> </a:t>
            </a:r>
            <a:r>
              <a:rPr lang="en-SG" sz="2800" dirty="0">
                <a:effectLst/>
                <a:latin typeface="Times New Roman" panose="02020603050405020304" pitchFamily="18" charset="0"/>
                <a:cs typeface="Times New Roman" panose="02020603050405020304" pitchFamily="18" charset="0"/>
              </a:rPr>
              <a:t>warned that future systems could be as deadly as pandemics and nuclear weapons, and so “Mitigating the risks of extinction from AI should be a global priority”.</a:t>
            </a:r>
            <a:endParaRPr lang="en-SG" sz="2800" spc="-1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00E40383-D049-8890-A6DE-CD72BB7D4D96}"/>
              </a:ext>
            </a:extLst>
          </p:cNvPr>
          <p:cNvSpPr>
            <a:spLocks noGrp="1"/>
          </p:cNvSpPr>
          <p:nvPr>
            <p:ph type="sldNum" sz="quarter" idx="7"/>
          </p:nvPr>
        </p:nvSpPr>
        <p:spPr/>
        <p:txBody>
          <a:bodyPr/>
          <a:lstStyle/>
          <a:p>
            <a:fld id="{B6F15528-21DE-4FAA-801E-634DDDAF4B2B}" type="slidenum">
              <a:rPr lang="en-SG" smtClean="0"/>
              <a:t>26</a:t>
            </a:fld>
            <a:endParaRPr lang="en-S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D1E54F-4833-BA48-3902-2CD88DA93BA0}"/>
              </a:ext>
            </a:extLst>
          </p:cNvPr>
          <p:cNvSpPr>
            <a:spLocks noGrp="1"/>
          </p:cNvSpPr>
          <p:nvPr>
            <p:ph type="sldNum" sz="quarter" idx="7"/>
          </p:nvPr>
        </p:nvSpPr>
        <p:spPr/>
        <p:txBody>
          <a:bodyPr/>
          <a:lstStyle/>
          <a:p>
            <a:fld id="{B6F15528-21DE-4FAA-801E-634DDDAF4B2B}" type="slidenum">
              <a:rPr lang="en-SG" smtClean="0"/>
              <a:t>27</a:t>
            </a:fld>
            <a:endParaRPr lang="en-SG"/>
          </a:p>
        </p:txBody>
      </p:sp>
      <p:sp>
        <p:nvSpPr>
          <p:cNvPr id="3" name="TextBox 2">
            <a:extLst>
              <a:ext uri="{FF2B5EF4-FFF2-40B4-BE49-F238E27FC236}">
                <a16:creationId xmlns:a16="http://schemas.microsoft.com/office/drawing/2014/main" id="{7990FA5B-6745-2AAC-2DBF-EA8E88415CB2}"/>
              </a:ext>
            </a:extLst>
          </p:cNvPr>
          <p:cNvSpPr txBox="1"/>
          <p:nvPr/>
        </p:nvSpPr>
        <p:spPr>
          <a:xfrm>
            <a:off x="698500" y="581025"/>
            <a:ext cx="9460230" cy="6340197"/>
          </a:xfrm>
          <a:prstGeom prst="rect">
            <a:avLst/>
          </a:prstGeom>
          <a:noFill/>
        </p:spPr>
        <p:txBody>
          <a:bodyPr wrap="square" rtlCol="0">
            <a:spAutoFit/>
          </a:bodyPr>
          <a:lstStyle/>
          <a:p>
            <a:pPr algn="just">
              <a:lnSpc>
                <a:spcPct val="150000"/>
              </a:lnSpc>
            </a:pPr>
            <a:r>
              <a:rPr lang="en-SG" sz="2800" spc="-10" dirty="0">
                <a:latin typeface="Times New Roman"/>
                <a:cs typeface="Times New Roman"/>
              </a:rPr>
              <a:t>In their video, Tristan Harris and Aza </a:t>
            </a:r>
            <a:r>
              <a:rPr lang="en-SG" sz="2800" spc="-10" dirty="0" err="1">
                <a:latin typeface="Times New Roman"/>
                <a:cs typeface="Times New Roman"/>
              </a:rPr>
              <a:t>Raskin</a:t>
            </a:r>
            <a:r>
              <a:rPr lang="en-SG" sz="2800" spc="-10" dirty="0">
                <a:latin typeface="Times New Roman"/>
                <a:cs typeface="Times New Roman"/>
              </a:rPr>
              <a:t> report that in a survey of AI researchers, 50% said that there is a 10% or greater chance that humans will go extinct from our inability to control AI.</a:t>
            </a:r>
          </a:p>
          <a:p>
            <a:pPr algn="just">
              <a:lnSpc>
                <a:spcPct val="150000"/>
              </a:lnSpc>
            </a:pPr>
            <a:r>
              <a:rPr lang="en-SG" sz="2800" spc="-10" dirty="0">
                <a:latin typeface="Times New Roman"/>
                <a:cs typeface="Times New Roman"/>
              </a:rPr>
              <a:t>They use the analogy of an airplane, where 50% of the engineers who built it say there is a 10% or better chance the plane will crash. They ask, would you get on the plane? Yet we are boarding everyone on the AI plane without even giving them the choice.</a:t>
            </a:r>
            <a:endParaRPr lang="en-US" sz="2800" spc="-10" dirty="0">
              <a:latin typeface="Times New Roman"/>
              <a:cs typeface="Times New Roman"/>
            </a:endParaRPr>
          </a:p>
          <a:p>
            <a:endParaRPr lang="en-US" sz="2800" dirty="0"/>
          </a:p>
        </p:txBody>
      </p:sp>
    </p:spTree>
    <p:extLst>
      <p:ext uri="{BB962C8B-B14F-4D97-AF65-F5344CB8AC3E}">
        <p14:creationId xmlns:p14="http://schemas.microsoft.com/office/powerpoint/2010/main" val="176873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054A67-0B9E-4831-0D42-B1C4AB28DC51}"/>
              </a:ext>
            </a:extLst>
          </p:cNvPr>
          <p:cNvSpPr>
            <a:spLocks noGrp="1"/>
          </p:cNvSpPr>
          <p:nvPr>
            <p:ph type="sldNum" sz="quarter" idx="7"/>
          </p:nvPr>
        </p:nvSpPr>
        <p:spPr/>
        <p:txBody>
          <a:bodyPr/>
          <a:lstStyle/>
          <a:p>
            <a:fld id="{B6F15528-21DE-4FAA-801E-634DDDAF4B2B}" type="slidenum">
              <a:rPr lang="en-SG" smtClean="0"/>
              <a:t>28</a:t>
            </a:fld>
            <a:endParaRPr lang="en-SG"/>
          </a:p>
        </p:txBody>
      </p:sp>
      <p:sp>
        <p:nvSpPr>
          <p:cNvPr id="3" name="TextBox 2">
            <a:extLst>
              <a:ext uri="{FF2B5EF4-FFF2-40B4-BE49-F238E27FC236}">
                <a16:creationId xmlns:a16="http://schemas.microsoft.com/office/drawing/2014/main" id="{23194FD4-9063-C2C4-5802-CEF82360BEFF}"/>
              </a:ext>
            </a:extLst>
          </p:cNvPr>
          <p:cNvSpPr txBox="1"/>
          <p:nvPr/>
        </p:nvSpPr>
        <p:spPr>
          <a:xfrm>
            <a:off x="622300" y="276225"/>
            <a:ext cx="9296400" cy="4524315"/>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They point out that there are three things that happen with new technology:</a:t>
            </a:r>
          </a:p>
          <a:p>
            <a:endParaRPr lang="en-US" sz="2800" dirty="0">
              <a:latin typeface="Times New Roman" panose="02020603050405020304" pitchFamily="18" charset="0"/>
              <a:cs typeface="Times New Roman" panose="02020603050405020304" pitchFamily="18" charset="0"/>
            </a:endParaRPr>
          </a:p>
          <a:p>
            <a:pPr marL="342900" indent="-342900">
              <a:buAutoNum type="arabicPeriod"/>
            </a:pPr>
            <a:r>
              <a:rPr lang="en-US" sz="2800" dirty="0">
                <a:latin typeface="Times New Roman" panose="02020603050405020304" pitchFamily="18" charset="0"/>
                <a:cs typeface="Times New Roman" panose="02020603050405020304" pitchFamily="18" charset="0"/>
              </a:rPr>
              <a:t>When you invent a new technology, you uncover a new class of responsibilities.</a:t>
            </a:r>
          </a:p>
          <a:p>
            <a:pPr marL="342900" indent="-342900">
              <a:buAutoNum type="arabicPeriod"/>
            </a:pPr>
            <a:endParaRPr lang="en-US" sz="2800" dirty="0">
              <a:latin typeface="Times New Roman" panose="02020603050405020304" pitchFamily="18" charset="0"/>
              <a:cs typeface="Times New Roman" panose="02020603050405020304" pitchFamily="18" charset="0"/>
            </a:endParaRPr>
          </a:p>
          <a:p>
            <a:pPr marL="342900" indent="-342900">
              <a:buAutoNum type="arabicPeriod"/>
            </a:pPr>
            <a:r>
              <a:rPr lang="en-US" sz="2800" dirty="0">
                <a:latin typeface="Times New Roman" panose="02020603050405020304" pitchFamily="18" charset="0"/>
                <a:cs typeface="Times New Roman" panose="02020603050405020304" pitchFamily="18" charset="0"/>
              </a:rPr>
              <a:t>If the technology confers power, it will start a race.</a:t>
            </a:r>
          </a:p>
          <a:p>
            <a:pPr marL="342900" indent="-342900">
              <a:buAutoNum type="arabicPeriod"/>
            </a:pPr>
            <a:endParaRPr lang="en-US" sz="2800" dirty="0">
              <a:latin typeface="Times New Roman" panose="02020603050405020304" pitchFamily="18" charset="0"/>
              <a:cs typeface="Times New Roman" panose="02020603050405020304" pitchFamily="18" charset="0"/>
            </a:endParaRPr>
          </a:p>
          <a:p>
            <a:pPr marL="342900" indent="-342900">
              <a:buAutoNum type="arabicPeriod"/>
            </a:pPr>
            <a:r>
              <a:rPr lang="en-US" sz="2800" dirty="0">
                <a:latin typeface="Times New Roman" panose="02020603050405020304" pitchFamily="18" charset="0"/>
                <a:cs typeface="Times New Roman" panose="02020603050405020304" pitchFamily="18" charset="0"/>
              </a:rPr>
              <a:t>If you do not coordinate, the race ends in tragedy.</a:t>
            </a:r>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1650579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AB99C1-A69E-D792-6918-1A6E37DD8E9B}"/>
              </a:ext>
            </a:extLst>
          </p:cNvPr>
          <p:cNvSpPr>
            <a:spLocks noGrp="1"/>
          </p:cNvSpPr>
          <p:nvPr>
            <p:ph type="sldNum" sz="quarter" idx="7"/>
          </p:nvPr>
        </p:nvSpPr>
        <p:spPr/>
        <p:txBody>
          <a:bodyPr/>
          <a:lstStyle/>
          <a:p>
            <a:fld id="{B6F15528-21DE-4FAA-801E-634DDDAF4B2B}" type="slidenum">
              <a:rPr lang="en-SG" smtClean="0"/>
              <a:t>29</a:t>
            </a:fld>
            <a:endParaRPr lang="en-SG"/>
          </a:p>
        </p:txBody>
      </p:sp>
      <p:sp>
        <p:nvSpPr>
          <p:cNvPr id="3" name="TextBox 2">
            <a:extLst>
              <a:ext uri="{FF2B5EF4-FFF2-40B4-BE49-F238E27FC236}">
                <a16:creationId xmlns:a16="http://schemas.microsoft.com/office/drawing/2014/main" id="{D08E0238-CA2A-C883-687B-6CDBEBE65AF1}"/>
              </a:ext>
            </a:extLst>
          </p:cNvPr>
          <p:cNvSpPr txBox="1"/>
          <p:nvPr/>
        </p:nvSpPr>
        <p:spPr>
          <a:xfrm>
            <a:off x="698500" y="200025"/>
            <a:ext cx="9296400" cy="6531019"/>
          </a:xfrm>
          <a:prstGeom prst="rect">
            <a:avLst/>
          </a:prstGeom>
          <a:noFill/>
        </p:spPr>
        <p:txBody>
          <a:bodyPr wrap="square" rtlCol="0">
            <a:spAutoFit/>
          </a:bodyPr>
          <a:lstStyle/>
          <a:p>
            <a:pPr>
              <a:lnSpc>
                <a:spcPct val="130000"/>
              </a:lnSpc>
            </a:pPr>
            <a:r>
              <a:rPr lang="en-US" sz="2800" dirty="0">
                <a:latin typeface="Times New Roman" panose="02020603050405020304" pitchFamily="18" charset="0"/>
                <a:cs typeface="Times New Roman" panose="02020603050405020304" pitchFamily="18" charset="0"/>
              </a:rPr>
              <a:t>Just this month (1-2 Nov) there was an international meeting in Britain attended by 29 nations, including the US and China, plus </a:t>
            </a:r>
            <a:r>
              <a:rPr lang="en-SG" sz="2800" dirty="0">
                <a:effectLst/>
                <a:latin typeface="Times New Roman" panose="02020603050405020304" pitchFamily="18" charset="0"/>
                <a:cs typeface="Times New Roman" panose="02020603050405020304" pitchFamily="18" charset="0"/>
              </a:rPr>
              <a:t>executives from leading technology and AI companies, including Anthropic, Google DeepMind, IBM, Meta, Microsoft, Nvidia, </a:t>
            </a:r>
            <a:r>
              <a:rPr lang="en-SG" sz="2800" dirty="0" err="1">
                <a:effectLst/>
                <a:latin typeface="Times New Roman" panose="02020603050405020304" pitchFamily="18" charset="0"/>
                <a:cs typeface="Times New Roman" panose="02020603050405020304" pitchFamily="18" charset="0"/>
              </a:rPr>
              <a:t>OpenAI</a:t>
            </a:r>
            <a:r>
              <a:rPr lang="en-SG" sz="2800" dirty="0">
                <a:effectLst/>
                <a:latin typeface="Times New Roman" panose="02020603050405020304" pitchFamily="18" charset="0"/>
                <a:cs typeface="Times New Roman" panose="02020603050405020304" pitchFamily="18" charset="0"/>
              </a:rPr>
              <a:t> and Tencent,</a:t>
            </a:r>
            <a:r>
              <a:rPr lang="en-US" sz="2800" dirty="0">
                <a:latin typeface="Times New Roman" panose="02020603050405020304" pitchFamily="18" charset="0"/>
                <a:cs typeface="Times New Roman" panose="02020603050405020304" pitchFamily="18" charset="0"/>
              </a:rPr>
              <a:t> to talk about how to deal with the current problems of Artificial Narrow Intelligence systems, and also Artificial General Intelligence systems, and they produced the “</a:t>
            </a:r>
            <a:r>
              <a:rPr lang="en-SG" sz="2800" dirty="0">
                <a:effectLst/>
                <a:latin typeface="Times New Roman" panose="02020603050405020304" pitchFamily="18" charset="0"/>
                <a:cs typeface="Times New Roman" panose="02020603050405020304" pitchFamily="18" charset="0"/>
              </a:rPr>
              <a:t>Bletchley Declaration”, which did not set specific policy goals, but laid out the dangers and the need to do something. There is another meeting planned </a:t>
            </a:r>
            <a:r>
              <a:rPr lang="en-SG" sz="2800" dirty="0">
                <a:latin typeface="Times New Roman" panose="02020603050405020304" pitchFamily="18" charset="0"/>
                <a:cs typeface="Times New Roman" panose="02020603050405020304" pitchFamily="18" charset="0"/>
              </a:rPr>
              <a:t>to occur in six months in Korea and six months after that in France.</a:t>
            </a:r>
            <a:endParaRPr lang="en-SG" sz="2800" dirty="0">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372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100" y="342087"/>
            <a:ext cx="9586595" cy="6048322"/>
          </a:xfrm>
          <a:prstGeom prst="rect">
            <a:avLst/>
          </a:prstGeom>
        </p:spPr>
        <p:txBody>
          <a:bodyPr vert="horz" wrap="square" lIns="0" tIns="97790" rIns="0" bIns="0" rtlCol="0">
            <a:spAutoFit/>
          </a:bodyPr>
          <a:lstStyle/>
          <a:p>
            <a:pPr marL="1102995" algn="just">
              <a:lnSpc>
                <a:spcPct val="100000"/>
              </a:lnSpc>
              <a:spcBef>
                <a:spcPts val="770"/>
              </a:spcBef>
            </a:pPr>
            <a:r>
              <a:rPr sz="2800" b="1" dirty="0">
                <a:latin typeface="Times New Roman"/>
                <a:cs typeface="Times New Roman"/>
              </a:rPr>
              <a:t>The</a:t>
            </a:r>
            <a:r>
              <a:rPr sz="2800" b="1" spc="-35" dirty="0">
                <a:latin typeface="Times New Roman"/>
                <a:cs typeface="Times New Roman"/>
              </a:rPr>
              <a:t> </a:t>
            </a:r>
            <a:r>
              <a:rPr sz="2800" b="1" dirty="0">
                <a:latin typeface="Times New Roman"/>
                <a:cs typeface="Times New Roman"/>
              </a:rPr>
              <a:t>nature</a:t>
            </a:r>
            <a:r>
              <a:rPr sz="2800" b="1" spc="-25" dirty="0">
                <a:latin typeface="Times New Roman"/>
                <a:cs typeface="Times New Roman"/>
              </a:rPr>
              <a:t> </a:t>
            </a:r>
            <a:r>
              <a:rPr sz="2800" b="1" dirty="0">
                <a:latin typeface="Times New Roman"/>
                <a:cs typeface="Times New Roman"/>
              </a:rPr>
              <a:t>of</a:t>
            </a:r>
            <a:r>
              <a:rPr sz="2800" b="1" spc="-25" dirty="0">
                <a:latin typeface="Times New Roman"/>
                <a:cs typeface="Times New Roman"/>
              </a:rPr>
              <a:t> </a:t>
            </a:r>
            <a:r>
              <a:rPr sz="2800" b="1" dirty="0">
                <a:latin typeface="Times New Roman"/>
                <a:cs typeface="Times New Roman"/>
              </a:rPr>
              <a:t>ChatGPT</a:t>
            </a:r>
            <a:r>
              <a:rPr sz="2800" b="1" spc="-25" dirty="0">
                <a:latin typeface="Times New Roman"/>
                <a:cs typeface="Times New Roman"/>
              </a:rPr>
              <a:t> </a:t>
            </a:r>
            <a:r>
              <a:rPr sz="2800" b="1" dirty="0">
                <a:latin typeface="Times New Roman"/>
                <a:cs typeface="Times New Roman"/>
              </a:rPr>
              <a:t>and</a:t>
            </a:r>
            <a:r>
              <a:rPr sz="2800" b="1" spc="-25" dirty="0">
                <a:latin typeface="Times New Roman"/>
                <a:cs typeface="Times New Roman"/>
              </a:rPr>
              <a:t> </a:t>
            </a:r>
            <a:r>
              <a:rPr sz="2800" b="1" dirty="0">
                <a:latin typeface="Times New Roman"/>
                <a:cs typeface="Times New Roman"/>
              </a:rPr>
              <a:t>similar</a:t>
            </a:r>
            <a:r>
              <a:rPr sz="2800" b="1" spc="-25" dirty="0">
                <a:latin typeface="Times New Roman"/>
                <a:cs typeface="Times New Roman"/>
              </a:rPr>
              <a:t> </a:t>
            </a:r>
            <a:r>
              <a:rPr sz="2800" b="1" dirty="0">
                <a:latin typeface="Times New Roman"/>
                <a:cs typeface="Times New Roman"/>
              </a:rPr>
              <a:t>AI</a:t>
            </a:r>
            <a:r>
              <a:rPr sz="2800" b="1" spc="-25" dirty="0">
                <a:latin typeface="Times New Roman"/>
                <a:cs typeface="Times New Roman"/>
              </a:rPr>
              <a:t> </a:t>
            </a:r>
            <a:r>
              <a:rPr sz="2800" b="1" spc="-10" dirty="0">
                <a:latin typeface="Times New Roman"/>
                <a:cs typeface="Times New Roman"/>
              </a:rPr>
              <a:t>products</a:t>
            </a:r>
            <a:endParaRPr sz="2800" dirty="0">
              <a:latin typeface="Times New Roman"/>
              <a:cs typeface="Times New Roman"/>
            </a:endParaRPr>
          </a:p>
          <a:p>
            <a:pPr marL="240029" indent="-227965" algn="just">
              <a:lnSpc>
                <a:spcPct val="114000"/>
              </a:lnSpc>
              <a:spcBef>
                <a:spcPts val="300"/>
              </a:spcBef>
              <a:buFont typeface="Arial"/>
              <a:buChar char="•"/>
              <a:tabLst>
                <a:tab pos="240665" algn="l"/>
              </a:tabLst>
            </a:pPr>
            <a:r>
              <a:rPr sz="2800" dirty="0">
                <a:latin typeface="Times New Roman"/>
                <a:cs typeface="Times New Roman"/>
              </a:rPr>
              <a:t>But</a:t>
            </a:r>
            <a:r>
              <a:rPr sz="2800" spc="-40" dirty="0">
                <a:latin typeface="Times New Roman"/>
                <a:cs typeface="Times New Roman"/>
              </a:rPr>
              <a:t> </a:t>
            </a:r>
            <a:r>
              <a:rPr sz="2800" dirty="0">
                <a:latin typeface="Times New Roman"/>
                <a:cs typeface="Times New Roman"/>
              </a:rPr>
              <a:t>these</a:t>
            </a:r>
            <a:r>
              <a:rPr sz="2800" spc="-25" dirty="0">
                <a:latin typeface="Times New Roman"/>
                <a:cs typeface="Times New Roman"/>
              </a:rPr>
              <a:t> </a:t>
            </a:r>
            <a:r>
              <a:rPr sz="2800" dirty="0">
                <a:latin typeface="Times New Roman"/>
                <a:cs typeface="Times New Roman"/>
              </a:rPr>
              <a:t>algorithms</a:t>
            </a:r>
            <a:r>
              <a:rPr sz="2800" spc="-25" dirty="0">
                <a:latin typeface="Times New Roman"/>
                <a:cs typeface="Times New Roman"/>
              </a:rPr>
              <a:t> </a:t>
            </a:r>
            <a:r>
              <a:rPr sz="2800" dirty="0">
                <a:latin typeface="Times New Roman"/>
                <a:cs typeface="Times New Roman"/>
              </a:rPr>
              <a:t>do</a:t>
            </a:r>
            <a:r>
              <a:rPr sz="2800" spc="-25" dirty="0">
                <a:latin typeface="Times New Roman"/>
                <a:cs typeface="Times New Roman"/>
              </a:rPr>
              <a:t> </a:t>
            </a:r>
            <a:r>
              <a:rPr sz="2800" dirty="0">
                <a:latin typeface="Times New Roman"/>
                <a:cs typeface="Times New Roman"/>
              </a:rPr>
              <a:t>not</a:t>
            </a:r>
            <a:r>
              <a:rPr sz="2800" spc="-30" dirty="0">
                <a:latin typeface="Times New Roman"/>
                <a:cs typeface="Times New Roman"/>
              </a:rPr>
              <a:t> </a:t>
            </a:r>
            <a:r>
              <a:rPr sz="2800" dirty="0">
                <a:latin typeface="Times New Roman"/>
                <a:cs typeface="Times New Roman"/>
              </a:rPr>
              <a:t>understand</a:t>
            </a:r>
            <a:r>
              <a:rPr sz="2800" spc="-25" dirty="0">
                <a:latin typeface="Times New Roman"/>
                <a:cs typeface="Times New Roman"/>
              </a:rPr>
              <a:t> </a:t>
            </a:r>
            <a:r>
              <a:rPr sz="2800" dirty="0">
                <a:latin typeface="Times New Roman"/>
                <a:cs typeface="Times New Roman"/>
              </a:rPr>
              <a:t>what</a:t>
            </a:r>
            <a:r>
              <a:rPr sz="2800" spc="-25" dirty="0">
                <a:latin typeface="Times New Roman"/>
                <a:cs typeface="Times New Roman"/>
              </a:rPr>
              <a:t> </a:t>
            </a:r>
            <a:r>
              <a:rPr sz="2800" dirty="0">
                <a:latin typeface="Times New Roman"/>
                <a:cs typeface="Times New Roman"/>
              </a:rPr>
              <a:t>they</a:t>
            </a:r>
            <a:r>
              <a:rPr sz="2800" spc="-25"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spc="-10" dirty="0">
                <a:latin typeface="Times New Roman"/>
                <a:cs typeface="Times New Roman"/>
              </a:rPr>
              <a:t>writing</a:t>
            </a:r>
            <a:r>
              <a:rPr lang="en-US" sz="2800" spc="-10" dirty="0">
                <a:latin typeface="Times New Roman"/>
                <a:cs typeface="Times New Roman"/>
              </a:rPr>
              <a:t>, and so do not know if what they say is true or false</a:t>
            </a:r>
            <a:r>
              <a:rPr sz="2800" spc="-10" dirty="0">
                <a:latin typeface="Times New Roman"/>
                <a:cs typeface="Times New Roman"/>
              </a:rPr>
              <a:t>.</a:t>
            </a:r>
            <a:r>
              <a:rPr lang="en-US" sz="2800" spc="-10" dirty="0">
                <a:latin typeface="Times New Roman"/>
                <a:cs typeface="Times New Roman"/>
              </a:rPr>
              <a:t> Because of this they often “hallucinate”, i.e. make up answers that aren’t true, or come to absurd conclusions.</a:t>
            </a:r>
            <a:endParaRPr sz="2800" dirty="0">
              <a:latin typeface="Times New Roman"/>
              <a:cs typeface="Times New Roman"/>
            </a:endParaRPr>
          </a:p>
          <a:p>
            <a:pPr marL="240029" marR="5080" indent="-227965" algn="just">
              <a:lnSpc>
                <a:spcPct val="114000"/>
              </a:lnSpc>
              <a:spcBef>
                <a:spcPts val="300"/>
              </a:spcBef>
              <a:buFont typeface="Arial"/>
              <a:buChar char="•"/>
              <a:tabLst>
                <a:tab pos="240665" algn="l"/>
              </a:tabLst>
            </a:pPr>
            <a:r>
              <a:rPr sz="2800" dirty="0">
                <a:latin typeface="Times New Roman"/>
                <a:cs typeface="Times New Roman"/>
              </a:rPr>
              <a:t>They</a:t>
            </a:r>
            <a:r>
              <a:rPr sz="2800" spc="240" dirty="0">
                <a:latin typeface="Times New Roman"/>
                <a:cs typeface="Times New Roman"/>
              </a:rPr>
              <a:t> </a:t>
            </a:r>
            <a:r>
              <a:rPr sz="2800" dirty="0">
                <a:latin typeface="Times New Roman"/>
                <a:cs typeface="Times New Roman"/>
              </a:rPr>
              <a:t>are</a:t>
            </a:r>
            <a:r>
              <a:rPr sz="2800" spc="254" dirty="0">
                <a:latin typeface="Times New Roman"/>
                <a:cs typeface="Times New Roman"/>
              </a:rPr>
              <a:t> </a:t>
            </a:r>
            <a:r>
              <a:rPr sz="2800" dirty="0">
                <a:latin typeface="Times New Roman"/>
                <a:cs typeface="Times New Roman"/>
              </a:rPr>
              <a:t>like</a:t>
            </a:r>
            <a:r>
              <a:rPr sz="2800" spc="250" dirty="0">
                <a:latin typeface="Times New Roman"/>
                <a:cs typeface="Times New Roman"/>
              </a:rPr>
              <a:t> </a:t>
            </a:r>
            <a:r>
              <a:rPr sz="2800" dirty="0">
                <a:latin typeface="Times New Roman"/>
                <a:cs typeface="Times New Roman"/>
              </a:rPr>
              <a:t>mirrors</a:t>
            </a:r>
            <a:r>
              <a:rPr sz="2800" spc="254" dirty="0">
                <a:latin typeface="Times New Roman"/>
                <a:cs typeface="Times New Roman"/>
              </a:rPr>
              <a:t> </a:t>
            </a:r>
            <a:r>
              <a:rPr sz="2800" dirty="0">
                <a:latin typeface="Times New Roman"/>
                <a:cs typeface="Times New Roman"/>
              </a:rPr>
              <a:t>reflecting</a:t>
            </a:r>
            <a:r>
              <a:rPr sz="2800" spc="250" dirty="0">
                <a:latin typeface="Times New Roman"/>
                <a:cs typeface="Times New Roman"/>
              </a:rPr>
              <a:t> </a:t>
            </a:r>
            <a:r>
              <a:rPr sz="2800" dirty="0">
                <a:latin typeface="Times New Roman"/>
                <a:cs typeface="Times New Roman"/>
              </a:rPr>
              <a:t>the</a:t>
            </a:r>
            <a:r>
              <a:rPr sz="2800" spc="225" dirty="0">
                <a:latin typeface="Times New Roman"/>
                <a:cs typeface="Times New Roman"/>
              </a:rPr>
              <a:t> </a:t>
            </a:r>
            <a:r>
              <a:rPr sz="2800" dirty="0">
                <a:latin typeface="Times New Roman"/>
                <a:cs typeface="Times New Roman"/>
              </a:rPr>
              <a:t>data</a:t>
            </a:r>
            <a:r>
              <a:rPr sz="2800" spc="250" dirty="0">
                <a:latin typeface="Times New Roman"/>
                <a:cs typeface="Times New Roman"/>
              </a:rPr>
              <a:t> </a:t>
            </a:r>
            <a:r>
              <a:rPr sz="2800" dirty="0">
                <a:latin typeface="Times New Roman"/>
                <a:cs typeface="Times New Roman"/>
              </a:rPr>
              <a:t>they</a:t>
            </a:r>
            <a:r>
              <a:rPr sz="2800" spc="250" dirty="0">
                <a:latin typeface="Times New Roman"/>
                <a:cs typeface="Times New Roman"/>
              </a:rPr>
              <a:t> </a:t>
            </a:r>
            <a:r>
              <a:rPr sz="2800" dirty="0">
                <a:latin typeface="Times New Roman"/>
                <a:cs typeface="Times New Roman"/>
              </a:rPr>
              <a:t>have</a:t>
            </a:r>
            <a:r>
              <a:rPr sz="2800" spc="250" dirty="0">
                <a:latin typeface="Times New Roman"/>
                <a:cs typeface="Times New Roman"/>
              </a:rPr>
              <a:t> </a:t>
            </a:r>
            <a:r>
              <a:rPr lang="en-US" sz="2800" dirty="0">
                <a:latin typeface="Times New Roman"/>
                <a:cs typeface="Times New Roman"/>
              </a:rPr>
              <a:t>been trained on, largely Wikipedia</a:t>
            </a:r>
            <a:r>
              <a:rPr sz="2800" dirty="0">
                <a:latin typeface="Times New Roman"/>
                <a:cs typeface="Times New Roman"/>
              </a:rPr>
              <a:t>,</a:t>
            </a:r>
            <a:r>
              <a:rPr sz="2800" spc="254" dirty="0">
                <a:latin typeface="Times New Roman"/>
                <a:cs typeface="Times New Roman"/>
              </a:rPr>
              <a:t> </a:t>
            </a:r>
            <a:r>
              <a:rPr sz="2800" spc="-25" dirty="0">
                <a:latin typeface="Times New Roman"/>
                <a:cs typeface="Times New Roman"/>
              </a:rPr>
              <a:t>as </a:t>
            </a:r>
            <a:r>
              <a:rPr sz="2800" dirty="0">
                <a:latin typeface="Times New Roman"/>
                <a:cs typeface="Times New Roman"/>
              </a:rPr>
              <a:t>well</a:t>
            </a:r>
            <a:r>
              <a:rPr sz="2800" spc="60" dirty="0">
                <a:latin typeface="Times New Roman"/>
                <a:cs typeface="Times New Roman"/>
              </a:rPr>
              <a:t>  </a:t>
            </a:r>
            <a:r>
              <a:rPr sz="2800" dirty="0">
                <a:latin typeface="Times New Roman"/>
                <a:cs typeface="Times New Roman"/>
              </a:rPr>
              <a:t>as</a:t>
            </a:r>
            <a:r>
              <a:rPr sz="2800" spc="60" dirty="0">
                <a:latin typeface="Times New Roman"/>
                <a:cs typeface="Times New Roman"/>
              </a:rPr>
              <a:t>  </a:t>
            </a:r>
            <a:r>
              <a:rPr sz="2800" dirty="0">
                <a:latin typeface="Times New Roman"/>
                <a:cs typeface="Times New Roman"/>
              </a:rPr>
              <a:t>the</a:t>
            </a:r>
            <a:r>
              <a:rPr sz="2800" spc="60" dirty="0">
                <a:latin typeface="Times New Roman"/>
                <a:cs typeface="Times New Roman"/>
              </a:rPr>
              <a:t>  </a:t>
            </a:r>
            <a:r>
              <a:rPr sz="2800" dirty="0">
                <a:latin typeface="Times New Roman"/>
                <a:cs typeface="Times New Roman"/>
              </a:rPr>
              <a:t>data</a:t>
            </a:r>
            <a:r>
              <a:rPr sz="2800" spc="60" dirty="0">
                <a:latin typeface="Times New Roman"/>
                <a:cs typeface="Times New Roman"/>
              </a:rPr>
              <a:t>  </a:t>
            </a:r>
            <a:r>
              <a:rPr sz="2800" dirty="0">
                <a:latin typeface="Times New Roman"/>
                <a:cs typeface="Times New Roman"/>
              </a:rPr>
              <a:t>taken</a:t>
            </a:r>
            <a:r>
              <a:rPr sz="2800" spc="60" dirty="0">
                <a:latin typeface="Times New Roman"/>
                <a:cs typeface="Times New Roman"/>
              </a:rPr>
              <a:t>  </a:t>
            </a:r>
            <a:r>
              <a:rPr sz="2800" dirty="0">
                <a:latin typeface="Times New Roman"/>
                <a:cs typeface="Times New Roman"/>
              </a:rPr>
              <a:t>from</a:t>
            </a:r>
            <a:r>
              <a:rPr sz="2800" spc="60" dirty="0">
                <a:latin typeface="Times New Roman"/>
                <a:cs typeface="Times New Roman"/>
              </a:rPr>
              <a:t>  </a:t>
            </a:r>
            <a:r>
              <a:rPr sz="2800" dirty="0">
                <a:latin typeface="Times New Roman"/>
                <a:cs typeface="Times New Roman"/>
              </a:rPr>
              <a:t>the</a:t>
            </a:r>
            <a:r>
              <a:rPr sz="2800" spc="60" dirty="0">
                <a:latin typeface="Times New Roman"/>
                <a:cs typeface="Times New Roman"/>
              </a:rPr>
              <a:t>  </a:t>
            </a:r>
            <a:r>
              <a:rPr sz="2800" dirty="0">
                <a:latin typeface="Times New Roman"/>
                <a:cs typeface="Times New Roman"/>
              </a:rPr>
              <a:t>person</a:t>
            </a:r>
            <a:r>
              <a:rPr sz="2800" spc="60" dirty="0">
                <a:latin typeface="Times New Roman"/>
                <a:cs typeface="Times New Roman"/>
              </a:rPr>
              <a:t>  </a:t>
            </a:r>
            <a:r>
              <a:rPr sz="2800" dirty="0">
                <a:latin typeface="Times New Roman"/>
                <a:cs typeface="Times New Roman"/>
              </a:rPr>
              <a:t>interacting</a:t>
            </a:r>
            <a:r>
              <a:rPr sz="2800" spc="60" dirty="0">
                <a:latin typeface="Times New Roman"/>
                <a:cs typeface="Times New Roman"/>
              </a:rPr>
              <a:t>  </a:t>
            </a:r>
            <a:r>
              <a:rPr sz="2800" dirty="0">
                <a:latin typeface="Times New Roman"/>
                <a:cs typeface="Times New Roman"/>
              </a:rPr>
              <a:t>with</a:t>
            </a:r>
            <a:r>
              <a:rPr sz="2800" spc="60" dirty="0">
                <a:latin typeface="Times New Roman"/>
                <a:cs typeface="Times New Roman"/>
              </a:rPr>
              <a:t>  </a:t>
            </a:r>
            <a:r>
              <a:rPr sz="2800" spc="-25" dirty="0">
                <a:latin typeface="Times New Roman"/>
                <a:cs typeface="Times New Roman"/>
              </a:rPr>
              <a:t>the </a:t>
            </a:r>
            <a:r>
              <a:rPr sz="2800" dirty="0">
                <a:latin typeface="Times New Roman"/>
                <a:cs typeface="Times New Roman"/>
              </a:rPr>
              <a:t>algorithm</a:t>
            </a:r>
            <a:r>
              <a:rPr sz="2800" spc="55" dirty="0">
                <a:latin typeface="Times New Roman"/>
                <a:cs typeface="Times New Roman"/>
              </a:rPr>
              <a:t>  </a:t>
            </a:r>
            <a:r>
              <a:rPr sz="2800" dirty="0">
                <a:latin typeface="Times New Roman"/>
                <a:cs typeface="Times New Roman"/>
              </a:rPr>
              <a:t>at</a:t>
            </a:r>
            <a:r>
              <a:rPr sz="2800" spc="60" dirty="0">
                <a:latin typeface="Times New Roman"/>
                <a:cs typeface="Times New Roman"/>
              </a:rPr>
              <a:t>  </a:t>
            </a:r>
            <a:r>
              <a:rPr sz="2800" dirty="0">
                <a:latin typeface="Times New Roman"/>
                <a:cs typeface="Times New Roman"/>
              </a:rPr>
              <a:t>the</a:t>
            </a:r>
            <a:r>
              <a:rPr sz="2800" spc="60" dirty="0">
                <a:latin typeface="Times New Roman"/>
                <a:cs typeface="Times New Roman"/>
              </a:rPr>
              <a:t>  </a:t>
            </a:r>
            <a:r>
              <a:rPr sz="2800" dirty="0">
                <a:latin typeface="Times New Roman"/>
                <a:cs typeface="Times New Roman"/>
              </a:rPr>
              <a:t>time,</a:t>
            </a:r>
            <a:r>
              <a:rPr sz="2800" spc="60" dirty="0">
                <a:latin typeface="Times New Roman"/>
                <a:cs typeface="Times New Roman"/>
              </a:rPr>
              <a:t>  </a:t>
            </a:r>
            <a:r>
              <a:rPr sz="2800" dirty="0">
                <a:latin typeface="Times New Roman"/>
                <a:cs typeface="Times New Roman"/>
              </a:rPr>
              <a:t>thereby</a:t>
            </a:r>
            <a:r>
              <a:rPr sz="2800" spc="60" dirty="0">
                <a:latin typeface="Times New Roman"/>
                <a:cs typeface="Times New Roman"/>
              </a:rPr>
              <a:t>  </a:t>
            </a:r>
            <a:r>
              <a:rPr sz="2800" dirty="0">
                <a:latin typeface="Times New Roman"/>
                <a:cs typeface="Times New Roman"/>
              </a:rPr>
              <a:t>reflecting</a:t>
            </a:r>
            <a:r>
              <a:rPr sz="2800" spc="60" dirty="0">
                <a:latin typeface="Times New Roman"/>
                <a:cs typeface="Times New Roman"/>
              </a:rPr>
              <a:t>  </a:t>
            </a:r>
            <a:r>
              <a:rPr sz="2800" dirty="0">
                <a:latin typeface="Times New Roman"/>
                <a:cs typeface="Times New Roman"/>
              </a:rPr>
              <a:t>the</a:t>
            </a:r>
            <a:r>
              <a:rPr sz="2800" spc="60" dirty="0">
                <a:latin typeface="Times New Roman"/>
                <a:cs typeface="Times New Roman"/>
              </a:rPr>
              <a:t>  </a:t>
            </a:r>
            <a:r>
              <a:rPr sz="2800" dirty="0">
                <a:latin typeface="Times New Roman"/>
                <a:cs typeface="Times New Roman"/>
              </a:rPr>
              <a:t>personality</a:t>
            </a:r>
            <a:r>
              <a:rPr sz="2800" spc="60" dirty="0">
                <a:latin typeface="Times New Roman"/>
                <a:cs typeface="Times New Roman"/>
              </a:rPr>
              <a:t>  </a:t>
            </a:r>
            <a:r>
              <a:rPr sz="2800" spc="-25" dirty="0">
                <a:latin typeface="Times New Roman"/>
                <a:cs typeface="Times New Roman"/>
              </a:rPr>
              <a:t>and </a:t>
            </a:r>
            <a:r>
              <a:rPr sz="2800" dirty="0">
                <a:latin typeface="Times New Roman"/>
                <a:cs typeface="Times New Roman"/>
              </a:rPr>
              <a:t>desires</a:t>
            </a:r>
            <a:r>
              <a:rPr sz="2800" spc="-35" dirty="0">
                <a:latin typeface="Times New Roman"/>
                <a:cs typeface="Times New Roman"/>
              </a:rPr>
              <a:t> </a:t>
            </a:r>
            <a:r>
              <a:rPr sz="2800" dirty="0">
                <a:latin typeface="Times New Roman"/>
                <a:cs typeface="Times New Roman"/>
              </a:rPr>
              <a:t>of</a:t>
            </a:r>
            <a:r>
              <a:rPr sz="2800" spc="-20" dirty="0">
                <a:latin typeface="Times New Roman"/>
                <a:cs typeface="Times New Roman"/>
              </a:rPr>
              <a:t> </a:t>
            </a:r>
            <a:r>
              <a:rPr sz="2800" dirty="0">
                <a:latin typeface="Times New Roman"/>
                <a:cs typeface="Times New Roman"/>
              </a:rPr>
              <a:t>that</a:t>
            </a:r>
            <a:r>
              <a:rPr sz="2800" spc="-20" dirty="0">
                <a:latin typeface="Times New Roman"/>
                <a:cs typeface="Times New Roman"/>
              </a:rPr>
              <a:t> </a:t>
            </a:r>
            <a:r>
              <a:rPr sz="2800" spc="-10" dirty="0">
                <a:latin typeface="Times New Roman"/>
                <a:cs typeface="Times New Roman"/>
              </a:rPr>
              <a:t>person.</a:t>
            </a:r>
            <a:endParaRPr sz="2800" dirty="0">
              <a:latin typeface="Times New Roman"/>
              <a:cs typeface="Times New Roman"/>
            </a:endParaRPr>
          </a:p>
          <a:p>
            <a:pPr marL="240029" marR="8255" indent="-227965" algn="just">
              <a:lnSpc>
                <a:spcPct val="114000"/>
              </a:lnSpc>
              <a:spcBef>
                <a:spcPts val="300"/>
              </a:spcBef>
              <a:buFont typeface="Arial"/>
              <a:buChar char="•"/>
              <a:tabLst>
                <a:tab pos="240665" algn="l"/>
              </a:tabLst>
            </a:pPr>
            <a:r>
              <a:rPr sz="2800" dirty="0">
                <a:latin typeface="Times New Roman"/>
                <a:cs typeface="Times New Roman"/>
              </a:rPr>
              <a:t>They</a:t>
            </a:r>
            <a:r>
              <a:rPr sz="2800" spc="5" dirty="0">
                <a:latin typeface="Times New Roman"/>
                <a:cs typeface="Times New Roman"/>
              </a:rPr>
              <a:t> </a:t>
            </a:r>
            <a:r>
              <a:rPr sz="2800" dirty="0">
                <a:latin typeface="Times New Roman"/>
                <a:cs typeface="Times New Roman"/>
              </a:rPr>
              <a:t>work</a:t>
            </a:r>
            <a:r>
              <a:rPr sz="2800" spc="20" dirty="0">
                <a:latin typeface="Times New Roman"/>
                <a:cs typeface="Times New Roman"/>
              </a:rPr>
              <a:t> </a:t>
            </a:r>
            <a:r>
              <a:rPr sz="2800" dirty="0">
                <a:latin typeface="Times New Roman"/>
                <a:cs typeface="Times New Roman"/>
              </a:rPr>
              <a:t>on</a:t>
            </a:r>
            <a:r>
              <a:rPr sz="2800" spc="15"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basis</a:t>
            </a:r>
            <a:r>
              <a:rPr sz="2800" spc="15" dirty="0">
                <a:latin typeface="Times New Roman"/>
                <a:cs typeface="Times New Roman"/>
              </a:rPr>
              <a:t> </a:t>
            </a:r>
            <a:r>
              <a:rPr sz="2800" dirty="0">
                <a:latin typeface="Times New Roman"/>
                <a:cs typeface="Times New Roman"/>
              </a:rPr>
              <a:t>of</a:t>
            </a:r>
            <a:r>
              <a:rPr sz="2800" spc="20" dirty="0">
                <a:latin typeface="Times New Roman"/>
                <a:cs typeface="Times New Roman"/>
              </a:rPr>
              <a:t> </a:t>
            </a:r>
            <a:r>
              <a:rPr sz="2800" dirty="0">
                <a:latin typeface="Times New Roman"/>
                <a:cs typeface="Times New Roman"/>
              </a:rPr>
              <a:t>induction,</a:t>
            </a:r>
            <a:r>
              <a:rPr sz="2800" spc="15" dirty="0">
                <a:latin typeface="Times New Roman"/>
                <a:cs typeface="Times New Roman"/>
              </a:rPr>
              <a:t> </a:t>
            </a:r>
            <a:r>
              <a:rPr sz="2800" dirty="0">
                <a:latin typeface="Times New Roman"/>
                <a:cs typeface="Times New Roman"/>
              </a:rPr>
              <a:t>accessing</a:t>
            </a:r>
            <a:r>
              <a:rPr sz="2800" spc="20" dirty="0">
                <a:latin typeface="Times New Roman"/>
                <a:cs typeface="Times New Roman"/>
              </a:rPr>
              <a:t> </a:t>
            </a:r>
            <a:r>
              <a:rPr sz="2800" dirty="0">
                <a:latin typeface="Times New Roman"/>
                <a:cs typeface="Times New Roman"/>
              </a:rPr>
              <a:t>a</a:t>
            </a:r>
            <a:r>
              <a:rPr sz="2800" spc="20" dirty="0">
                <a:latin typeface="Times New Roman"/>
                <a:cs typeface="Times New Roman"/>
              </a:rPr>
              <a:t> </a:t>
            </a:r>
            <a:r>
              <a:rPr sz="2800" dirty="0">
                <a:latin typeface="Times New Roman"/>
                <a:cs typeface="Times New Roman"/>
              </a:rPr>
              <a:t>large</a:t>
            </a:r>
            <a:r>
              <a:rPr sz="2800" spc="25" dirty="0">
                <a:latin typeface="Times New Roman"/>
                <a:cs typeface="Times New Roman"/>
              </a:rPr>
              <a:t> </a:t>
            </a:r>
            <a:r>
              <a:rPr sz="2800" dirty="0">
                <a:latin typeface="Times New Roman"/>
                <a:cs typeface="Times New Roman"/>
              </a:rPr>
              <a:t>amount</a:t>
            </a:r>
            <a:r>
              <a:rPr sz="2800" spc="20" dirty="0">
                <a:latin typeface="Times New Roman"/>
                <a:cs typeface="Times New Roman"/>
              </a:rPr>
              <a:t> </a:t>
            </a:r>
            <a:r>
              <a:rPr sz="2800" spc="-25" dirty="0">
                <a:latin typeface="Times New Roman"/>
                <a:cs typeface="Times New Roman"/>
              </a:rPr>
              <a:t>of </a:t>
            </a:r>
            <a:r>
              <a:rPr sz="2800" dirty="0">
                <a:latin typeface="Times New Roman"/>
                <a:cs typeface="Times New Roman"/>
              </a:rPr>
              <a:t>data</a:t>
            </a:r>
            <a:r>
              <a:rPr sz="2800" spc="-30"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dirty="0">
                <a:latin typeface="Times New Roman"/>
                <a:cs typeface="Times New Roman"/>
              </a:rPr>
              <a:t>generalize</a:t>
            </a:r>
            <a:r>
              <a:rPr sz="2800" spc="-25" dirty="0">
                <a:latin typeface="Times New Roman"/>
                <a:cs typeface="Times New Roman"/>
              </a:rPr>
              <a:t> </a:t>
            </a:r>
            <a:r>
              <a:rPr sz="2800" spc="-10" dirty="0">
                <a:latin typeface="Times New Roman"/>
                <a:cs typeface="Times New Roman"/>
              </a:rPr>
              <a:t>patterns.</a:t>
            </a:r>
            <a:endParaRPr sz="2800" dirty="0">
              <a:latin typeface="Times New Roman"/>
              <a:cs typeface="Times New Roman"/>
            </a:endParaRPr>
          </a:p>
          <a:p>
            <a:pPr marL="240029" marR="5080" indent="-227965" algn="just">
              <a:lnSpc>
                <a:spcPct val="114000"/>
              </a:lnSpc>
              <a:spcBef>
                <a:spcPts val="300"/>
              </a:spcBef>
              <a:buFont typeface="Arial"/>
              <a:buChar char="•"/>
              <a:tabLst>
                <a:tab pos="240665" algn="l"/>
              </a:tabLst>
            </a:pPr>
            <a:r>
              <a:rPr sz="2800" dirty="0">
                <a:latin typeface="Times New Roman"/>
                <a:cs typeface="Times New Roman"/>
              </a:rPr>
              <a:t>But</a:t>
            </a:r>
            <a:r>
              <a:rPr sz="2800" spc="215" dirty="0">
                <a:latin typeface="Times New Roman"/>
                <a:cs typeface="Times New Roman"/>
              </a:rPr>
              <a:t> </a:t>
            </a:r>
            <a:r>
              <a:rPr sz="2800" dirty="0">
                <a:latin typeface="Times New Roman"/>
                <a:cs typeface="Times New Roman"/>
              </a:rPr>
              <a:t>they</a:t>
            </a:r>
            <a:r>
              <a:rPr sz="2800" spc="220" dirty="0">
                <a:latin typeface="Times New Roman"/>
                <a:cs typeface="Times New Roman"/>
              </a:rPr>
              <a:t> </a:t>
            </a:r>
            <a:r>
              <a:rPr sz="2800" dirty="0">
                <a:latin typeface="Times New Roman"/>
                <a:cs typeface="Times New Roman"/>
              </a:rPr>
              <a:t>are</a:t>
            </a:r>
            <a:r>
              <a:rPr sz="2800" spc="225" dirty="0">
                <a:latin typeface="Times New Roman"/>
                <a:cs typeface="Times New Roman"/>
              </a:rPr>
              <a:t> </a:t>
            </a:r>
            <a:r>
              <a:rPr sz="2800" dirty="0">
                <a:latin typeface="Times New Roman"/>
                <a:cs typeface="Times New Roman"/>
              </a:rPr>
              <a:t>limited</a:t>
            </a:r>
            <a:r>
              <a:rPr sz="2800" spc="204" dirty="0">
                <a:latin typeface="Times New Roman"/>
                <a:cs typeface="Times New Roman"/>
              </a:rPr>
              <a:t> </a:t>
            </a:r>
            <a:r>
              <a:rPr sz="2800" dirty="0">
                <a:latin typeface="Times New Roman"/>
                <a:cs typeface="Times New Roman"/>
              </a:rPr>
              <a:t>to</a:t>
            </a:r>
            <a:r>
              <a:rPr sz="2800" spc="225" dirty="0">
                <a:latin typeface="Times New Roman"/>
                <a:cs typeface="Times New Roman"/>
              </a:rPr>
              <a:t> </a:t>
            </a:r>
            <a:r>
              <a:rPr sz="2800" spc="-10" dirty="0">
                <a:latin typeface="Times New Roman"/>
                <a:cs typeface="Times New Roman"/>
              </a:rPr>
              <a:t>performing </a:t>
            </a:r>
            <a:r>
              <a:rPr sz="2800" dirty="0">
                <a:latin typeface="Times New Roman"/>
                <a:cs typeface="Times New Roman"/>
              </a:rPr>
              <a:t>specific</a:t>
            </a:r>
            <a:r>
              <a:rPr sz="2800" spc="475" dirty="0">
                <a:latin typeface="Times New Roman"/>
                <a:cs typeface="Times New Roman"/>
              </a:rPr>
              <a:t> </a:t>
            </a:r>
            <a:r>
              <a:rPr sz="2800" dirty="0">
                <a:latin typeface="Times New Roman"/>
                <a:cs typeface="Times New Roman"/>
              </a:rPr>
              <a:t>tasks</a:t>
            </a:r>
            <a:r>
              <a:rPr sz="2800" spc="-10" dirty="0">
                <a:latin typeface="Times New Roman"/>
                <a:cs typeface="Times New Roman"/>
              </a:rPr>
              <a:t>.</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74D0BB9B-23C6-1CC8-E8ED-EDEF900CC4F2}"/>
              </a:ext>
            </a:extLst>
          </p:cNvPr>
          <p:cNvSpPr>
            <a:spLocks noGrp="1"/>
          </p:cNvSpPr>
          <p:nvPr>
            <p:ph type="sldNum" sz="quarter" idx="7"/>
          </p:nvPr>
        </p:nvSpPr>
        <p:spPr/>
        <p:txBody>
          <a:bodyPr/>
          <a:lstStyle/>
          <a:p>
            <a:fld id="{B6F15528-21DE-4FAA-801E-634DDDAF4B2B}" type="slidenum">
              <a:rPr lang="en-SG" smtClean="0"/>
              <a:t>3</a:t>
            </a:fld>
            <a:endParaRPr lang="en-SG"/>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BFB11F6-2DDF-4367-B126-7DEEC8AE3E77}"/>
              </a:ext>
            </a:extLst>
          </p:cNvPr>
          <p:cNvSpPr>
            <a:spLocks noGrp="1"/>
          </p:cNvSpPr>
          <p:nvPr>
            <p:ph type="sldNum" sz="quarter" idx="7"/>
          </p:nvPr>
        </p:nvSpPr>
        <p:spPr/>
        <p:txBody>
          <a:bodyPr/>
          <a:lstStyle/>
          <a:p>
            <a:fld id="{B6F15528-21DE-4FAA-801E-634DDDAF4B2B}" type="slidenum">
              <a:rPr lang="en-SG" smtClean="0"/>
              <a:t>30</a:t>
            </a:fld>
            <a:endParaRPr lang="en-SG"/>
          </a:p>
        </p:txBody>
      </p:sp>
      <p:sp>
        <p:nvSpPr>
          <p:cNvPr id="3" name="TextBox 2">
            <a:extLst>
              <a:ext uri="{FF2B5EF4-FFF2-40B4-BE49-F238E27FC236}">
                <a16:creationId xmlns:a16="http://schemas.microsoft.com/office/drawing/2014/main" id="{35CC9D04-496F-BD6D-969A-68693DB16D42}"/>
              </a:ext>
            </a:extLst>
          </p:cNvPr>
          <p:cNvSpPr txBox="1"/>
          <p:nvPr/>
        </p:nvSpPr>
        <p:spPr>
          <a:xfrm>
            <a:off x="622300" y="200025"/>
            <a:ext cx="9372600" cy="7675947"/>
          </a:xfrm>
          <a:prstGeom prst="rect">
            <a:avLst/>
          </a:prstGeom>
          <a:noFill/>
        </p:spPr>
        <p:txBody>
          <a:bodyPr wrap="square" rtlCol="0">
            <a:spAutoFit/>
          </a:bodyPr>
          <a:lstStyle/>
          <a:p>
            <a:pPr>
              <a:lnSpc>
                <a:spcPct val="120000"/>
              </a:lnSpc>
              <a:spcBef>
                <a:spcPts val="600"/>
              </a:spcBef>
            </a:pPr>
            <a:r>
              <a:rPr lang="en-SG" sz="2800" dirty="0">
                <a:solidFill>
                  <a:srgbClr val="4F4F4F"/>
                </a:solidFill>
                <a:effectLst/>
                <a:latin typeface="Times New Roman" panose="02020603050405020304" pitchFamily="18" charset="0"/>
                <a:cs typeface="Times New Roman" panose="02020603050405020304" pitchFamily="18" charset="0"/>
              </a:rPr>
              <a:t>But countries aren’t waiting for a global pact to start regulating. On October 30, US President Joe Biden issued </a:t>
            </a:r>
            <a:r>
              <a:rPr lang="en-SG" sz="2800" dirty="0">
                <a:solidFill>
                  <a:srgbClr val="636463"/>
                </a:solidFill>
                <a:effectLst/>
                <a:latin typeface="Times New Roman" panose="02020603050405020304" pitchFamily="18" charset="0"/>
                <a:cs typeface="Times New Roman" panose="02020603050405020304" pitchFamily="18" charset="0"/>
              </a:rPr>
              <a:t>an </a:t>
            </a:r>
            <a:r>
              <a:rPr lang="en-SG" sz="2800" dirty="0">
                <a:solidFill>
                  <a:srgbClr val="4F4F4F"/>
                </a:solidFill>
                <a:effectLst/>
                <a:latin typeface="Times New Roman" panose="02020603050405020304" pitchFamily="18" charset="0"/>
                <a:cs typeface="Times New Roman" panose="02020603050405020304" pitchFamily="18" charset="0"/>
              </a:rPr>
              <a:t>executive order that outlines </a:t>
            </a:r>
            <a:r>
              <a:rPr lang="en-SG" sz="2800" dirty="0">
                <a:solidFill>
                  <a:srgbClr val="636463"/>
                </a:solidFill>
                <a:effectLst/>
                <a:latin typeface="Times New Roman" panose="02020603050405020304" pitchFamily="18" charset="0"/>
                <a:cs typeface="Times New Roman" panose="02020603050405020304" pitchFamily="18" charset="0"/>
              </a:rPr>
              <a:t>the </a:t>
            </a:r>
            <a:r>
              <a:rPr lang="en-SG" sz="2800" dirty="0">
                <a:solidFill>
                  <a:srgbClr val="4F4F4F"/>
                </a:solidFill>
                <a:effectLst/>
                <a:latin typeface="Times New Roman" panose="02020603050405020304" pitchFamily="18" charset="0"/>
                <a:cs typeface="Times New Roman" panose="02020603050405020304" pitchFamily="18" charset="0"/>
              </a:rPr>
              <a:t>federal government’s first comprehensive regulations on generative Al systems. The order </a:t>
            </a:r>
            <a:r>
              <a:rPr lang="en-SG" sz="2800" dirty="0">
                <a:solidFill>
                  <a:srgbClr val="4F4F4F"/>
                </a:solidFill>
                <a:latin typeface="Times New Roman" panose="02020603050405020304" pitchFamily="18" charset="0"/>
                <a:cs typeface="Times New Roman" panose="02020603050405020304" pitchFamily="18" charset="0"/>
              </a:rPr>
              <a:t>i</a:t>
            </a:r>
            <a:r>
              <a:rPr lang="en-SG" sz="2800" dirty="0">
                <a:solidFill>
                  <a:srgbClr val="4F4F4F"/>
                </a:solidFill>
                <a:effectLst/>
                <a:latin typeface="Times New Roman" panose="02020603050405020304" pitchFamily="18" charset="0"/>
                <a:cs typeface="Times New Roman" panose="02020603050405020304" pitchFamily="18" charset="0"/>
              </a:rPr>
              <a:t>ncludes testing mandates for advanced Al models to ensure they can't be used for creating weapons, suggestions for watermarking Al-generated media, and provisions addressing privacy and job displacement.</a:t>
            </a:r>
          </a:p>
          <a:p>
            <a:pPr>
              <a:lnSpc>
                <a:spcPct val="120000"/>
              </a:lnSpc>
              <a:spcBef>
                <a:spcPts val="600"/>
              </a:spcBef>
            </a:pPr>
            <a:r>
              <a:rPr lang="en-SG" sz="2800" dirty="0">
                <a:effectLst/>
                <a:latin typeface="Times New Roman" panose="02020603050405020304" pitchFamily="18" charset="0"/>
                <a:cs typeface="Times New Roman" panose="02020603050405020304" pitchFamily="18" charset="0"/>
              </a:rPr>
              <a:t>The European Union’s AI Act is meant to be a far-reaching attempt to protect citizens from AI harm. It could be finalized within weeks. </a:t>
            </a:r>
          </a:p>
          <a:p>
            <a:pPr>
              <a:lnSpc>
                <a:spcPct val="120000"/>
              </a:lnSpc>
              <a:spcBef>
                <a:spcPts val="600"/>
              </a:spcBef>
            </a:pPr>
            <a:r>
              <a:rPr lang="en-SG" sz="2800" dirty="0">
                <a:effectLst/>
                <a:latin typeface="Times New Roman" panose="02020603050405020304" pitchFamily="18" charset="0"/>
                <a:cs typeface="Times New Roman" panose="02020603050405020304" pitchFamily="18" charset="0"/>
              </a:rPr>
              <a:t>China is also cracking down on how AI is used, including censoring chatbots.</a:t>
            </a:r>
          </a:p>
          <a:p>
            <a:endParaRPr lang="en-SG" sz="2800" dirty="0">
              <a:solidFill>
                <a:srgbClr val="4F4F4F"/>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48314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0597" y="426212"/>
            <a:ext cx="9808210" cy="2310130"/>
          </a:xfrm>
          <a:prstGeom prst="rect">
            <a:avLst/>
          </a:prstGeom>
        </p:spPr>
        <p:txBody>
          <a:bodyPr vert="horz" wrap="square" lIns="0" tIns="13335" rIns="0" bIns="0" rtlCol="0">
            <a:spAutoFit/>
          </a:bodyPr>
          <a:lstStyle/>
          <a:p>
            <a:pPr marL="12700">
              <a:lnSpc>
                <a:spcPct val="100000"/>
              </a:lnSpc>
              <a:spcBef>
                <a:spcPts val="105"/>
              </a:spcBef>
            </a:pPr>
            <a:r>
              <a:rPr sz="2800" b="1" spc="-10" dirty="0">
                <a:latin typeface="Times New Roman"/>
                <a:cs typeface="Times New Roman"/>
              </a:rPr>
              <a:t>References</a:t>
            </a:r>
            <a:endParaRPr sz="2800">
              <a:latin typeface="Times New Roman"/>
              <a:cs typeface="Times New Roman"/>
            </a:endParaRPr>
          </a:p>
          <a:p>
            <a:pPr marL="372745" marR="5080" indent="-360045" algn="just">
              <a:lnSpc>
                <a:spcPts val="3700"/>
              </a:lnSpc>
            </a:pPr>
            <a:r>
              <a:rPr sz="2800" dirty="0"/>
              <a:t>LaPolla,</a:t>
            </a:r>
            <a:r>
              <a:rPr sz="2800" spc="55" dirty="0"/>
              <a:t>  </a:t>
            </a:r>
            <a:r>
              <a:rPr sz="2800" dirty="0"/>
              <a:t>Randy</a:t>
            </a:r>
            <a:r>
              <a:rPr sz="2800" spc="55" dirty="0"/>
              <a:t>  </a:t>
            </a:r>
            <a:r>
              <a:rPr sz="2800" dirty="0"/>
              <a:t>J.</a:t>
            </a:r>
            <a:r>
              <a:rPr sz="2800" spc="55" dirty="0"/>
              <a:t>  </a:t>
            </a:r>
            <a:r>
              <a:rPr sz="2800" dirty="0"/>
              <a:t>2015.</a:t>
            </a:r>
            <a:r>
              <a:rPr sz="2800" spc="50" dirty="0"/>
              <a:t>  </a:t>
            </a:r>
            <a:r>
              <a:rPr sz="2800" dirty="0"/>
              <a:t>On</a:t>
            </a:r>
            <a:r>
              <a:rPr sz="2800" spc="55" dirty="0"/>
              <a:t>  </a:t>
            </a:r>
            <a:r>
              <a:rPr sz="2800" dirty="0"/>
              <a:t>the</a:t>
            </a:r>
            <a:r>
              <a:rPr sz="2800" spc="55" dirty="0"/>
              <a:t>  </a:t>
            </a:r>
            <a:r>
              <a:rPr sz="2800" dirty="0"/>
              <a:t>logical</a:t>
            </a:r>
            <a:r>
              <a:rPr sz="2800" spc="55" dirty="0"/>
              <a:t>  </a:t>
            </a:r>
            <a:r>
              <a:rPr sz="2800" dirty="0"/>
              <a:t>necessity</a:t>
            </a:r>
            <a:r>
              <a:rPr sz="2800" spc="60" dirty="0"/>
              <a:t>  </a:t>
            </a:r>
            <a:r>
              <a:rPr sz="2800" dirty="0"/>
              <a:t>of</a:t>
            </a:r>
            <a:r>
              <a:rPr sz="2800" spc="55" dirty="0"/>
              <a:t>  </a:t>
            </a:r>
            <a:r>
              <a:rPr sz="2800" dirty="0"/>
              <a:t>a</a:t>
            </a:r>
            <a:r>
              <a:rPr sz="2800" spc="55" dirty="0"/>
              <a:t>  </a:t>
            </a:r>
            <a:r>
              <a:rPr sz="2800" spc="-10" dirty="0"/>
              <a:t>cultural </a:t>
            </a:r>
            <a:r>
              <a:rPr sz="2800" dirty="0"/>
              <a:t>connection</a:t>
            </a:r>
            <a:r>
              <a:rPr sz="2800" spc="-20" dirty="0"/>
              <a:t> </a:t>
            </a:r>
            <a:r>
              <a:rPr sz="2800" dirty="0"/>
              <a:t>for</a:t>
            </a:r>
            <a:r>
              <a:rPr sz="2800" spc="-5" dirty="0"/>
              <a:t> </a:t>
            </a:r>
            <a:r>
              <a:rPr sz="2800" dirty="0"/>
              <a:t>all</a:t>
            </a:r>
            <a:r>
              <a:rPr sz="2800" spc="-10" dirty="0"/>
              <a:t> </a:t>
            </a:r>
            <a:r>
              <a:rPr sz="2800" dirty="0"/>
              <a:t>aspects</a:t>
            </a:r>
            <a:r>
              <a:rPr sz="2800" spc="-5" dirty="0"/>
              <a:t> </a:t>
            </a:r>
            <a:r>
              <a:rPr sz="2800" dirty="0"/>
              <a:t>of</a:t>
            </a:r>
            <a:r>
              <a:rPr sz="2800" spc="-5" dirty="0"/>
              <a:t> </a:t>
            </a:r>
            <a:r>
              <a:rPr sz="2800" dirty="0"/>
              <a:t>linguistic</a:t>
            </a:r>
            <a:r>
              <a:rPr sz="2800" spc="-10" dirty="0"/>
              <a:t> </a:t>
            </a:r>
            <a:r>
              <a:rPr sz="2800" dirty="0"/>
              <a:t>structure.</a:t>
            </a:r>
            <a:r>
              <a:rPr sz="2800" spc="15" dirty="0"/>
              <a:t> </a:t>
            </a:r>
            <a:r>
              <a:rPr sz="2800" dirty="0"/>
              <a:t>In</a:t>
            </a:r>
            <a:r>
              <a:rPr sz="2800" spc="-10" dirty="0"/>
              <a:t> </a:t>
            </a:r>
            <a:r>
              <a:rPr sz="2800" dirty="0"/>
              <a:t>Rik</a:t>
            </a:r>
            <a:r>
              <a:rPr sz="2800" spc="-5" dirty="0"/>
              <a:t> </a:t>
            </a:r>
            <a:r>
              <a:rPr sz="2800" dirty="0"/>
              <a:t>De</a:t>
            </a:r>
            <a:r>
              <a:rPr sz="2800" spc="-5" dirty="0"/>
              <a:t> </a:t>
            </a:r>
            <a:r>
              <a:rPr sz="2800" spc="-10" dirty="0"/>
              <a:t>Busser </a:t>
            </a:r>
            <a:r>
              <a:rPr sz="2800" dirty="0"/>
              <a:t>&amp;</a:t>
            </a:r>
            <a:r>
              <a:rPr sz="2800" spc="5" dirty="0"/>
              <a:t> </a:t>
            </a:r>
            <a:r>
              <a:rPr sz="2800" dirty="0"/>
              <a:t>Randy</a:t>
            </a:r>
            <a:r>
              <a:rPr sz="2800" spc="20" dirty="0"/>
              <a:t> </a:t>
            </a:r>
            <a:r>
              <a:rPr sz="2800" dirty="0"/>
              <a:t>J.</a:t>
            </a:r>
            <a:r>
              <a:rPr sz="2800" spc="20" dirty="0"/>
              <a:t> </a:t>
            </a:r>
            <a:r>
              <a:rPr sz="2800" dirty="0"/>
              <a:t>LaPolla</a:t>
            </a:r>
            <a:r>
              <a:rPr sz="2800" spc="15" dirty="0"/>
              <a:t> </a:t>
            </a:r>
            <a:r>
              <a:rPr sz="2800" dirty="0"/>
              <a:t>(eds.),</a:t>
            </a:r>
            <a:r>
              <a:rPr sz="2800" spc="10" dirty="0"/>
              <a:t> </a:t>
            </a:r>
            <a:r>
              <a:rPr sz="2800" i="1" dirty="0">
                <a:latin typeface="Times New Roman"/>
                <a:cs typeface="Times New Roman"/>
              </a:rPr>
              <a:t>Language</a:t>
            </a:r>
            <a:r>
              <a:rPr sz="2800" i="1" spc="20" dirty="0">
                <a:latin typeface="Times New Roman"/>
                <a:cs typeface="Times New Roman"/>
              </a:rPr>
              <a:t> </a:t>
            </a:r>
            <a:r>
              <a:rPr sz="2800" i="1" dirty="0">
                <a:latin typeface="Times New Roman"/>
                <a:cs typeface="Times New Roman"/>
              </a:rPr>
              <a:t>Structure</a:t>
            </a:r>
            <a:r>
              <a:rPr sz="2800" i="1" spc="20" dirty="0">
                <a:latin typeface="Times New Roman"/>
                <a:cs typeface="Times New Roman"/>
              </a:rPr>
              <a:t> </a:t>
            </a:r>
            <a:r>
              <a:rPr sz="2800" i="1" dirty="0">
                <a:latin typeface="Times New Roman"/>
                <a:cs typeface="Times New Roman"/>
              </a:rPr>
              <a:t>and</a:t>
            </a:r>
            <a:r>
              <a:rPr sz="2800" i="1" spc="20" dirty="0">
                <a:latin typeface="Times New Roman"/>
                <a:cs typeface="Times New Roman"/>
              </a:rPr>
              <a:t> </a:t>
            </a:r>
            <a:r>
              <a:rPr sz="2800" i="1" spc="-10" dirty="0">
                <a:latin typeface="Times New Roman"/>
                <a:cs typeface="Times New Roman"/>
              </a:rPr>
              <a:t>Environment: </a:t>
            </a:r>
            <a:r>
              <a:rPr sz="2800" i="1" dirty="0">
                <a:latin typeface="Times New Roman"/>
                <a:cs typeface="Times New Roman"/>
              </a:rPr>
              <a:t>Social,</a:t>
            </a:r>
            <a:r>
              <a:rPr sz="2800" i="1" spc="100" dirty="0">
                <a:latin typeface="Times New Roman"/>
                <a:cs typeface="Times New Roman"/>
              </a:rPr>
              <a:t>  </a:t>
            </a:r>
            <a:r>
              <a:rPr sz="2800" i="1" dirty="0">
                <a:latin typeface="Times New Roman"/>
                <a:cs typeface="Times New Roman"/>
              </a:rPr>
              <a:t>Cultural,</a:t>
            </a:r>
            <a:r>
              <a:rPr sz="2800" i="1" spc="105" dirty="0">
                <a:latin typeface="Times New Roman"/>
                <a:cs typeface="Times New Roman"/>
              </a:rPr>
              <a:t>  </a:t>
            </a:r>
            <a:r>
              <a:rPr sz="2800" i="1" dirty="0">
                <a:latin typeface="Times New Roman"/>
                <a:cs typeface="Times New Roman"/>
              </a:rPr>
              <a:t>and</a:t>
            </a:r>
            <a:r>
              <a:rPr sz="2800" i="1" spc="100" dirty="0">
                <a:latin typeface="Times New Roman"/>
                <a:cs typeface="Times New Roman"/>
              </a:rPr>
              <a:t>  </a:t>
            </a:r>
            <a:r>
              <a:rPr sz="2800" i="1" dirty="0">
                <a:latin typeface="Times New Roman"/>
                <a:cs typeface="Times New Roman"/>
              </a:rPr>
              <a:t>Natural</a:t>
            </a:r>
            <a:r>
              <a:rPr sz="2800" i="1" spc="100" dirty="0">
                <a:latin typeface="Times New Roman"/>
                <a:cs typeface="Times New Roman"/>
              </a:rPr>
              <a:t>  </a:t>
            </a:r>
            <a:r>
              <a:rPr sz="2800" i="1" dirty="0">
                <a:latin typeface="Times New Roman"/>
                <a:cs typeface="Times New Roman"/>
              </a:rPr>
              <a:t>Factors,</a:t>
            </a:r>
            <a:r>
              <a:rPr sz="2800" i="1" spc="110" dirty="0">
                <a:latin typeface="Times New Roman"/>
                <a:cs typeface="Times New Roman"/>
              </a:rPr>
              <a:t>  </a:t>
            </a:r>
            <a:r>
              <a:rPr sz="2800" spc="-10" dirty="0"/>
              <a:t>33-</a:t>
            </a:r>
            <a:r>
              <a:rPr sz="2800" dirty="0"/>
              <a:t>44.</a:t>
            </a:r>
            <a:r>
              <a:rPr sz="2800" spc="105" dirty="0"/>
              <a:t>  </a:t>
            </a:r>
            <a:r>
              <a:rPr sz="2800" dirty="0"/>
              <a:t>Amsterdam</a:t>
            </a:r>
            <a:r>
              <a:rPr sz="2800" spc="100" dirty="0"/>
              <a:t>  </a:t>
            </a:r>
            <a:r>
              <a:rPr sz="2800" spc="-50" dirty="0"/>
              <a:t>&amp;</a:t>
            </a:r>
            <a:endParaRPr sz="2800">
              <a:latin typeface="Times New Roman"/>
              <a:cs typeface="Times New Roman"/>
            </a:endParaRPr>
          </a:p>
        </p:txBody>
      </p:sp>
      <p:sp>
        <p:nvSpPr>
          <p:cNvPr id="3" name="object 3"/>
          <p:cNvSpPr txBox="1"/>
          <p:nvPr/>
        </p:nvSpPr>
        <p:spPr>
          <a:xfrm>
            <a:off x="450597" y="2592011"/>
            <a:ext cx="9805035" cy="3987800"/>
          </a:xfrm>
          <a:prstGeom prst="rect">
            <a:avLst/>
          </a:prstGeom>
        </p:spPr>
        <p:txBody>
          <a:bodyPr vert="horz" wrap="square" lIns="0" tIns="176530" rIns="0" bIns="0" rtlCol="0">
            <a:spAutoFit/>
          </a:bodyPr>
          <a:lstStyle/>
          <a:p>
            <a:pPr marL="372745">
              <a:lnSpc>
                <a:spcPct val="100000"/>
              </a:lnSpc>
              <a:spcBef>
                <a:spcPts val="1390"/>
              </a:spcBef>
            </a:pPr>
            <a:r>
              <a:rPr sz="2800" dirty="0">
                <a:latin typeface="Times New Roman"/>
                <a:cs typeface="Times New Roman"/>
              </a:rPr>
              <a:t>Philadelphia:</a:t>
            </a:r>
            <a:r>
              <a:rPr sz="2800" spc="-45" dirty="0">
                <a:latin typeface="Times New Roman"/>
                <a:cs typeface="Times New Roman"/>
              </a:rPr>
              <a:t> </a:t>
            </a:r>
            <a:r>
              <a:rPr sz="2800" dirty="0">
                <a:latin typeface="Times New Roman"/>
                <a:cs typeface="Times New Roman"/>
              </a:rPr>
              <a:t>John</a:t>
            </a:r>
            <a:r>
              <a:rPr sz="2800" spc="-40" dirty="0">
                <a:latin typeface="Times New Roman"/>
                <a:cs typeface="Times New Roman"/>
              </a:rPr>
              <a:t> </a:t>
            </a:r>
            <a:r>
              <a:rPr sz="2800" spc="-10" dirty="0">
                <a:latin typeface="Times New Roman"/>
                <a:cs typeface="Times New Roman"/>
              </a:rPr>
              <a:t>Benjamins.</a:t>
            </a:r>
            <a:endParaRPr sz="2800">
              <a:latin typeface="Times New Roman"/>
              <a:cs typeface="Times New Roman"/>
            </a:endParaRPr>
          </a:p>
          <a:p>
            <a:pPr marL="462280" marR="50800">
              <a:lnSpc>
                <a:spcPct val="110000"/>
              </a:lnSpc>
              <a:spcBef>
                <a:spcPts val="550"/>
              </a:spcBef>
            </a:pPr>
            <a:r>
              <a:rPr sz="1600" u="sng" spc="-10" dirty="0">
                <a:solidFill>
                  <a:srgbClr val="0563C1"/>
                </a:solidFill>
                <a:uFill>
                  <a:solidFill>
                    <a:srgbClr val="0563C1"/>
                  </a:solidFill>
                </a:uFill>
                <a:latin typeface="Times New Roman"/>
                <a:cs typeface="Times New Roman"/>
              </a:rPr>
              <a:t>https://randylapolla.info/Papers/LaPolla_2015_On_the_logical_necessity_of_a_cultural_and_cognitive_connectio</a:t>
            </a:r>
            <a:r>
              <a:rPr sz="1600" spc="-10" dirty="0">
                <a:solidFill>
                  <a:srgbClr val="0563C1"/>
                </a:solidFill>
                <a:latin typeface="Times New Roman"/>
                <a:cs typeface="Times New Roman"/>
              </a:rPr>
              <a:t> </a:t>
            </a:r>
            <a:r>
              <a:rPr sz="1600" u="sng" spc="-10" dirty="0">
                <a:solidFill>
                  <a:srgbClr val="0563C1"/>
                </a:solidFill>
                <a:uFill>
                  <a:solidFill>
                    <a:srgbClr val="0563C1"/>
                  </a:solidFill>
                </a:uFill>
                <a:latin typeface="Times New Roman"/>
                <a:cs typeface="Times New Roman"/>
              </a:rPr>
              <a:t>n.pdf</a:t>
            </a:r>
            <a:endParaRPr sz="1600">
              <a:latin typeface="Times New Roman"/>
              <a:cs typeface="Times New Roman"/>
            </a:endParaRPr>
          </a:p>
          <a:p>
            <a:pPr marL="372745" marR="5715" indent="-360045" algn="just">
              <a:lnSpc>
                <a:spcPct val="110000"/>
              </a:lnSpc>
              <a:spcBef>
                <a:spcPts val="75"/>
              </a:spcBef>
            </a:pPr>
            <a:r>
              <a:rPr sz="2800" spc="-10" dirty="0">
                <a:latin typeface="Times New Roman"/>
                <a:cs typeface="Times New Roman"/>
              </a:rPr>
              <a:t>Lewis-</a:t>
            </a:r>
            <a:r>
              <a:rPr sz="2800" dirty="0">
                <a:latin typeface="Times New Roman"/>
                <a:cs typeface="Times New Roman"/>
              </a:rPr>
              <a:t>Kraus,</a:t>
            </a:r>
            <a:r>
              <a:rPr sz="2800" spc="-25" dirty="0">
                <a:latin typeface="Times New Roman"/>
                <a:cs typeface="Times New Roman"/>
              </a:rPr>
              <a:t> </a:t>
            </a:r>
            <a:r>
              <a:rPr sz="2800" dirty="0">
                <a:latin typeface="Times New Roman"/>
                <a:cs typeface="Times New Roman"/>
              </a:rPr>
              <a:t>Gideon.</a:t>
            </a:r>
            <a:r>
              <a:rPr sz="2800" spc="-15" dirty="0">
                <a:latin typeface="Times New Roman"/>
                <a:cs typeface="Times New Roman"/>
              </a:rPr>
              <a:t> </a:t>
            </a:r>
            <a:r>
              <a:rPr sz="2800" dirty="0">
                <a:latin typeface="Times New Roman"/>
                <a:cs typeface="Times New Roman"/>
              </a:rPr>
              <a:t>2016.</a:t>
            </a:r>
            <a:r>
              <a:rPr sz="2800" spc="-15" dirty="0">
                <a:latin typeface="Times New Roman"/>
                <a:cs typeface="Times New Roman"/>
              </a:rPr>
              <a:t> </a:t>
            </a:r>
            <a:r>
              <a:rPr sz="2800" dirty="0">
                <a:latin typeface="Times New Roman"/>
                <a:cs typeface="Times New Roman"/>
              </a:rPr>
              <a:t>The</a:t>
            </a:r>
            <a:r>
              <a:rPr sz="2800" spc="-15" dirty="0">
                <a:latin typeface="Times New Roman"/>
                <a:cs typeface="Times New Roman"/>
              </a:rPr>
              <a:t> </a:t>
            </a:r>
            <a:r>
              <a:rPr sz="2800" dirty="0">
                <a:latin typeface="Times New Roman"/>
                <a:cs typeface="Times New Roman"/>
              </a:rPr>
              <a:t>great</a:t>
            </a:r>
            <a:r>
              <a:rPr sz="2800" spc="-15" dirty="0">
                <a:latin typeface="Times New Roman"/>
                <a:cs typeface="Times New Roman"/>
              </a:rPr>
              <a:t> </a:t>
            </a:r>
            <a:r>
              <a:rPr sz="2800" dirty="0">
                <a:latin typeface="Times New Roman"/>
                <a:cs typeface="Times New Roman"/>
              </a:rPr>
              <a:t>AI</a:t>
            </a:r>
            <a:r>
              <a:rPr sz="2800" spc="-15" dirty="0">
                <a:latin typeface="Times New Roman"/>
                <a:cs typeface="Times New Roman"/>
              </a:rPr>
              <a:t> </a:t>
            </a:r>
            <a:r>
              <a:rPr sz="2800" dirty="0">
                <a:latin typeface="Times New Roman"/>
                <a:cs typeface="Times New Roman"/>
              </a:rPr>
              <a:t>awakening.</a:t>
            </a:r>
            <a:r>
              <a:rPr sz="2800" spc="-45" dirty="0">
                <a:latin typeface="Times New Roman"/>
                <a:cs typeface="Times New Roman"/>
              </a:rPr>
              <a:t> </a:t>
            </a:r>
            <a:r>
              <a:rPr sz="2800" i="1" dirty="0">
                <a:latin typeface="Times New Roman"/>
                <a:cs typeface="Times New Roman"/>
              </a:rPr>
              <a:t>The</a:t>
            </a:r>
            <a:r>
              <a:rPr sz="2800" i="1" spc="-15" dirty="0">
                <a:latin typeface="Times New Roman"/>
                <a:cs typeface="Times New Roman"/>
              </a:rPr>
              <a:t> </a:t>
            </a:r>
            <a:r>
              <a:rPr sz="2800" i="1" dirty="0">
                <a:latin typeface="Times New Roman"/>
                <a:cs typeface="Times New Roman"/>
              </a:rPr>
              <a:t>New</a:t>
            </a:r>
            <a:r>
              <a:rPr sz="2800" i="1" spc="-10" dirty="0">
                <a:latin typeface="Times New Roman"/>
                <a:cs typeface="Times New Roman"/>
              </a:rPr>
              <a:t> </a:t>
            </a:r>
            <a:r>
              <a:rPr sz="2800" i="1" spc="-20" dirty="0">
                <a:latin typeface="Times New Roman"/>
                <a:cs typeface="Times New Roman"/>
              </a:rPr>
              <a:t>York </a:t>
            </a:r>
            <a:r>
              <a:rPr sz="2800" i="1" dirty="0">
                <a:latin typeface="Times New Roman"/>
                <a:cs typeface="Times New Roman"/>
              </a:rPr>
              <a:t>Times</a:t>
            </a:r>
            <a:r>
              <a:rPr sz="2800" i="1" spc="655" dirty="0">
                <a:latin typeface="Times New Roman"/>
                <a:cs typeface="Times New Roman"/>
              </a:rPr>
              <a:t>  </a:t>
            </a:r>
            <a:r>
              <a:rPr sz="2800" i="1" dirty="0">
                <a:latin typeface="Times New Roman"/>
                <a:cs typeface="Times New Roman"/>
              </a:rPr>
              <a:t>Magazine,</a:t>
            </a:r>
            <a:r>
              <a:rPr sz="2800" i="1" spc="665" dirty="0">
                <a:latin typeface="Times New Roman"/>
                <a:cs typeface="Times New Roman"/>
              </a:rPr>
              <a:t>  </a:t>
            </a:r>
            <a:r>
              <a:rPr sz="2800" dirty="0">
                <a:latin typeface="Times New Roman"/>
                <a:cs typeface="Times New Roman"/>
              </a:rPr>
              <a:t>published</a:t>
            </a:r>
            <a:r>
              <a:rPr sz="2800" spc="660" dirty="0">
                <a:latin typeface="Times New Roman"/>
                <a:cs typeface="Times New Roman"/>
              </a:rPr>
              <a:t>  </a:t>
            </a:r>
            <a:r>
              <a:rPr sz="2800" dirty="0">
                <a:latin typeface="Times New Roman"/>
                <a:cs typeface="Times New Roman"/>
              </a:rPr>
              <a:t>online</a:t>
            </a:r>
            <a:r>
              <a:rPr sz="2800" spc="660" dirty="0">
                <a:latin typeface="Times New Roman"/>
                <a:cs typeface="Times New Roman"/>
              </a:rPr>
              <a:t>  </a:t>
            </a:r>
            <a:r>
              <a:rPr sz="2800" dirty="0">
                <a:latin typeface="Times New Roman"/>
                <a:cs typeface="Times New Roman"/>
              </a:rPr>
              <a:t>14</a:t>
            </a:r>
            <a:r>
              <a:rPr sz="2800" spc="660" dirty="0">
                <a:latin typeface="Times New Roman"/>
                <a:cs typeface="Times New Roman"/>
              </a:rPr>
              <a:t>  </a:t>
            </a:r>
            <a:r>
              <a:rPr sz="2800" dirty="0">
                <a:latin typeface="Times New Roman"/>
                <a:cs typeface="Times New Roman"/>
              </a:rPr>
              <a:t>December,</a:t>
            </a:r>
            <a:r>
              <a:rPr sz="2800" spc="660" dirty="0">
                <a:latin typeface="Times New Roman"/>
                <a:cs typeface="Times New Roman"/>
              </a:rPr>
              <a:t>  </a:t>
            </a:r>
            <a:r>
              <a:rPr sz="2800" spc="-10" dirty="0">
                <a:latin typeface="Times New Roman"/>
                <a:cs typeface="Times New Roman"/>
              </a:rPr>
              <a:t>2016.</a:t>
            </a:r>
            <a:endParaRPr sz="2800">
              <a:latin typeface="Times New Roman"/>
              <a:cs typeface="Times New Roman"/>
            </a:endParaRPr>
          </a:p>
          <a:p>
            <a:pPr marL="372745">
              <a:lnSpc>
                <a:spcPct val="100000"/>
              </a:lnSpc>
              <a:spcBef>
                <a:spcPts val="380"/>
              </a:spcBef>
            </a:pPr>
            <a:r>
              <a:rPr sz="2200" u="sng" spc="-10" dirty="0">
                <a:solidFill>
                  <a:srgbClr val="0563C1"/>
                </a:solidFill>
                <a:uFill>
                  <a:solidFill>
                    <a:srgbClr val="0563C1"/>
                  </a:solidFill>
                </a:uFill>
                <a:latin typeface="Times New Roman"/>
                <a:cs typeface="Times New Roman"/>
                <a:hlinkClick r:id="rId2"/>
              </a:rPr>
              <a:t>http://nyti.ms/2hMtKOn</a:t>
            </a:r>
            <a:endParaRPr sz="2200">
              <a:latin typeface="Times New Roman"/>
              <a:cs typeface="Times New Roman"/>
            </a:endParaRPr>
          </a:p>
          <a:p>
            <a:pPr marL="372745" marR="5080" indent="-360045" algn="just">
              <a:lnSpc>
                <a:spcPct val="110000"/>
              </a:lnSpc>
              <a:spcBef>
                <a:spcPts val="195"/>
              </a:spcBef>
            </a:pPr>
            <a:r>
              <a:rPr sz="2800" dirty="0">
                <a:latin typeface="Times New Roman"/>
                <a:cs typeface="Times New Roman"/>
              </a:rPr>
              <a:t>Peirce,</a:t>
            </a:r>
            <a:r>
              <a:rPr sz="2800" spc="-114" dirty="0">
                <a:latin typeface="Times New Roman"/>
                <a:cs typeface="Times New Roman"/>
              </a:rPr>
              <a:t> </a:t>
            </a:r>
            <a:r>
              <a:rPr sz="2800" dirty="0">
                <a:latin typeface="Times New Roman"/>
                <a:cs typeface="Times New Roman"/>
              </a:rPr>
              <a:t>Charles</a:t>
            </a:r>
            <a:r>
              <a:rPr sz="2800" spc="-110" dirty="0">
                <a:latin typeface="Times New Roman"/>
                <a:cs typeface="Times New Roman"/>
              </a:rPr>
              <a:t> </a:t>
            </a:r>
            <a:r>
              <a:rPr sz="2800" dirty="0">
                <a:latin typeface="Times New Roman"/>
                <a:cs typeface="Times New Roman"/>
              </a:rPr>
              <a:t>S.</a:t>
            </a:r>
            <a:r>
              <a:rPr sz="2800" spc="-114" dirty="0">
                <a:latin typeface="Times New Roman"/>
                <a:cs typeface="Times New Roman"/>
              </a:rPr>
              <a:t> </a:t>
            </a:r>
            <a:r>
              <a:rPr sz="2800" dirty="0">
                <a:latin typeface="Times New Roman"/>
                <a:cs typeface="Times New Roman"/>
              </a:rPr>
              <a:t>1878[1992].</a:t>
            </a:r>
            <a:r>
              <a:rPr sz="2800" spc="-110" dirty="0">
                <a:latin typeface="Times New Roman"/>
                <a:cs typeface="Times New Roman"/>
              </a:rPr>
              <a:t> </a:t>
            </a:r>
            <a:r>
              <a:rPr sz="2800" dirty="0">
                <a:latin typeface="Times New Roman"/>
                <a:cs typeface="Times New Roman"/>
              </a:rPr>
              <a:t>Deduction,</a:t>
            </a:r>
            <a:r>
              <a:rPr sz="2800" spc="-114" dirty="0">
                <a:latin typeface="Times New Roman"/>
                <a:cs typeface="Times New Roman"/>
              </a:rPr>
              <a:t> </a:t>
            </a:r>
            <a:r>
              <a:rPr sz="2800" dirty="0">
                <a:latin typeface="Times New Roman"/>
                <a:cs typeface="Times New Roman"/>
              </a:rPr>
              <a:t>induction,</a:t>
            </a:r>
            <a:r>
              <a:rPr sz="2800" spc="-110" dirty="0">
                <a:latin typeface="Times New Roman"/>
                <a:cs typeface="Times New Roman"/>
              </a:rPr>
              <a:t> </a:t>
            </a:r>
            <a:r>
              <a:rPr sz="2800" dirty="0">
                <a:latin typeface="Times New Roman"/>
                <a:cs typeface="Times New Roman"/>
              </a:rPr>
              <a:t>and</a:t>
            </a:r>
            <a:r>
              <a:rPr sz="2800" spc="-110" dirty="0">
                <a:latin typeface="Times New Roman"/>
                <a:cs typeface="Times New Roman"/>
              </a:rPr>
              <a:t> </a:t>
            </a:r>
            <a:r>
              <a:rPr sz="2800" spc="-10" dirty="0">
                <a:latin typeface="Times New Roman"/>
                <a:cs typeface="Times New Roman"/>
              </a:rPr>
              <a:t>hypothesis. </a:t>
            </a:r>
            <a:r>
              <a:rPr sz="2800" i="1" dirty="0">
                <a:latin typeface="Times New Roman"/>
                <a:cs typeface="Times New Roman"/>
              </a:rPr>
              <a:t>Popular</a:t>
            </a:r>
            <a:r>
              <a:rPr sz="2800" i="1" spc="35" dirty="0">
                <a:latin typeface="Times New Roman"/>
                <a:cs typeface="Times New Roman"/>
              </a:rPr>
              <a:t> </a:t>
            </a:r>
            <a:r>
              <a:rPr sz="2800" i="1" dirty="0">
                <a:latin typeface="Times New Roman"/>
                <a:cs typeface="Times New Roman"/>
              </a:rPr>
              <a:t>Science</a:t>
            </a:r>
            <a:r>
              <a:rPr sz="2800" i="1" spc="35" dirty="0">
                <a:latin typeface="Times New Roman"/>
                <a:cs typeface="Times New Roman"/>
              </a:rPr>
              <a:t> </a:t>
            </a:r>
            <a:r>
              <a:rPr sz="2800" i="1" dirty="0">
                <a:latin typeface="Times New Roman"/>
                <a:cs typeface="Times New Roman"/>
              </a:rPr>
              <a:t>Monthly</a:t>
            </a:r>
            <a:r>
              <a:rPr sz="2800" i="1" spc="10" dirty="0">
                <a:latin typeface="Times New Roman"/>
                <a:cs typeface="Times New Roman"/>
              </a:rPr>
              <a:t> </a:t>
            </a:r>
            <a:r>
              <a:rPr sz="2800" dirty="0">
                <a:latin typeface="Times New Roman"/>
                <a:cs typeface="Times New Roman"/>
              </a:rPr>
              <a:t>13</a:t>
            </a:r>
            <a:r>
              <a:rPr sz="2800" spc="40" dirty="0">
                <a:latin typeface="Times New Roman"/>
                <a:cs typeface="Times New Roman"/>
              </a:rPr>
              <a:t> </a:t>
            </a:r>
            <a:r>
              <a:rPr sz="2800" dirty="0">
                <a:latin typeface="Times New Roman"/>
                <a:cs typeface="Times New Roman"/>
              </a:rPr>
              <a:t>(August</a:t>
            </a:r>
            <a:r>
              <a:rPr sz="2800" spc="35" dirty="0">
                <a:latin typeface="Times New Roman"/>
                <a:cs typeface="Times New Roman"/>
              </a:rPr>
              <a:t> </a:t>
            </a:r>
            <a:r>
              <a:rPr sz="2800" dirty="0">
                <a:latin typeface="Times New Roman"/>
                <a:cs typeface="Times New Roman"/>
              </a:rPr>
              <a:t>1878):</a:t>
            </a:r>
            <a:r>
              <a:rPr sz="2800" spc="35" dirty="0">
                <a:latin typeface="Times New Roman"/>
                <a:cs typeface="Times New Roman"/>
              </a:rPr>
              <a:t> </a:t>
            </a:r>
            <a:r>
              <a:rPr sz="2800" spc="-10" dirty="0">
                <a:latin typeface="Times New Roman"/>
                <a:cs typeface="Times New Roman"/>
              </a:rPr>
              <a:t>470-</a:t>
            </a:r>
            <a:r>
              <a:rPr sz="2800" dirty="0">
                <a:latin typeface="Times New Roman"/>
                <a:cs typeface="Times New Roman"/>
              </a:rPr>
              <a:t>82.</a:t>
            </a:r>
            <a:r>
              <a:rPr sz="2800" spc="35" dirty="0">
                <a:latin typeface="Times New Roman"/>
                <a:cs typeface="Times New Roman"/>
              </a:rPr>
              <a:t> </a:t>
            </a:r>
            <a:r>
              <a:rPr sz="2800" dirty="0">
                <a:latin typeface="Times New Roman"/>
                <a:cs typeface="Times New Roman"/>
              </a:rPr>
              <a:t>Reprinted</a:t>
            </a:r>
            <a:r>
              <a:rPr sz="2800" spc="40" dirty="0">
                <a:latin typeface="Times New Roman"/>
                <a:cs typeface="Times New Roman"/>
              </a:rPr>
              <a:t> </a:t>
            </a:r>
            <a:r>
              <a:rPr sz="2800" spc="-25" dirty="0">
                <a:latin typeface="Times New Roman"/>
                <a:cs typeface="Times New Roman"/>
              </a:rPr>
              <a:t>in </a:t>
            </a:r>
            <a:r>
              <a:rPr sz="2800" i="1" dirty="0">
                <a:latin typeface="Times New Roman"/>
                <a:cs typeface="Times New Roman"/>
              </a:rPr>
              <a:t>The</a:t>
            </a:r>
            <a:r>
              <a:rPr sz="2800" i="1" spc="-150" dirty="0">
                <a:latin typeface="Times New Roman"/>
                <a:cs typeface="Times New Roman"/>
              </a:rPr>
              <a:t> </a:t>
            </a:r>
            <a:r>
              <a:rPr sz="2800" i="1" dirty="0">
                <a:latin typeface="Times New Roman"/>
                <a:cs typeface="Times New Roman"/>
              </a:rPr>
              <a:t>Essential</a:t>
            </a:r>
            <a:r>
              <a:rPr sz="2800" i="1" spc="-145" dirty="0">
                <a:latin typeface="Times New Roman"/>
                <a:cs typeface="Times New Roman"/>
              </a:rPr>
              <a:t> </a:t>
            </a:r>
            <a:r>
              <a:rPr sz="2800" i="1" dirty="0">
                <a:latin typeface="Times New Roman"/>
                <a:cs typeface="Times New Roman"/>
              </a:rPr>
              <a:t>Peirce:</a:t>
            </a:r>
            <a:r>
              <a:rPr sz="2800" i="1" spc="-145" dirty="0">
                <a:latin typeface="Times New Roman"/>
                <a:cs typeface="Times New Roman"/>
              </a:rPr>
              <a:t> </a:t>
            </a:r>
            <a:r>
              <a:rPr sz="2800" i="1" dirty="0">
                <a:latin typeface="Times New Roman"/>
                <a:cs typeface="Times New Roman"/>
              </a:rPr>
              <a:t>Selected</a:t>
            </a:r>
            <a:r>
              <a:rPr sz="2800" i="1" spc="-145" dirty="0">
                <a:latin typeface="Times New Roman"/>
                <a:cs typeface="Times New Roman"/>
              </a:rPr>
              <a:t> </a:t>
            </a:r>
            <a:r>
              <a:rPr sz="2800" i="1" dirty="0">
                <a:latin typeface="Times New Roman"/>
                <a:cs typeface="Times New Roman"/>
              </a:rPr>
              <a:t>philosophical</a:t>
            </a:r>
            <a:r>
              <a:rPr sz="2800" i="1" spc="-145" dirty="0">
                <a:latin typeface="Times New Roman"/>
                <a:cs typeface="Times New Roman"/>
              </a:rPr>
              <a:t> </a:t>
            </a:r>
            <a:r>
              <a:rPr sz="2800" i="1" dirty="0">
                <a:latin typeface="Times New Roman"/>
                <a:cs typeface="Times New Roman"/>
              </a:rPr>
              <a:t>writings</a:t>
            </a:r>
            <a:r>
              <a:rPr sz="2800" i="1" spc="-145" dirty="0">
                <a:latin typeface="Times New Roman"/>
                <a:cs typeface="Times New Roman"/>
              </a:rPr>
              <a:t> </a:t>
            </a:r>
            <a:r>
              <a:rPr sz="2800" i="1" dirty="0">
                <a:latin typeface="Times New Roman"/>
                <a:cs typeface="Times New Roman"/>
              </a:rPr>
              <a:t>Vol.</a:t>
            </a:r>
            <a:r>
              <a:rPr sz="2800" i="1" spc="-140" dirty="0">
                <a:latin typeface="Times New Roman"/>
                <a:cs typeface="Times New Roman"/>
              </a:rPr>
              <a:t> </a:t>
            </a:r>
            <a:r>
              <a:rPr sz="2800" i="1" dirty="0">
                <a:latin typeface="Times New Roman"/>
                <a:cs typeface="Times New Roman"/>
              </a:rPr>
              <a:t>I</a:t>
            </a:r>
            <a:r>
              <a:rPr sz="2800" i="1" spc="-145" dirty="0">
                <a:latin typeface="Times New Roman"/>
                <a:cs typeface="Times New Roman"/>
              </a:rPr>
              <a:t> </a:t>
            </a:r>
            <a:r>
              <a:rPr sz="2800" i="1" spc="-10" dirty="0">
                <a:latin typeface="Times New Roman"/>
                <a:cs typeface="Times New Roman"/>
              </a:rPr>
              <a:t>(1867-</a:t>
            </a:r>
            <a:endParaRPr sz="2800">
              <a:latin typeface="Times New Roman"/>
              <a:cs typeface="Times New Roman"/>
            </a:endParaRPr>
          </a:p>
        </p:txBody>
      </p:sp>
      <p:sp>
        <p:nvSpPr>
          <p:cNvPr id="4" name="Slide Number Placeholder 3">
            <a:extLst>
              <a:ext uri="{FF2B5EF4-FFF2-40B4-BE49-F238E27FC236}">
                <a16:creationId xmlns:a16="http://schemas.microsoft.com/office/drawing/2014/main" id="{5D4832B0-5395-8DAC-60B3-1958A1000384}"/>
              </a:ext>
            </a:extLst>
          </p:cNvPr>
          <p:cNvSpPr>
            <a:spLocks noGrp="1"/>
          </p:cNvSpPr>
          <p:nvPr>
            <p:ph type="sldNum" sz="quarter" idx="7"/>
          </p:nvPr>
        </p:nvSpPr>
        <p:spPr/>
        <p:txBody>
          <a:bodyPr/>
          <a:lstStyle/>
          <a:p>
            <a:fld id="{B6F15528-21DE-4FAA-801E-634DDDAF4B2B}" type="slidenum">
              <a:rPr lang="en-SG" smtClean="0"/>
              <a:t>31</a:t>
            </a:fld>
            <a:endParaRPr lang="en-S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7" y="384759"/>
            <a:ext cx="9810115" cy="3393440"/>
          </a:xfrm>
          <a:prstGeom prst="rect">
            <a:avLst/>
          </a:prstGeom>
        </p:spPr>
        <p:txBody>
          <a:bodyPr vert="horz" wrap="square" lIns="0" tIns="12065" rIns="0" bIns="0" rtlCol="0">
            <a:spAutoFit/>
          </a:bodyPr>
          <a:lstStyle/>
          <a:p>
            <a:pPr marL="372745" marR="10160" algn="just">
              <a:lnSpc>
                <a:spcPct val="110000"/>
              </a:lnSpc>
              <a:spcBef>
                <a:spcPts val="95"/>
              </a:spcBef>
            </a:pPr>
            <a:r>
              <a:rPr sz="2800" i="1" dirty="0">
                <a:latin typeface="Times New Roman"/>
                <a:cs typeface="Times New Roman"/>
              </a:rPr>
              <a:t>1893),</a:t>
            </a:r>
            <a:r>
              <a:rPr sz="2800" i="1" spc="210" dirty="0">
                <a:latin typeface="Times New Roman"/>
                <a:cs typeface="Times New Roman"/>
              </a:rPr>
              <a:t> </a:t>
            </a:r>
            <a:r>
              <a:rPr sz="2800" dirty="0">
                <a:latin typeface="Times New Roman"/>
                <a:cs typeface="Times New Roman"/>
              </a:rPr>
              <a:t>edited</a:t>
            </a:r>
            <a:r>
              <a:rPr sz="2800" spc="215" dirty="0">
                <a:latin typeface="Times New Roman"/>
                <a:cs typeface="Times New Roman"/>
              </a:rPr>
              <a:t> </a:t>
            </a:r>
            <a:r>
              <a:rPr sz="2800" dirty="0">
                <a:latin typeface="Times New Roman"/>
                <a:cs typeface="Times New Roman"/>
              </a:rPr>
              <a:t>by</a:t>
            </a:r>
            <a:r>
              <a:rPr sz="2800" spc="210" dirty="0">
                <a:latin typeface="Times New Roman"/>
                <a:cs typeface="Times New Roman"/>
              </a:rPr>
              <a:t> </a:t>
            </a:r>
            <a:r>
              <a:rPr sz="2800" dirty="0">
                <a:latin typeface="Times New Roman"/>
                <a:cs typeface="Times New Roman"/>
              </a:rPr>
              <a:t>Nathan</a:t>
            </a:r>
            <a:r>
              <a:rPr sz="2800" spc="215" dirty="0">
                <a:latin typeface="Times New Roman"/>
                <a:cs typeface="Times New Roman"/>
              </a:rPr>
              <a:t> </a:t>
            </a:r>
            <a:r>
              <a:rPr sz="2800" dirty="0">
                <a:latin typeface="Times New Roman"/>
                <a:cs typeface="Times New Roman"/>
              </a:rPr>
              <a:t>Houser</a:t>
            </a:r>
            <a:r>
              <a:rPr sz="2800" spc="215" dirty="0">
                <a:latin typeface="Times New Roman"/>
                <a:cs typeface="Times New Roman"/>
              </a:rPr>
              <a:t> </a:t>
            </a:r>
            <a:r>
              <a:rPr sz="2800" dirty="0">
                <a:latin typeface="Times New Roman"/>
                <a:cs typeface="Times New Roman"/>
              </a:rPr>
              <a:t>and</a:t>
            </a:r>
            <a:r>
              <a:rPr sz="2800" spc="210" dirty="0">
                <a:latin typeface="Times New Roman"/>
                <a:cs typeface="Times New Roman"/>
              </a:rPr>
              <a:t> </a:t>
            </a:r>
            <a:r>
              <a:rPr sz="2800" dirty="0">
                <a:latin typeface="Times New Roman"/>
                <a:cs typeface="Times New Roman"/>
              </a:rPr>
              <a:t>Christian</a:t>
            </a:r>
            <a:r>
              <a:rPr sz="2800" spc="215" dirty="0">
                <a:latin typeface="Times New Roman"/>
                <a:cs typeface="Times New Roman"/>
              </a:rPr>
              <a:t> </a:t>
            </a:r>
            <a:r>
              <a:rPr sz="2800" dirty="0">
                <a:latin typeface="Times New Roman"/>
                <a:cs typeface="Times New Roman"/>
              </a:rPr>
              <a:t>Kloesel,</a:t>
            </a:r>
            <a:r>
              <a:rPr sz="2800" spc="215" dirty="0">
                <a:latin typeface="Times New Roman"/>
                <a:cs typeface="Times New Roman"/>
              </a:rPr>
              <a:t> </a:t>
            </a:r>
            <a:r>
              <a:rPr sz="2800" spc="-10" dirty="0">
                <a:latin typeface="Times New Roman"/>
                <a:cs typeface="Times New Roman"/>
              </a:rPr>
              <a:t>186-</a:t>
            </a:r>
            <a:r>
              <a:rPr sz="2800" spc="-20" dirty="0">
                <a:latin typeface="Times New Roman"/>
                <a:cs typeface="Times New Roman"/>
              </a:rPr>
              <a:t>199. </a:t>
            </a:r>
            <a:r>
              <a:rPr sz="2800" dirty="0">
                <a:latin typeface="Times New Roman"/>
                <a:cs typeface="Times New Roman"/>
              </a:rPr>
              <a:t>Bloomington:</a:t>
            </a:r>
            <a:r>
              <a:rPr sz="2800" spc="-55" dirty="0">
                <a:latin typeface="Times New Roman"/>
                <a:cs typeface="Times New Roman"/>
              </a:rPr>
              <a:t> </a:t>
            </a:r>
            <a:r>
              <a:rPr sz="2800" dirty="0">
                <a:latin typeface="Times New Roman"/>
                <a:cs typeface="Times New Roman"/>
              </a:rPr>
              <a:t>Indiana</a:t>
            </a:r>
            <a:r>
              <a:rPr sz="2800" spc="-55" dirty="0">
                <a:latin typeface="Times New Roman"/>
                <a:cs typeface="Times New Roman"/>
              </a:rPr>
              <a:t> </a:t>
            </a:r>
            <a:r>
              <a:rPr sz="2800" dirty="0">
                <a:latin typeface="Times New Roman"/>
                <a:cs typeface="Times New Roman"/>
              </a:rPr>
              <a:t>University</a:t>
            </a:r>
            <a:r>
              <a:rPr sz="2800" spc="-50" dirty="0">
                <a:latin typeface="Times New Roman"/>
                <a:cs typeface="Times New Roman"/>
              </a:rPr>
              <a:t> </a:t>
            </a:r>
            <a:r>
              <a:rPr sz="2800" spc="-10" dirty="0">
                <a:latin typeface="Times New Roman"/>
                <a:cs typeface="Times New Roman"/>
              </a:rPr>
              <a:t>Press.</a:t>
            </a:r>
            <a:endParaRPr sz="2800">
              <a:latin typeface="Times New Roman"/>
              <a:cs typeface="Times New Roman"/>
            </a:endParaRPr>
          </a:p>
          <a:p>
            <a:pPr marL="372745" marR="6985" indent="-360045" algn="just">
              <a:lnSpc>
                <a:spcPct val="110000"/>
              </a:lnSpc>
              <a:spcBef>
                <a:spcPts val="340"/>
              </a:spcBef>
            </a:pPr>
            <a:r>
              <a:rPr sz="2800" dirty="0">
                <a:latin typeface="Times New Roman"/>
                <a:cs typeface="Times New Roman"/>
              </a:rPr>
              <a:t>Peirce,</a:t>
            </a:r>
            <a:r>
              <a:rPr sz="2800" spc="409" dirty="0">
                <a:latin typeface="Times New Roman"/>
                <a:cs typeface="Times New Roman"/>
              </a:rPr>
              <a:t> </a:t>
            </a:r>
            <a:r>
              <a:rPr sz="2800" dirty="0">
                <a:latin typeface="Times New Roman"/>
                <a:cs typeface="Times New Roman"/>
              </a:rPr>
              <a:t>Charles</a:t>
            </a:r>
            <a:r>
              <a:rPr sz="2800" spc="409" dirty="0">
                <a:latin typeface="Times New Roman"/>
                <a:cs typeface="Times New Roman"/>
              </a:rPr>
              <a:t> </a:t>
            </a:r>
            <a:r>
              <a:rPr sz="2800" dirty="0">
                <a:latin typeface="Times New Roman"/>
                <a:cs typeface="Times New Roman"/>
              </a:rPr>
              <a:t>S.</a:t>
            </a:r>
            <a:r>
              <a:rPr sz="2800" spc="425" dirty="0">
                <a:latin typeface="Times New Roman"/>
                <a:cs typeface="Times New Roman"/>
              </a:rPr>
              <a:t> </a:t>
            </a:r>
            <a:r>
              <a:rPr sz="2800" dirty="0">
                <a:latin typeface="Times New Roman"/>
                <a:cs typeface="Times New Roman"/>
              </a:rPr>
              <a:t>1900[1985].</a:t>
            </a:r>
            <a:r>
              <a:rPr sz="2800" spc="409" dirty="0">
                <a:latin typeface="Times New Roman"/>
                <a:cs typeface="Times New Roman"/>
              </a:rPr>
              <a:t> </a:t>
            </a:r>
            <a:r>
              <a:rPr sz="2800" i="1" dirty="0">
                <a:latin typeface="Times New Roman"/>
                <a:cs typeface="Times New Roman"/>
              </a:rPr>
              <a:t>Historical</a:t>
            </a:r>
            <a:r>
              <a:rPr sz="2800" i="1" spc="415" dirty="0">
                <a:latin typeface="Times New Roman"/>
                <a:cs typeface="Times New Roman"/>
              </a:rPr>
              <a:t> </a:t>
            </a:r>
            <a:r>
              <a:rPr sz="2800" i="1" dirty="0">
                <a:latin typeface="Times New Roman"/>
                <a:cs typeface="Times New Roman"/>
              </a:rPr>
              <a:t>Perspectives</a:t>
            </a:r>
            <a:r>
              <a:rPr sz="2800" i="1" spc="409" dirty="0">
                <a:latin typeface="Times New Roman"/>
                <a:cs typeface="Times New Roman"/>
              </a:rPr>
              <a:t> </a:t>
            </a:r>
            <a:r>
              <a:rPr sz="2800" i="1" dirty="0">
                <a:latin typeface="Times New Roman"/>
                <a:cs typeface="Times New Roman"/>
              </a:rPr>
              <a:t>in</a:t>
            </a:r>
            <a:r>
              <a:rPr sz="2800" i="1" spc="415" dirty="0">
                <a:latin typeface="Times New Roman"/>
                <a:cs typeface="Times New Roman"/>
              </a:rPr>
              <a:t> </a:t>
            </a:r>
            <a:r>
              <a:rPr sz="2800" i="1" spc="-10" dirty="0">
                <a:latin typeface="Times New Roman"/>
                <a:cs typeface="Times New Roman"/>
              </a:rPr>
              <a:t>Peirce's </a:t>
            </a:r>
            <a:r>
              <a:rPr sz="2800" i="1" dirty="0">
                <a:latin typeface="Times New Roman"/>
                <a:cs typeface="Times New Roman"/>
              </a:rPr>
              <a:t>Logic</a:t>
            </a:r>
            <a:r>
              <a:rPr sz="2800" i="1" spc="15" dirty="0">
                <a:latin typeface="Times New Roman"/>
                <a:cs typeface="Times New Roman"/>
              </a:rPr>
              <a:t> </a:t>
            </a:r>
            <a:r>
              <a:rPr sz="2800" i="1" dirty="0">
                <a:latin typeface="Times New Roman"/>
                <a:cs typeface="Times New Roman"/>
              </a:rPr>
              <a:t>of</a:t>
            </a:r>
            <a:r>
              <a:rPr sz="2800" i="1" spc="15" dirty="0">
                <a:latin typeface="Times New Roman"/>
                <a:cs typeface="Times New Roman"/>
              </a:rPr>
              <a:t> </a:t>
            </a:r>
            <a:r>
              <a:rPr sz="2800" i="1" dirty="0">
                <a:latin typeface="Times New Roman"/>
                <a:cs typeface="Times New Roman"/>
              </a:rPr>
              <a:t>Science,</a:t>
            </a:r>
            <a:r>
              <a:rPr sz="2800" i="1" spc="30" dirty="0">
                <a:latin typeface="Times New Roman"/>
                <a:cs typeface="Times New Roman"/>
              </a:rPr>
              <a:t> </a:t>
            </a:r>
            <a:r>
              <a:rPr sz="2800" dirty="0">
                <a:latin typeface="Times New Roman"/>
                <a:cs typeface="Times New Roman"/>
              </a:rPr>
              <a:t>2</a:t>
            </a:r>
            <a:r>
              <a:rPr sz="2800" spc="20" dirty="0">
                <a:latin typeface="Times New Roman"/>
                <a:cs typeface="Times New Roman"/>
              </a:rPr>
              <a:t> </a:t>
            </a:r>
            <a:r>
              <a:rPr sz="2800" dirty="0">
                <a:latin typeface="Times New Roman"/>
                <a:cs typeface="Times New Roman"/>
              </a:rPr>
              <a:t>volumes,</a:t>
            </a:r>
            <a:r>
              <a:rPr sz="2800" spc="20" dirty="0">
                <a:latin typeface="Times New Roman"/>
                <a:cs typeface="Times New Roman"/>
              </a:rPr>
              <a:t> </a:t>
            </a:r>
            <a:r>
              <a:rPr sz="2800" dirty="0">
                <a:latin typeface="Times New Roman"/>
                <a:cs typeface="Times New Roman"/>
              </a:rPr>
              <a:t>C.</a:t>
            </a:r>
            <a:r>
              <a:rPr sz="2800" spc="20" dirty="0">
                <a:latin typeface="Times New Roman"/>
                <a:cs typeface="Times New Roman"/>
              </a:rPr>
              <a:t> </a:t>
            </a:r>
            <a:r>
              <a:rPr sz="2800" dirty="0">
                <a:latin typeface="Times New Roman"/>
                <a:cs typeface="Times New Roman"/>
              </a:rPr>
              <a:t>Eisele</a:t>
            </a:r>
            <a:r>
              <a:rPr sz="2800" spc="20" dirty="0">
                <a:latin typeface="Times New Roman"/>
                <a:cs typeface="Times New Roman"/>
              </a:rPr>
              <a:t> </a:t>
            </a:r>
            <a:r>
              <a:rPr sz="2800" dirty="0">
                <a:latin typeface="Times New Roman"/>
                <a:cs typeface="Times New Roman"/>
              </a:rPr>
              <a:t>(ed.).</a:t>
            </a:r>
            <a:r>
              <a:rPr sz="2800" spc="20" dirty="0">
                <a:latin typeface="Times New Roman"/>
                <a:cs typeface="Times New Roman"/>
              </a:rPr>
              <a:t> </a:t>
            </a:r>
            <a:r>
              <a:rPr sz="2800" dirty="0">
                <a:latin typeface="Times New Roman"/>
                <a:cs typeface="Times New Roman"/>
              </a:rPr>
              <a:t>Amsterdam:</a:t>
            </a:r>
            <a:r>
              <a:rPr sz="2800" spc="20" dirty="0">
                <a:latin typeface="Times New Roman"/>
                <a:cs typeface="Times New Roman"/>
              </a:rPr>
              <a:t> </a:t>
            </a:r>
            <a:r>
              <a:rPr sz="2800" spc="-10" dirty="0">
                <a:latin typeface="Times New Roman"/>
                <a:cs typeface="Times New Roman"/>
              </a:rPr>
              <a:t>Mouton Publishers.</a:t>
            </a:r>
            <a:endParaRPr sz="2800">
              <a:latin typeface="Times New Roman"/>
              <a:cs typeface="Times New Roman"/>
            </a:endParaRPr>
          </a:p>
          <a:p>
            <a:pPr marL="12700" algn="just">
              <a:lnSpc>
                <a:spcPct val="100000"/>
              </a:lnSpc>
              <a:spcBef>
                <a:spcPts val="645"/>
              </a:spcBef>
            </a:pPr>
            <a:r>
              <a:rPr sz="2800" dirty="0">
                <a:latin typeface="Times New Roman"/>
                <a:cs typeface="Times New Roman"/>
              </a:rPr>
              <a:t>Popper,</a:t>
            </a:r>
            <a:r>
              <a:rPr sz="2800" spc="45" dirty="0">
                <a:latin typeface="Times New Roman"/>
                <a:cs typeface="Times New Roman"/>
              </a:rPr>
              <a:t> </a:t>
            </a:r>
            <a:r>
              <a:rPr sz="2800" dirty="0">
                <a:latin typeface="Times New Roman"/>
                <a:cs typeface="Times New Roman"/>
              </a:rPr>
              <a:t>Karl.</a:t>
            </a:r>
            <a:r>
              <a:rPr sz="2800" spc="45" dirty="0">
                <a:latin typeface="Times New Roman"/>
                <a:cs typeface="Times New Roman"/>
              </a:rPr>
              <a:t> </a:t>
            </a:r>
            <a:r>
              <a:rPr sz="2800" dirty="0">
                <a:latin typeface="Times New Roman"/>
                <a:cs typeface="Times New Roman"/>
              </a:rPr>
              <a:t>1976.</a:t>
            </a:r>
            <a:r>
              <a:rPr sz="2800" spc="50" dirty="0">
                <a:latin typeface="Times New Roman"/>
                <a:cs typeface="Times New Roman"/>
              </a:rPr>
              <a:t> </a:t>
            </a:r>
            <a:r>
              <a:rPr sz="2800" i="1" dirty="0">
                <a:latin typeface="Times New Roman"/>
                <a:cs typeface="Times New Roman"/>
              </a:rPr>
              <a:t>Unended</a:t>
            </a:r>
            <a:r>
              <a:rPr sz="2800" i="1" spc="50" dirty="0">
                <a:latin typeface="Times New Roman"/>
                <a:cs typeface="Times New Roman"/>
              </a:rPr>
              <a:t> </a:t>
            </a:r>
            <a:r>
              <a:rPr sz="2800" i="1" dirty="0">
                <a:latin typeface="Times New Roman"/>
                <a:cs typeface="Times New Roman"/>
              </a:rPr>
              <a:t>Quest:</a:t>
            </a:r>
            <a:r>
              <a:rPr sz="2800" i="1" spc="45" dirty="0">
                <a:latin typeface="Times New Roman"/>
                <a:cs typeface="Times New Roman"/>
              </a:rPr>
              <a:t> </a:t>
            </a:r>
            <a:r>
              <a:rPr sz="2800" i="1" dirty="0">
                <a:latin typeface="Times New Roman"/>
                <a:cs typeface="Times New Roman"/>
              </a:rPr>
              <a:t>An</a:t>
            </a:r>
            <a:r>
              <a:rPr sz="2800" i="1" spc="45" dirty="0">
                <a:latin typeface="Times New Roman"/>
                <a:cs typeface="Times New Roman"/>
              </a:rPr>
              <a:t> </a:t>
            </a:r>
            <a:r>
              <a:rPr sz="2800" i="1" dirty="0">
                <a:latin typeface="Times New Roman"/>
                <a:cs typeface="Times New Roman"/>
              </a:rPr>
              <a:t>Intellectual</a:t>
            </a:r>
            <a:r>
              <a:rPr sz="2800" i="1" spc="50" dirty="0">
                <a:latin typeface="Times New Roman"/>
                <a:cs typeface="Times New Roman"/>
              </a:rPr>
              <a:t> </a:t>
            </a:r>
            <a:r>
              <a:rPr sz="2800" i="1" spc="-10" dirty="0">
                <a:latin typeface="Times New Roman"/>
                <a:cs typeface="Times New Roman"/>
              </a:rPr>
              <a:t>Autobiography.</a:t>
            </a:r>
            <a:endParaRPr sz="2800">
              <a:latin typeface="Times New Roman"/>
              <a:cs typeface="Times New Roman"/>
            </a:endParaRPr>
          </a:p>
          <a:p>
            <a:pPr marL="300355" algn="just">
              <a:lnSpc>
                <a:spcPct val="100000"/>
              </a:lnSpc>
              <a:spcBef>
                <a:spcPts val="335"/>
              </a:spcBef>
            </a:pPr>
            <a:r>
              <a:rPr sz="2800" dirty="0">
                <a:latin typeface="Times New Roman"/>
                <a:cs typeface="Times New Roman"/>
              </a:rPr>
              <a:t>London</a:t>
            </a:r>
            <a:r>
              <a:rPr sz="2800" spc="-20" dirty="0">
                <a:latin typeface="Times New Roman"/>
                <a:cs typeface="Times New Roman"/>
              </a:rPr>
              <a:t> </a:t>
            </a:r>
            <a:r>
              <a:rPr sz="2800" dirty="0">
                <a:latin typeface="Times New Roman"/>
                <a:cs typeface="Times New Roman"/>
              </a:rPr>
              <a:t>&amp;</a:t>
            </a:r>
            <a:r>
              <a:rPr sz="2800" spc="-25" dirty="0">
                <a:latin typeface="Times New Roman"/>
                <a:cs typeface="Times New Roman"/>
              </a:rPr>
              <a:t> </a:t>
            </a:r>
            <a:r>
              <a:rPr sz="2800" dirty="0">
                <a:latin typeface="Times New Roman"/>
                <a:cs typeface="Times New Roman"/>
              </a:rPr>
              <a:t>NY:</a:t>
            </a:r>
            <a:r>
              <a:rPr sz="2800" spc="-20" dirty="0">
                <a:latin typeface="Times New Roman"/>
                <a:cs typeface="Times New Roman"/>
              </a:rPr>
              <a:t> </a:t>
            </a:r>
            <a:r>
              <a:rPr sz="2800" spc="-10" dirty="0">
                <a:latin typeface="Times New Roman"/>
                <a:cs typeface="Times New Roman"/>
              </a:rPr>
              <a:t>Routledge.</a:t>
            </a:r>
            <a:endParaRPr sz="2800">
              <a:latin typeface="Times New Roman"/>
              <a:cs typeface="Times New Roman"/>
            </a:endParaRPr>
          </a:p>
        </p:txBody>
      </p:sp>
      <p:sp>
        <p:nvSpPr>
          <p:cNvPr id="3" name="Slide Number Placeholder 2">
            <a:extLst>
              <a:ext uri="{FF2B5EF4-FFF2-40B4-BE49-F238E27FC236}">
                <a16:creationId xmlns:a16="http://schemas.microsoft.com/office/drawing/2014/main" id="{CCCD3D8D-4EB1-BD05-29EC-40088C5477F0}"/>
              </a:ext>
            </a:extLst>
          </p:cNvPr>
          <p:cNvSpPr>
            <a:spLocks noGrp="1"/>
          </p:cNvSpPr>
          <p:nvPr>
            <p:ph type="sldNum" sz="quarter" idx="7"/>
          </p:nvPr>
        </p:nvSpPr>
        <p:spPr/>
        <p:txBody>
          <a:bodyPr/>
          <a:lstStyle/>
          <a:p>
            <a:fld id="{B6F15528-21DE-4FAA-801E-634DDDAF4B2B}" type="slidenum">
              <a:rPr lang="en-SG" smtClean="0"/>
              <a:t>32</a:t>
            </a:fld>
            <a:endParaRPr lang="en-SG"/>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7" y="299415"/>
            <a:ext cx="6680834" cy="1135380"/>
          </a:xfrm>
          <a:prstGeom prst="rect">
            <a:avLst/>
          </a:prstGeom>
        </p:spPr>
        <p:txBody>
          <a:bodyPr vert="horz" wrap="square" lIns="0" tIns="140335" rIns="0" bIns="0" rtlCol="0">
            <a:spAutoFit/>
          </a:bodyPr>
          <a:lstStyle/>
          <a:p>
            <a:pPr marL="130810">
              <a:lnSpc>
                <a:spcPct val="100000"/>
              </a:lnSpc>
              <a:spcBef>
                <a:spcPts val="1105"/>
              </a:spcBef>
            </a:pPr>
            <a:r>
              <a:rPr sz="2800" dirty="0">
                <a:latin typeface="Times New Roman"/>
                <a:cs typeface="Times New Roman"/>
              </a:rPr>
              <a:t>Comparison</a:t>
            </a:r>
            <a:r>
              <a:rPr sz="2800" spc="-50" dirty="0">
                <a:latin typeface="Times New Roman"/>
                <a:cs typeface="Times New Roman"/>
              </a:rPr>
              <a:t> </a:t>
            </a:r>
            <a:r>
              <a:rPr sz="2800" dirty="0">
                <a:latin typeface="Times New Roman"/>
                <a:cs typeface="Times New Roman"/>
              </a:rPr>
              <a:t>(adapted</a:t>
            </a:r>
            <a:r>
              <a:rPr sz="2800" spc="-50" dirty="0">
                <a:latin typeface="Times New Roman"/>
                <a:cs typeface="Times New Roman"/>
              </a:rPr>
              <a:t> </a:t>
            </a:r>
            <a:r>
              <a:rPr sz="2800" dirty="0">
                <a:latin typeface="Times New Roman"/>
                <a:cs typeface="Times New Roman"/>
              </a:rPr>
              <a:t>from</a:t>
            </a:r>
            <a:r>
              <a:rPr sz="2800" spc="-50" dirty="0">
                <a:latin typeface="Times New Roman"/>
                <a:cs typeface="Times New Roman"/>
              </a:rPr>
              <a:t> </a:t>
            </a:r>
            <a:r>
              <a:rPr sz="2800" dirty="0">
                <a:latin typeface="Times New Roman"/>
                <a:cs typeface="Times New Roman"/>
              </a:rPr>
              <a:t>Peirce</a:t>
            </a:r>
            <a:r>
              <a:rPr sz="2800" spc="-35" dirty="0">
                <a:latin typeface="Times New Roman"/>
                <a:cs typeface="Times New Roman"/>
              </a:rPr>
              <a:t> </a:t>
            </a:r>
            <a:r>
              <a:rPr sz="2800" dirty="0">
                <a:latin typeface="Times New Roman"/>
                <a:cs typeface="Times New Roman"/>
              </a:rPr>
              <a:t>1878:</a:t>
            </a:r>
            <a:r>
              <a:rPr sz="2800" spc="-45" dirty="0">
                <a:latin typeface="Times New Roman"/>
                <a:cs typeface="Times New Roman"/>
              </a:rPr>
              <a:t> </a:t>
            </a:r>
            <a:r>
              <a:rPr sz="2800" spc="-10" dirty="0">
                <a:latin typeface="Times New Roman"/>
                <a:cs typeface="Times New Roman"/>
              </a:rPr>
              <a:t>188):</a:t>
            </a:r>
            <a:endParaRPr sz="2800">
              <a:latin typeface="Times New Roman"/>
              <a:cs typeface="Times New Roman"/>
            </a:endParaRPr>
          </a:p>
          <a:p>
            <a:pPr marL="12700">
              <a:lnSpc>
                <a:spcPct val="100000"/>
              </a:lnSpc>
              <a:spcBef>
                <a:spcPts val="1010"/>
              </a:spcBef>
            </a:pPr>
            <a:r>
              <a:rPr sz="2800" b="1" spc="-10" dirty="0">
                <a:latin typeface="Times New Roman"/>
                <a:cs typeface="Times New Roman"/>
              </a:rPr>
              <a:t>Deduction</a:t>
            </a:r>
            <a:r>
              <a:rPr sz="2800" spc="-10" dirty="0">
                <a:latin typeface="Times New Roman"/>
                <a:cs typeface="Times New Roman"/>
              </a:rPr>
              <a:t>:</a:t>
            </a:r>
            <a:endParaRPr sz="2800">
              <a:latin typeface="Times New Roman"/>
              <a:cs typeface="Times New Roman"/>
            </a:endParaRPr>
          </a:p>
        </p:txBody>
      </p:sp>
      <p:sp>
        <p:nvSpPr>
          <p:cNvPr id="3" name="object 3"/>
          <p:cNvSpPr txBox="1"/>
          <p:nvPr/>
        </p:nvSpPr>
        <p:spPr>
          <a:xfrm>
            <a:off x="450597" y="1389380"/>
            <a:ext cx="1033780" cy="1273810"/>
          </a:xfrm>
          <a:prstGeom prst="rect">
            <a:avLst/>
          </a:prstGeom>
        </p:spPr>
        <p:txBody>
          <a:bodyPr vert="horz" wrap="square" lIns="0" tIns="30480" rIns="0" bIns="0" rtlCol="0">
            <a:spAutoFit/>
          </a:bodyPr>
          <a:lstStyle/>
          <a:p>
            <a:pPr marL="12700" marR="5080">
              <a:lnSpc>
                <a:spcPct val="96100"/>
              </a:lnSpc>
              <a:spcBef>
                <a:spcPts val="240"/>
              </a:spcBef>
            </a:pPr>
            <a:r>
              <a:rPr sz="2800" spc="-10" dirty="0">
                <a:latin typeface="Times New Roman"/>
                <a:cs typeface="Times New Roman"/>
              </a:rPr>
              <a:t>Rule: Case: Result:</a:t>
            </a:r>
            <a:endParaRPr sz="2800">
              <a:latin typeface="Times New Roman"/>
              <a:cs typeface="Times New Roman"/>
            </a:endParaRPr>
          </a:p>
        </p:txBody>
      </p:sp>
      <p:sp>
        <p:nvSpPr>
          <p:cNvPr id="4" name="object 4"/>
          <p:cNvSpPr txBox="1"/>
          <p:nvPr/>
        </p:nvSpPr>
        <p:spPr>
          <a:xfrm>
            <a:off x="1890776" y="1389380"/>
            <a:ext cx="5368290" cy="1273810"/>
          </a:xfrm>
          <a:prstGeom prst="rect">
            <a:avLst/>
          </a:prstGeom>
        </p:spPr>
        <p:txBody>
          <a:bodyPr vert="horz" wrap="square" lIns="0" tIns="41910" rIns="0" bIns="0" rtlCol="0">
            <a:spAutoFit/>
          </a:bodyPr>
          <a:lstStyle/>
          <a:p>
            <a:pPr marL="12700" marR="5080">
              <a:lnSpc>
                <a:spcPts val="3220"/>
              </a:lnSpc>
              <a:spcBef>
                <a:spcPts val="330"/>
              </a:spcBef>
            </a:pPr>
            <a:r>
              <a:rPr sz="2800" dirty="0">
                <a:latin typeface="Times New Roman"/>
                <a:cs typeface="Times New Roman"/>
              </a:rPr>
              <a:t>All</a:t>
            </a:r>
            <a:r>
              <a:rPr sz="2800" spc="-40" dirty="0">
                <a:latin typeface="Times New Roman"/>
                <a:cs typeface="Times New Roman"/>
              </a:rPr>
              <a:t> </a:t>
            </a:r>
            <a:r>
              <a:rPr sz="2800" dirty="0">
                <a:latin typeface="Times New Roman"/>
                <a:cs typeface="Times New Roman"/>
              </a:rPr>
              <a:t>the</a:t>
            </a:r>
            <a:r>
              <a:rPr sz="2800" spc="-40" dirty="0">
                <a:latin typeface="Times New Roman"/>
                <a:cs typeface="Times New Roman"/>
              </a:rPr>
              <a:t> </a:t>
            </a:r>
            <a:r>
              <a:rPr sz="2800" dirty="0">
                <a:latin typeface="Times New Roman"/>
                <a:cs typeface="Times New Roman"/>
              </a:rPr>
              <a:t>beans</a:t>
            </a:r>
            <a:r>
              <a:rPr sz="2800" spc="-30" dirty="0">
                <a:latin typeface="Times New Roman"/>
                <a:cs typeface="Times New Roman"/>
              </a:rPr>
              <a:t> </a:t>
            </a:r>
            <a:r>
              <a:rPr sz="2800" dirty="0">
                <a:latin typeface="Times New Roman"/>
                <a:cs typeface="Times New Roman"/>
              </a:rPr>
              <a:t>from</a:t>
            </a:r>
            <a:r>
              <a:rPr sz="2800" spc="-35" dirty="0">
                <a:latin typeface="Times New Roman"/>
                <a:cs typeface="Times New Roman"/>
              </a:rPr>
              <a:t> </a:t>
            </a:r>
            <a:r>
              <a:rPr sz="2800" dirty="0">
                <a:latin typeface="Times New Roman"/>
                <a:cs typeface="Times New Roman"/>
              </a:rPr>
              <a:t>this</a:t>
            </a:r>
            <a:r>
              <a:rPr sz="2800" spc="-30" dirty="0">
                <a:latin typeface="Times New Roman"/>
                <a:cs typeface="Times New Roman"/>
              </a:rPr>
              <a:t> </a:t>
            </a:r>
            <a:r>
              <a:rPr sz="2800" dirty="0">
                <a:latin typeface="Times New Roman"/>
                <a:cs typeface="Times New Roman"/>
              </a:rPr>
              <a:t>bag</a:t>
            </a:r>
            <a:r>
              <a:rPr sz="2800" spc="-35"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spc="-10" dirty="0">
                <a:latin typeface="Times New Roman"/>
                <a:cs typeface="Times New Roman"/>
              </a:rPr>
              <a:t>white. </a:t>
            </a:r>
            <a:r>
              <a:rPr sz="2800" dirty="0">
                <a:latin typeface="Times New Roman"/>
                <a:cs typeface="Times New Roman"/>
              </a:rPr>
              <a:t>These</a:t>
            </a:r>
            <a:r>
              <a:rPr sz="2800" spc="-35" dirty="0">
                <a:latin typeface="Times New Roman"/>
                <a:cs typeface="Times New Roman"/>
              </a:rPr>
              <a:t> </a:t>
            </a:r>
            <a:r>
              <a:rPr sz="2800" dirty="0">
                <a:latin typeface="Times New Roman"/>
                <a:cs typeface="Times New Roman"/>
              </a:rPr>
              <a:t>beans</a:t>
            </a:r>
            <a:r>
              <a:rPr sz="2800" spc="-20"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dirty="0">
                <a:latin typeface="Times New Roman"/>
                <a:cs typeface="Times New Roman"/>
              </a:rPr>
              <a:t>from</a:t>
            </a:r>
            <a:r>
              <a:rPr sz="2800" spc="-25" dirty="0">
                <a:latin typeface="Times New Roman"/>
                <a:cs typeface="Times New Roman"/>
              </a:rPr>
              <a:t> </a:t>
            </a:r>
            <a:r>
              <a:rPr sz="2800" dirty="0">
                <a:latin typeface="Times New Roman"/>
                <a:cs typeface="Times New Roman"/>
              </a:rPr>
              <a:t>this</a:t>
            </a:r>
            <a:r>
              <a:rPr sz="2800" spc="-20" dirty="0">
                <a:latin typeface="Times New Roman"/>
                <a:cs typeface="Times New Roman"/>
              </a:rPr>
              <a:t> bag.</a:t>
            </a:r>
            <a:endParaRPr sz="2800">
              <a:latin typeface="Times New Roman"/>
              <a:cs typeface="Times New Roman"/>
            </a:endParaRPr>
          </a:p>
          <a:p>
            <a:pPr marL="12700">
              <a:lnSpc>
                <a:spcPts val="3150"/>
              </a:lnSpc>
            </a:pPr>
            <a:r>
              <a:rPr sz="2800" dirty="0">
                <a:latin typeface="Times New Roman"/>
                <a:cs typeface="Times New Roman"/>
              </a:rPr>
              <a:t>These</a:t>
            </a:r>
            <a:r>
              <a:rPr sz="2800" spc="-45" dirty="0">
                <a:latin typeface="Times New Roman"/>
                <a:cs typeface="Times New Roman"/>
              </a:rPr>
              <a:t> </a:t>
            </a:r>
            <a:r>
              <a:rPr sz="2800" dirty="0">
                <a:latin typeface="Times New Roman"/>
                <a:cs typeface="Times New Roman"/>
              </a:rPr>
              <a:t>beans</a:t>
            </a:r>
            <a:r>
              <a:rPr sz="2800" spc="-35"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spc="-10" dirty="0">
                <a:latin typeface="Times New Roman"/>
                <a:cs typeface="Times New Roman"/>
              </a:rPr>
              <a:t>white.</a:t>
            </a:r>
            <a:endParaRPr sz="2800">
              <a:latin typeface="Times New Roman"/>
              <a:cs typeface="Times New Roman"/>
            </a:endParaRPr>
          </a:p>
        </p:txBody>
      </p:sp>
      <p:sp>
        <p:nvSpPr>
          <p:cNvPr id="5" name="object 5"/>
          <p:cNvSpPr txBox="1"/>
          <p:nvPr/>
        </p:nvSpPr>
        <p:spPr>
          <a:xfrm>
            <a:off x="450597" y="2764027"/>
            <a:ext cx="1607185" cy="453390"/>
          </a:xfrm>
          <a:prstGeom prst="rect">
            <a:avLst/>
          </a:prstGeom>
        </p:spPr>
        <p:txBody>
          <a:bodyPr vert="horz" wrap="square" lIns="0" tIns="13335" rIns="0" bIns="0" rtlCol="0">
            <a:spAutoFit/>
          </a:bodyPr>
          <a:lstStyle/>
          <a:p>
            <a:pPr marL="12700">
              <a:lnSpc>
                <a:spcPct val="100000"/>
              </a:lnSpc>
              <a:spcBef>
                <a:spcPts val="105"/>
              </a:spcBef>
            </a:pPr>
            <a:r>
              <a:rPr sz="2800" b="1" spc="-10" dirty="0">
                <a:latin typeface="Times New Roman"/>
                <a:cs typeface="Times New Roman"/>
              </a:rPr>
              <a:t>Induction</a:t>
            </a:r>
            <a:r>
              <a:rPr sz="2800" spc="-10" dirty="0">
                <a:latin typeface="Times New Roman"/>
                <a:cs typeface="Times New Roman"/>
              </a:rPr>
              <a:t>:</a:t>
            </a:r>
            <a:endParaRPr sz="2800">
              <a:latin typeface="Times New Roman"/>
              <a:cs typeface="Times New Roman"/>
            </a:endParaRPr>
          </a:p>
        </p:txBody>
      </p:sp>
      <p:sp>
        <p:nvSpPr>
          <p:cNvPr id="6" name="object 6"/>
          <p:cNvSpPr txBox="1"/>
          <p:nvPr/>
        </p:nvSpPr>
        <p:spPr>
          <a:xfrm>
            <a:off x="450597" y="3172460"/>
            <a:ext cx="1033780" cy="1270635"/>
          </a:xfrm>
          <a:prstGeom prst="rect">
            <a:avLst/>
          </a:prstGeom>
        </p:spPr>
        <p:txBody>
          <a:bodyPr vert="horz" wrap="square" lIns="0" tIns="41910" rIns="0" bIns="0" rtlCol="0">
            <a:spAutoFit/>
          </a:bodyPr>
          <a:lstStyle/>
          <a:p>
            <a:pPr marL="12700" marR="5080">
              <a:lnSpc>
                <a:spcPts val="3220"/>
              </a:lnSpc>
              <a:spcBef>
                <a:spcPts val="330"/>
              </a:spcBef>
            </a:pPr>
            <a:r>
              <a:rPr sz="2800" spc="-10" dirty="0">
                <a:latin typeface="Times New Roman"/>
                <a:cs typeface="Times New Roman"/>
              </a:rPr>
              <a:t>Case: Result: Rule:</a:t>
            </a:r>
            <a:endParaRPr sz="2800">
              <a:latin typeface="Times New Roman"/>
              <a:cs typeface="Times New Roman"/>
            </a:endParaRPr>
          </a:p>
        </p:txBody>
      </p:sp>
      <p:sp>
        <p:nvSpPr>
          <p:cNvPr id="7" name="object 7"/>
          <p:cNvSpPr txBox="1"/>
          <p:nvPr/>
        </p:nvSpPr>
        <p:spPr>
          <a:xfrm>
            <a:off x="1890776" y="3172460"/>
            <a:ext cx="5370195" cy="1270635"/>
          </a:xfrm>
          <a:prstGeom prst="rect">
            <a:avLst/>
          </a:prstGeom>
        </p:spPr>
        <p:txBody>
          <a:bodyPr vert="horz" wrap="square" lIns="0" tIns="41910" rIns="0" bIns="0" rtlCol="0">
            <a:spAutoFit/>
          </a:bodyPr>
          <a:lstStyle/>
          <a:p>
            <a:pPr marL="12700" marR="888365">
              <a:lnSpc>
                <a:spcPts val="3220"/>
              </a:lnSpc>
              <a:spcBef>
                <a:spcPts val="330"/>
              </a:spcBef>
            </a:pPr>
            <a:r>
              <a:rPr sz="2800" dirty="0">
                <a:latin typeface="Times New Roman"/>
                <a:cs typeface="Times New Roman"/>
              </a:rPr>
              <a:t>All</a:t>
            </a:r>
            <a:r>
              <a:rPr sz="2800" spc="-35" dirty="0">
                <a:latin typeface="Times New Roman"/>
                <a:cs typeface="Times New Roman"/>
              </a:rPr>
              <a:t> </a:t>
            </a:r>
            <a:r>
              <a:rPr sz="2800" dirty="0">
                <a:latin typeface="Times New Roman"/>
                <a:cs typeface="Times New Roman"/>
              </a:rPr>
              <a:t>the</a:t>
            </a:r>
            <a:r>
              <a:rPr sz="2800" spc="-30" dirty="0">
                <a:latin typeface="Times New Roman"/>
                <a:cs typeface="Times New Roman"/>
              </a:rPr>
              <a:t> </a:t>
            </a:r>
            <a:r>
              <a:rPr sz="2800" dirty="0">
                <a:latin typeface="Times New Roman"/>
                <a:cs typeface="Times New Roman"/>
              </a:rPr>
              <a:t>beans</a:t>
            </a:r>
            <a:r>
              <a:rPr sz="2800" spc="-20"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dirty="0">
                <a:latin typeface="Times New Roman"/>
                <a:cs typeface="Times New Roman"/>
              </a:rPr>
              <a:t>from</a:t>
            </a:r>
            <a:r>
              <a:rPr sz="2800" spc="-25" dirty="0">
                <a:latin typeface="Times New Roman"/>
                <a:cs typeface="Times New Roman"/>
              </a:rPr>
              <a:t> </a:t>
            </a:r>
            <a:r>
              <a:rPr sz="2800" dirty="0">
                <a:latin typeface="Times New Roman"/>
                <a:cs typeface="Times New Roman"/>
              </a:rPr>
              <a:t>this</a:t>
            </a:r>
            <a:r>
              <a:rPr sz="2800" spc="-20" dirty="0">
                <a:latin typeface="Times New Roman"/>
                <a:cs typeface="Times New Roman"/>
              </a:rPr>
              <a:t> bag. </a:t>
            </a:r>
            <a:r>
              <a:rPr sz="2800" dirty="0">
                <a:latin typeface="Times New Roman"/>
                <a:cs typeface="Times New Roman"/>
              </a:rPr>
              <a:t>These</a:t>
            </a:r>
            <a:r>
              <a:rPr sz="2800" spc="-45" dirty="0">
                <a:latin typeface="Times New Roman"/>
                <a:cs typeface="Times New Roman"/>
              </a:rPr>
              <a:t> </a:t>
            </a:r>
            <a:r>
              <a:rPr sz="2800" dirty="0">
                <a:latin typeface="Times New Roman"/>
                <a:cs typeface="Times New Roman"/>
              </a:rPr>
              <a:t>beans</a:t>
            </a:r>
            <a:r>
              <a:rPr sz="2800" spc="-35"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spc="-10" dirty="0">
                <a:latin typeface="Times New Roman"/>
                <a:cs typeface="Times New Roman"/>
              </a:rPr>
              <a:t>white.</a:t>
            </a:r>
            <a:endParaRPr sz="2800">
              <a:latin typeface="Times New Roman"/>
              <a:cs typeface="Times New Roman"/>
            </a:endParaRPr>
          </a:p>
          <a:p>
            <a:pPr marL="12700">
              <a:lnSpc>
                <a:spcPts val="3130"/>
              </a:lnSpc>
            </a:pPr>
            <a:r>
              <a:rPr sz="2800" dirty="0">
                <a:latin typeface="Times New Roman"/>
                <a:cs typeface="Times New Roman"/>
              </a:rPr>
              <a:t>All</a:t>
            </a:r>
            <a:r>
              <a:rPr sz="2800" spc="-40" dirty="0">
                <a:latin typeface="Times New Roman"/>
                <a:cs typeface="Times New Roman"/>
              </a:rPr>
              <a:t> </a:t>
            </a:r>
            <a:r>
              <a:rPr sz="2800" dirty="0">
                <a:latin typeface="Times New Roman"/>
                <a:cs typeface="Times New Roman"/>
              </a:rPr>
              <a:t>the</a:t>
            </a:r>
            <a:r>
              <a:rPr sz="2800" spc="-40" dirty="0">
                <a:latin typeface="Times New Roman"/>
                <a:cs typeface="Times New Roman"/>
              </a:rPr>
              <a:t> </a:t>
            </a:r>
            <a:r>
              <a:rPr sz="2800" dirty="0">
                <a:latin typeface="Times New Roman"/>
                <a:cs typeface="Times New Roman"/>
              </a:rPr>
              <a:t>beans</a:t>
            </a:r>
            <a:r>
              <a:rPr sz="2800" spc="-30" dirty="0">
                <a:latin typeface="Times New Roman"/>
                <a:cs typeface="Times New Roman"/>
              </a:rPr>
              <a:t> </a:t>
            </a:r>
            <a:r>
              <a:rPr sz="2800" dirty="0">
                <a:latin typeface="Times New Roman"/>
                <a:cs typeface="Times New Roman"/>
              </a:rPr>
              <a:t>from</a:t>
            </a:r>
            <a:r>
              <a:rPr sz="2800" spc="-35" dirty="0">
                <a:latin typeface="Times New Roman"/>
                <a:cs typeface="Times New Roman"/>
              </a:rPr>
              <a:t> </a:t>
            </a:r>
            <a:r>
              <a:rPr sz="2800" dirty="0">
                <a:latin typeface="Times New Roman"/>
                <a:cs typeface="Times New Roman"/>
              </a:rPr>
              <a:t>this</a:t>
            </a:r>
            <a:r>
              <a:rPr sz="2800" spc="-30" dirty="0">
                <a:latin typeface="Times New Roman"/>
                <a:cs typeface="Times New Roman"/>
              </a:rPr>
              <a:t> </a:t>
            </a:r>
            <a:r>
              <a:rPr sz="2800" dirty="0">
                <a:latin typeface="Times New Roman"/>
                <a:cs typeface="Times New Roman"/>
              </a:rPr>
              <a:t>bag</a:t>
            </a:r>
            <a:r>
              <a:rPr sz="2800" spc="-20"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spc="-10" dirty="0">
                <a:latin typeface="Times New Roman"/>
                <a:cs typeface="Times New Roman"/>
              </a:rPr>
              <a:t>white.</a:t>
            </a:r>
            <a:endParaRPr sz="2800">
              <a:latin typeface="Times New Roman"/>
              <a:cs typeface="Times New Roman"/>
            </a:endParaRPr>
          </a:p>
        </p:txBody>
      </p:sp>
      <p:sp>
        <p:nvSpPr>
          <p:cNvPr id="8" name="object 8"/>
          <p:cNvSpPr txBox="1"/>
          <p:nvPr/>
        </p:nvSpPr>
        <p:spPr>
          <a:xfrm>
            <a:off x="450597" y="4544060"/>
            <a:ext cx="1725295" cy="453390"/>
          </a:xfrm>
          <a:prstGeom prst="rect">
            <a:avLst/>
          </a:prstGeom>
        </p:spPr>
        <p:txBody>
          <a:bodyPr vert="horz" wrap="square" lIns="0" tIns="13335" rIns="0" bIns="0" rtlCol="0">
            <a:spAutoFit/>
          </a:bodyPr>
          <a:lstStyle/>
          <a:p>
            <a:pPr marL="12700">
              <a:lnSpc>
                <a:spcPct val="100000"/>
              </a:lnSpc>
              <a:spcBef>
                <a:spcPts val="105"/>
              </a:spcBef>
            </a:pPr>
            <a:r>
              <a:rPr sz="2800" b="1" spc="-10" dirty="0">
                <a:latin typeface="Times New Roman"/>
                <a:cs typeface="Times New Roman"/>
              </a:rPr>
              <a:t>Abduction</a:t>
            </a:r>
            <a:r>
              <a:rPr sz="2800" spc="-10" dirty="0">
                <a:latin typeface="Times New Roman"/>
                <a:cs typeface="Times New Roman"/>
              </a:rPr>
              <a:t>:</a:t>
            </a:r>
            <a:endParaRPr sz="2800">
              <a:latin typeface="Times New Roman"/>
              <a:cs typeface="Times New Roman"/>
            </a:endParaRPr>
          </a:p>
        </p:txBody>
      </p:sp>
      <p:sp>
        <p:nvSpPr>
          <p:cNvPr id="9" name="object 9"/>
          <p:cNvSpPr txBox="1"/>
          <p:nvPr/>
        </p:nvSpPr>
        <p:spPr>
          <a:xfrm>
            <a:off x="450597" y="4958588"/>
            <a:ext cx="1033780" cy="1291590"/>
          </a:xfrm>
          <a:prstGeom prst="rect">
            <a:avLst/>
          </a:prstGeom>
        </p:spPr>
        <p:txBody>
          <a:bodyPr vert="horz" wrap="square" lIns="0" tIns="20955" rIns="0" bIns="0" rtlCol="0">
            <a:spAutoFit/>
          </a:bodyPr>
          <a:lstStyle/>
          <a:p>
            <a:pPr marL="12700" marR="5080">
              <a:lnSpc>
                <a:spcPct val="98200"/>
              </a:lnSpc>
              <a:spcBef>
                <a:spcPts val="165"/>
              </a:spcBef>
            </a:pPr>
            <a:r>
              <a:rPr sz="2800" spc="-10" dirty="0">
                <a:latin typeface="Times New Roman"/>
                <a:cs typeface="Times New Roman"/>
              </a:rPr>
              <a:t>Rule</a:t>
            </a:r>
            <a:r>
              <a:rPr sz="2800" spc="-10" dirty="0">
                <a:latin typeface="Calibri"/>
                <a:cs typeface="Calibri"/>
              </a:rPr>
              <a:t>: </a:t>
            </a:r>
            <a:r>
              <a:rPr sz="2800" spc="-10" dirty="0">
                <a:latin typeface="Times New Roman"/>
                <a:cs typeface="Times New Roman"/>
              </a:rPr>
              <a:t>Result: Case:</a:t>
            </a:r>
            <a:endParaRPr sz="2800">
              <a:latin typeface="Times New Roman"/>
              <a:cs typeface="Times New Roman"/>
            </a:endParaRPr>
          </a:p>
        </p:txBody>
      </p:sp>
      <p:sp>
        <p:nvSpPr>
          <p:cNvPr id="10" name="object 10"/>
          <p:cNvSpPr txBox="1"/>
          <p:nvPr/>
        </p:nvSpPr>
        <p:spPr>
          <a:xfrm>
            <a:off x="1890776" y="4958588"/>
            <a:ext cx="5368925" cy="1291590"/>
          </a:xfrm>
          <a:prstGeom prst="rect">
            <a:avLst/>
          </a:prstGeom>
        </p:spPr>
        <p:txBody>
          <a:bodyPr vert="horz" wrap="square" lIns="0" tIns="10795" rIns="0" bIns="0" rtlCol="0">
            <a:spAutoFit/>
          </a:bodyPr>
          <a:lstStyle/>
          <a:p>
            <a:pPr marL="12700" marR="5080">
              <a:lnSpc>
                <a:spcPct val="100699"/>
              </a:lnSpc>
              <a:spcBef>
                <a:spcPts val="85"/>
              </a:spcBef>
            </a:pPr>
            <a:r>
              <a:rPr sz="2800" dirty="0">
                <a:latin typeface="Times New Roman"/>
                <a:cs typeface="Times New Roman"/>
              </a:rPr>
              <a:t>All</a:t>
            </a:r>
            <a:r>
              <a:rPr sz="2800" spc="-35" dirty="0">
                <a:latin typeface="Times New Roman"/>
                <a:cs typeface="Times New Roman"/>
              </a:rPr>
              <a:t> </a:t>
            </a:r>
            <a:r>
              <a:rPr sz="2800" dirty="0">
                <a:latin typeface="Times New Roman"/>
                <a:cs typeface="Times New Roman"/>
              </a:rPr>
              <a:t>the</a:t>
            </a:r>
            <a:r>
              <a:rPr sz="2800" spc="-30" dirty="0">
                <a:latin typeface="Times New Roman"/>
                <a:cs typeface="Times New Roman"/>
              </a:rPr>
              <a:t> </a:t>
            </a:r>
            <a:r>
              <a:rPr sz="2800" dirty="0">
                <a:latin typeface="Times New Roman"/>
                <a:cs typeface="Times New Roman"/>
              </a:rPr>
              <a:t>beans</a:t>
            </a:r>
            <a:r>
              <a:rPr sz="2800" spc="-20" dirty="0">
                <a:latin typeface="Times New Roman"/>
                <a:cs typeface="Times New Roman"/>
              </a:rPr>
              <a:t> </a:t>
            </a:r>
            <a:r>
              <a:rPr sz="2800" dirty="0">
                <a:latin typeface="Times New Roman"/>
                <a:cs typeface="Times New Roman"/>
              </a:rPr>
              <a:t>from</a:t>
            </a:r>
            <a:r>
              <a:rPr sz="2800" spc="-25" dirty="0">
                <a:latin typeface="Times New Roman"/>
                <a:cs typeface="Times New Roman"/>
              </a:rPr>
              <a:t> </a:t>
            </a:r>
            <a:r>
              <a:rPr sz="2800" dirty="0">
                <a:latin typeface="Times New Roman"/>
                <a:cs typeface="Times New Roman"/>
              </a:rPr>
              <a:t>this</a:t>
            </a:r>
            <a:r>
              <a:rPr sz="2800" spc="-20" dirty="0">
                <a:latin typeface="Times New Roman"/>
                <a:cs typeface="Times New Roman"/>
              </a:rPr>
              <a:t> </a:t>
            </a:r>
            <a:r>
              <a:rPr sz="2800" dirty="0">
                <a:latin typeface="Times New Roman"/>
                <a:cs typeface="Times New Roman"/>
              </a:rPr>
              <a:t>bag</a:t>
            </a:r>
            <a:r>
              <a:rPr sz="2800" spc="-30" dirty="0">
                <a:latin typeface="Times New Roman"/>
                <a:cs typeface="Times New Roman"/>
              </a:rPr>
              <a:t> </a:t>
            </a:r>
            <a:r>
              <a:rPr sz="2800" dirty="0">
                <a:latin typeface="Times New Roman"/>
                <a:cs typeface="Times New Roman"/>
              </a:rPr>
              <a:t>are</a:t>
            </a:r>
            <a:r>
              <a:rPr sz="2800" spc="-10" dirty="0">
                <a:latin typeface="Times New Roman"/>
                <a:cs typeface="Times New Roman"/>
              </a:rPr>
              <a:t> white. </a:t>
            </a:r>
            <a:r>
              <a:rPr sz="2800" dirty="0">
                <a:latin typeface="Times New Roman"/>
                <a:cs typeface="Times New Roman"/>
              </a:rPr>
              <a:t>These</a:t>
            </a:r>
            <a:r>
              <a:rPr sz="2800" spc="-45" dirty="0">
                <a:latin typeface="Times New Roman"/>
                <a:cs typeface="Times New Roman"/>
              </a:rPr>
              <a:t> </a:t>
            </a:r>
            <a:r>
              <a:rPr sz="2800" dirty="0">
                <a:latin typeface="Times New Roman"/>
                <a:cs typeface="Times New Roman"/>
              </a:rPr>
              <a:t>beans</a:t>
            </a:r>
            <a:r>
              <a:rPr sz="2800" spc="-35"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spc="-10" dirty="0">
                <a:latin typeface="Times New Roman"/>
                <a:cs typeface="Times New Roman"/>
              </a:rPr>
              <a:t>white.</a:t>
            </a:r>
            <a:endParaRPr sz="2800">
              <a:latin typeface="Times New Roman"/>
              <a:cs typeface="Times New Roman"/>
            </a:endParaRPr>
          </a:p>
          <a:p>
            <a:pPr marL="12700">
              <a:lnSpc>
                <a:spcPts val="3215"/>
              </a:lnSpc>
            </a:pPr>
            <a:r>
              <a:rPr sz="2800" dirty="0">
                <a:latin typeface="Times New Roman"/>
                <a:cs typeface="Times New Roman"/>
              </a:rPr>
              <a:t>These</a:t>
            </a:r>
            <a:r>
              <a:rPr sz="2800" spc="-45" dirty="0">
                <a:latin typeface="Times New Roman"/>
                <a:cs typeface="Times New Roman"/>
              </a:rPr>
              <a:t> </a:t>
            </a:r>
            <a:r>
              <a:rPr sz="2800" dirty="0">
                <a:latin typeface="Times New Roman"/>
                <a:cs typeface="Times New Roman"/>
              </a:rPr>
              <a:t>beans</a:t>
            </a:r>
            <a:r>
              <a:rPr sz="2800" spc="-25" dirty="0">
                <a:latin typeface="Times New Roman"/>
                <a:cs typeface="Times New Roman"/>
              </a:rPr>
              <a:t> </a:t>
            </a:r>
            <a:r>
              <a:rPr sz="2800" dirty="0">
                <a:latin typeface="Times New Roman"/>
                <a:cs typeface="Times New Roman"/>
              </a:rPr>
              <a:t>are</a:t>
            </a:r>
            <a:r>
              <a:rPr sz="2800" spc="-20" dirty="0">
                <a:latin typeface="Times New Roman"/>
                <a:cs typeface="Times New Roman"/>
              </a:rPr>
              <a:t> </a:t>
            </a:r>
            <a:r>
              <a:rPr sz="2800" dirty="0">
                <a:latin typeface="Times New Roman"/>
                <a:cs typeface="Times New Roman"/>
              </a:rPr>
              <a:t>from</a:t>
            </a:r>
            <a:r>
              <a:rPr sz="2800" spc="-30" dirty="0">
                <a:latin typeface="Times New Roman"/>
                <a:cs typeface="Times New Roman"/>
              </a:rPr>
              <a:t> </a:t>
            </a:r>
            <a:r>
              <a:rPr sz="2800" dirty="0">
                <a:latin typeface="Times New Roman"/>
                <a:cs typeface="Times New Roman"/>
              </a:rPr>
              <a:t>this</a:t>
            </a:r>
            <a:r>
              <a:rPr sz="2800" spc="-25" dirty="0">
                <a:latin typeface="Times New Roman"/>
                <a:cs typeface="Times New Roman"/>
              </a:rPr>
              <a:t> </a:t>
            </a:r>
            <a:r>
              <a:rPr sz="2800" spc="-20" dirty="0">
                <a:latin typeface="Times New Roman"/>
                <a:cs typeface="Times New Roman"/>
              </a:rPr>
              <a:t>bag.</a:t>
            </a:r>
            <a:endParaRPr sz="2800">
              <a:latin typeface="Times New Roman"/>
              <a:cs typeface="Times New Roman"/>
            </a:endParaRPr>
          </a:p>
        </p:txBody>
      </p:sp>
      <p:sp>
        <p:nvSpPr>
          <p:cNvPr id="11" name="Slide Number Placeholder 10">
            <a:extLst>
              <a:ext uri="{FF2B5EF4-FFF2-40B4-BE49-F238E27FC236}">
                <a16:creationId xmlns:a16="http://schemas.microsoft.com/office/drawing/2014/main" id="{6C35C31D-3498-FE57-B851-43F778A46D1F}"/>
              </a:ext>
            </a:extLst>
          </p:cNvPr>
          <p:cNvSpPr>
            <a:spLocks noGrp="1"/>
          </p:cNvSpPr>
          <p:nvPr>
            <p:ph type="sldNum" sz="quarter" idx="7"/>
          </p:nvPr>
        </p:nvSpPr>
        <p:spPr/>
        <p:txBody>
          <a:bodyPr/>
          <a:lstStyle/>
          <a:p>
            <a:fld id="{B6F15528-21DE-4FAA-801E-634DDDAF4B2B}" type="slidenum">
              <a:rPr lang="en-SG" smtClean="0"/>
              <a:t>33</a:t>
            </a:fld>
            <a:endParaRPr lang="en-SG"/>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2973E1-4E4D-FFC8-6EAD-2F416C1EB085}"/>
              </a:ext>
            </a:extLst>
          </p:cNvPr>
          <p:cNvSpPr txBox="1"/>
          <p:nvPr/>
        </p:nvSpPr>
        <p:spPr>
          <a:xfrm>
            <a:off x="622300" y="809625"/>
            <a:ext cx="9296400" cy="6093463"/>
          </a:xfrm>
          <a:prstGeom prst="rect">
            <a:avLst/>
          </a:prstGeom>
          <a:noFill/>
        </p:spPr>
        <p:txBody>
          <a:bodyPr wrap="square" rtlCol="0">
            <a:spAutoFit/>
          </a:bodyPr>
          <a:lstStyle/>
          <a:p>
            <a:pPr algn="ctr"/>
            <a:r>
              <a:rPr lang="en-SG" sz="2800" b="1" dirty="0">
                <a:latin typeface="Times New Roman"/>
                <a:cs typeface="Times New Roman"/>
              </a:rPr>
              <a:t>The process of abductive</a:t>
            </a:r>
            <a:r>
              <a:rPr lang="en-SG" sz="2800" b="1" spc="-60" dirty="0">
                <a:latin typeface="Times New Roman"/>
                <a:cs typeface="Times New Roman"/>
              </a:rPr>
              <a:t> </a:t>
            </a:r>
            <a:r>
              <a:rPr lang="en-SG" sz="2800" b="1" spc="-10" dirty="0">
                <a:latin typeface="Times New Roman"/>
                <a:cs typeface="Times New Roman"/>
              </a:rPr>
              <a:t>inference</a:t>
            </a:r>
            <a:endParaRPr lang="en-SG" sz="2800" dirty="0">
              <a:latin typeface="Times New Roman"/>
              <a:cs typeface="Times New Roman"/>
            </a:endParaRPr>
          </a:p>
          <a:p>
            <a:endParaRPr lang="en-US" dirty="0"/>
          </a:p>
          <a:p>
            <a:pPr marL="285750" indent="-285750" algn="just">
              <a:lnSpc>
                <a:spcPct val="130000"/>
              </a:lnSpc>
              <a:spcBef>
                <a:spcPts val="60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When we are doing abductive inference, we do not access the entire context, but select certain facts and assumptions that we think are relevant to making sense of the phenomenon that we are trying to explain.</a:t>
            </a:r>
          </a:p>
          <a:p>
            <a:pPr marL="285750" indent="-285750" algn="just">
              <a:lnSpc>
                <a:spcPct val="130000"/>
              </a:lnSpc>
              <a:spcBef>
                <a:spcPts val="60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This context is called the </a:t>
            </a:r>
            <a:r>
              <a:rPr lang="en-US" sz="2800" b="1" dirty="0">
                <a:latin typeface="Times New Roman" panose="02020603050405020304" pitchFamily="18" charset="0"/>
                <a:cs typeface="Times New Roman" panose="02020603050405020304" pitchFamily="18" charset="0"/>
              </a:rPr>
              <a:t>context of interpretation</a:t>
            </a:r>
            <a:r>
              <a:rPr lang="en-US" sz="2800" dirty="0">
                <a:latin typeface="Times New Roman" panose="02020603050405020304" pitchFamily="18" charset="0"/>
                <a:cs typeface="Times New Roman" panose="02020603050405020304" pitchFamily="18" charset="0"/>
              </a:rPr>
              <a:t>.</a:t>
            </a:r>
          </a:p>
          <a:p>
            <a:pPr marL="285750" indent="-285750" algn="just">
              <a:lnSpc>
                <a:spcPct val="130000"/>
              </a:lnSpc>
              <a:spcBef>
                <a:spcPts val="60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is this context that allows the phenomenon to “make sense” to the person.</a:t>
            </a:r>
          </a:p>
          <a:p>
            <a:pPr marL="285750" indent="-285750" algn="just">
              <a:lnSpc>
                <a:spcPct val="130000"/>
              </a:lnSpc>
              <a:spcBef>
                <a:spcPts val="60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creation of this context is of course entirely subjective, and so the outcome is also subjective.</a:t>
            </a:r>
          </a:p>
        </p:txBody>
      </p:sp>
      <p:sp>
        <p:nvSpPr>
          <p:cNvPr id="2" name="Slide Number Placeholder 1">
            <a:extLst>
              <a:ext uri="{FF2B5EF4-FFF2-40B4-BE49-F238E27FC236}">
                <a16:creationId xmlns:a16="http://schemas.microsoft.com/office/drawing/2014/main" id="{4F365C6B-56C8-7A3E-9D65-7AA3125515EE}"/>
              </a:ext>
            </a:extLst>
          </p:cNvPr>
          <p:cNvSpPr>
            <a:spLocks noGrp="1"/>
          </p:cNvSpPr>
          <p:nvPr>
            <p:ph type="sldNum" sz="quarter" idx="7"/>
          </p:nvPr>
        </p:nvSpPr>
        <p:spPr/>
        <p:txBody>
          <a:bodyPr/>
          <a:lstStyle/>
          <a:p>
            <a:fld id="{B6F15528-21DE-4FAA-801E-634DDDAF4B2B}" type="slidenum">
              <a:rPr lang="en-SG" smtClean="0"/>
              <a:t>34</a:t>
            </a:fld>
            <a:endParaRPr lang="en-SG"/>
          </a:p>
        </p:txBody>
      </p:sp>
    </p:spTree>
    <p:extLst>
      <p:ext uri="{BB962C8B-B14F-4D97-AF65-F5344CB8AC3E}">
        <p14:creationId xmlns:p14="http://schemas.microsoft.com/office/powerpoint/2010/main" val="3972653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B976D0-91EA-397D-41AD-5642C36C91BD}"/>
              </a:ext>
            </a:extLst>
          </p:cNvPr>
          <p:cNvSpPr txBox="1"/>
          <p:nvPr/>
        </p:nvSpPr>
        <p:spPr>
          <a:xfrm>
            <a:off x="698500" y="428625"/>
            <a:ext cx="9144000" cy="6974217"/>
          </a:xfrm>
          <a:prstGeom prst="rect">
            <a:avLst/>
          </a:prstGeom>
          <a:noFill/>
        </p:spPr>
        <p:txBody>
          <a:bodyPr wrap="square" rtlCol="0">
            <a:spAutoFit/>
          </a:bodyPr>
          <a:lstStyle/>
          <a:p>
            <a:pPr algn="ctr">
              <a:lnSpc>
                <a:spcPct val="140000"/>
              </a:lnSpc>
            </a:pPr>
            <a:r>
              <a:rPr lang="en-SG" sz="2800" b="1" dirty="0">
                <a:latin typeface="Times New Roman"/>
                <a:cs typeface="Times New Roman"/>
              </a:rPr>
              <a:t>Abductive</a:t>
            </a:r>
            <a:r>
              <a:rPr lang="en-SG" sz="2800" b="1" spc="-60" dirty="0">
                <a:latin typeface="Times New Roman"/>
                <a:cs typeface="Times New Roman"/>
              </a:rPr>
              <a:t> </a:t>
            </a:r>
            <a:r>
              <a:rPr lang="en-SG" sz="2800" b="1" spc="-10" dirty="0">
                <a:latin typeface="Times New Roman"/>
                <a:cs typeface="Times New Roman"/>
              </a:rPr>
              <a:t>inference for</a:t>
            </a:r>
            <a:r>
              <a:rPr lang="en-SG" sz="2800" spc="-10" dirty="0">
                <a:latin typeface="Times New Roman"/>
                <a:cs typeface="Times New Roman"/>
              </a:rPr>
              <a:t> </a:t>
            </a:r>
            <a:r>
              <a:rPr lang="en-US" sz="2800" b="1" spc="-10" dirty="0">
                <a:solidFill>
                  <a:srgbClr val="262626"/>
                </a:solidFill>
                <a:latin typeface="Times New Roman" panose="02020603050405020304" pitchFamily="18" charset="0"/>
                <a:ea typeface="Song" pitchFamily="2" charset="-122"/>
                <a:cs typeface="Arial" panose="020B0604020202020204" pitchFamily="34" charset="0"/>
              </a:rPr>
              <a:t>a</a:t>
            </a:r>
            <a:r>
              <a:rPr lang="en-US" sz="2800" b="1" dirty="0">
                <a:solidFill>
                  <a:srgbClr val="262626"/>
                </a:solidFill>
                <a:effectLst/>
                <a:latin typeface="Times New Roman" panose="02020603050405020304" pitchFamily="18" charset="0"/>
                <a:ea typeface="Song" pitchFamily="2" charset="-122"/>
                <a:cs typeface="Arial" panose="020B0604020202020204" pitchFamily="34" charset="0"/>
              </a:rPr>
              <a:t>nticipation/prediction</a:t>
            </a:r>
            <a:endParaRPr lang="en-SG" sz="2800" dirty="0">
              <a:effectLst/>
              <a:latin typeface="Times New Roman" panose="02020603050405020304" pitchFamily="18" charset="0"/>
              <a:ea typeface="Song" pitchFamily="2" charset="-122"/>
              <a:cs typeface="Microsoft Himalaya" pitchFamily="2" charset="0"/>
            </a:endParaRPr>
          </a:p>
          <a:p>
            <a:pPr marL="346025" indent="-346025" algn="just">
              <a:lnSpc>
                <a:spcPct val="125000"/>
              </a:lnSpc>
              <a:buFont typeface="Arial" panose="020B0604020202020204" pitchFamily="34" charset="0"/>
              <a:buChar char="•"/>
            </a:pPr>
            <a:r>
              <a:rPr lang="en-US" sz="2800" dirty="0">
                <a:effectLst/>
                <a:latin typeface="Times New Roman" panose="02020603050405020304" pitchFamily="18" charset="0"/>
                <a:ea typeface="Song" pitchFamily="2" charset="-122"/>
                <a:cs typeface="Microsoft Himalaya" pitchFamily="2" charset="0"/>
              </a:rPr>
              <a:t>One use of abductive inference is to anticipate future situations by inferring the reason for some observable phenomenon. </a:t>
            </a:r>
            <a:endParaRPr lang="en-SG" sz="2800" dirty="0">
              <a:effectLst/>
              <a:latin typeface="Times New Roman" panose="02020603050405020304" pitchFamily="18" charset="0"/>
              <a:ea typeface="Song" pitchFamily="2" charset="-122"/>
              <a:cs typeface="Microsoft Himalaya" pitchFamily="2" charset="0"/>
            </a:endParaRPr>
          </a:p>
          <a:p>
            <a:pPr marL="346025" indent="-346025" algn="just">
              <a:lnSpc>
                <a:spcPct val="125000"/>
              </a:lnSpc>
              <a:spcBef>
                <a:spcPts val="600"/>
              </a:spcBef>
              <a:buFont typeface="Arial" panose="020B0604020202020204" pitchFamily="34" charset="0"/>
              <a:buChar char="•"/>
            </a:pPr>
            <a:r>
              <a:rPr lang="en-US" sz="2800" dirty="0">
                <a:effectLst/>
                <a:latin typeface="Times New Roman" panose="02020603050405020304" pitchFamily="18" charset="0"/>
                <a:ea typeface="Song" pitchFamily="2" charset="-122"/>
                <a:cs typeface="Microsoft Himalaya" pitchFamily="2" charset="0"/>
              </a:rPr>
              <a:t>There is considerable evidence for anticipation/prediction in the psychology literature, and in fact Clark (2013) argues that </a:t>
            </a:r>
            <a:endParaRPr lang="en-SG" sz="2800" dirty="0">
              <a:effectLst/>
              <a:latin typeface="Times New Roman" panose="02020603050405020304" pitchFamily="18" charset="0"/>
              <a:ea typeface="Song" pitchFamily="2" charset="-122"/>
              <a:cs typeface="Microsoft Himalaya" pitchFamily="2" charset="0"/>
            </a:endParaRPr>
          </a:p>
          <a:p>
            <a:pPr algn="just">
              <a:lnSpc>
                <a:spcPct val="125000"/>
              </a:lnSpc>
            </a:pPr>
            <a:r>
              <a:rPr lang="en-US" sz="2800" dirty="0">
                <a:effectLst/>
                <a:latin typeface="Times New Roman" panose="02020603050405020304" pitchFamily="18" charset="0"/>
                <a:ea typeface="Song" pitchFamily="2" charset="-122"/>
                <a:cs typeface="Microsoft Himalaya" pitchFamily="2" charset="0"/>
              </a:rPr>
              <a:t>      “</a:t>
            </a:r>
            <a:r>
              <a:rPr lang="en-US" sz="2800" b="1" dirty="0">
                <a:solidFill>
                  <a:srgbClr val="231F20"/>
                </a:solidFill>
                <a:effectLst/>
                <a:latin typeface="Times New Roman" panose="02020603050405020304" pitchFamily="18" charset="0"/>
                <a:ea typeface="Song" pitchFamily="2" charset="-122"/>
                <a:cs typeface="Microsoft Himalaya" pitchFamily="2" charset="0"/>
              </a:rPr>
              <a:t>Brains . . . are essentially prediction machines</a:t>
            </a:r>
            <a:r>
              <a:rPr lang="en-US" sz="2800" b="1" dirty="0">
                <a:effectLst/>
                <a:latin typeface="Times New Roman" panose="02020603050405020304" pitchFamily="18" charset="0"/>
                <a:ea typeface="Song" pitchFamily="2" charset="-122"/>
                <a:cs typeface="Microsoft Himalaya" pitchFamily="2" charset="0"/>
              </a:rPr>
              <a:t>.</a:t>
            </a:r>
            <a:r>
              <a:rPr lang="en-US" sz="2800" dirty="0">
                <a:effectLst/>
                <a:latin typeface="Times New Roman" panose="02020603050405020304" pitchFamily="18" charset="0"/>
                <a:ea typeface="Song" pitchFamily="2" charset="-122"/>
                <a:cs typeface="Microsoft Himalaya" pitchFamily="2" charset="0"/>
              </a:rPr>
              <a:t>”</a:t>
            </a:r>
          </a:p>
          <a:p>
            <a:pPr marL="346025" indent="-346025" algn="just">
              <a:lnSpc>
                <a:spcPct val="125000"/>
              </a:lnSpc>
              <a:buFont typeface="Arial" panose="020B0604020202020204" pitchFamily="34" charset="0"/>
              <a:buChar char="•"/>
            </a:pPr>
            <a:r>
              <a:rPr lang="en-SG" sz="2800" b="0" i="0" dirty="0">
                <a:solidFill>
                  <a:srgbClr val="494949"/>
                </a:solidFill>
                <a:effectLst/>
                <a:latin typeface="Times New Roman" panose="02020603050405020304" pitchFamily="18" charset="0"/>
                <a:cs typeface="Times New Roman" panose="02020603050405020304" pitchFamily="18" charset="0"/>
              </a:rPr>
              <a:t>Generative Pre-trained Transformer</a:t>
            </a:r>
            <a:r>
              <a:rPr lang="en-US" sz="2800" b="0" i="0" dirty="0">
                <a:solidFill>
                  <a:srgbClr val="494949"/>
                </a:solidFill>
                <a:latin typeface="Times New Roman" panose="02020603050405020304" pitchFamily="18" charset="0"/>
                <a:ea typeface="Song" pitchFamily="2" charset="-122"/>
                <a:cs typeface="Times New Roman" panose="02020603050405020304" pitchFamily="18" charset="0"/>
              </a:rPr>
              <a:t> (</a:t>
            </a:r>
            <a:r>
              <a:rPr lang="en-US" sz="2800" b="0" i="0" dirty="0" err="1">
                <a:solidFill>
                  <a:srgbClr val="494949"/>
                </a:solidFill>
                <a:latin typeface="Times New Roman" panose="02020603050405020304" pitchFamily="18" charset="0"/>
                <a:ea typeface="Song" pitchFamily="2" charset="-122"/>
                <a:cs typeface="Times New Roman" panose="02020603050405020304" pitchFamily="18" charset="0"/>
              </a:rPr>
              <a:t>GPT</a:t>
            </a:r>
            <a:r>
              <a:rPr lang="en-US" sz="2800" b="0" i="0" dirty="0">
                <a:solidFill>
                  <a:srgbClr val="494949"/>
                </a:solidFill>
                <a:latin typeface="Times New Roman" panose="02020603050405020304" pitchFamily="18" charset="0"/>
                <a:ea typeface="Song" pitchFamily="2" charset="-122"/>
                <a:cs typeface="Times New Roman" panose="02020603050405020304" pitchFamily="18" charset="0"/>
              </a:rPr>
              <a:t>) algorithms, because they are pre-trained, can predict certain things, but only on the basis of probability statistics, not the same way we do using abduction.</a:t>
            </a:r>
            <a:endParaRPr lang="en-SG" sz="2800" dirty="0">
              <a:effectLst/>
              <a:latin typeface="Times New Roman" panose="02020603050405020304" pitchFamily="18" charset="0"/>
              <a:ea typeface="Song" pitchFamily="2" charset="-122"/>
              <a:cs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15057C4A-BCCC-47E0-A174-71F21DC722E8}"/>
              </a:ext>
            </a:extLst>
          </p:cNvPr>
          <p:cNvSpPr>
            <a:spLocks noGrp="1"/>
          </p:cNvSpPr>
          <p:nvPr>
            <p:ph type="sldNum" sz="quarter" idx="7"/>
          </p:nvPr>
        </p:nvSpPr>
        <p:spPr/>
        <p:txBody>
          <a:bodyPr/>
          <a:lstStyle/>
          <a:p>
            <a:fld id="{B6F15528-21DE-4FAA-801E-634DDDAF4B2B}" type="slidenum">
              <a:rPr lang="en-SG" smtClean="0"/>
              <a:t>35</a:t>
            </a:fld>
            <a:endParaRPr lang="en-SG"/>
          </a:p>
        </p:txBody>
      </p:sp>
    </p:spTree>
    <p:extLst>
      <p:ext uri="{BB962C8B-B14F-4D97-AF65-F5344CB8AC3E}">
        <p14:creationId xmlns:p14="http://schemas.microsoft.com/office/powerpoint/2010/main" val="3083874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42036" y="426212"/>
            <a:ext cx="9717405" cy="3911007"/>
          </a:xfrm>
          <a:prstGeom prst="rect">
            <a:avLst/>
          </a:prstGeom>
        </p:spPr>
        <p:txBody>
          <a:bodyPr vert="horz" wrap="square" lIns="0" tIns="13335" rIns="0" bIns="0" rtlCol="0">
            <a:spAutoFit/>
          </a:bodyPr>
          <a:lstStyle/>
          <a:p>
            <a:pPr marL="12700" marR="5080" algn="ctr">
              <a:lnSpc>
                <a:spcPct val="143600"/>
              </a:lnSpc>
              <a:spcBef>
                <a:spcPts val="1415"/>
              </a:spcBef>
              <a:tabLst>
                <a:tab pos="378460" algn="l"/>
              </a:tabLst>
            </a:pPr>
            <a:r>
              <a:rPr lang="en-SG" sz="2800" b="1" dirty="0">
                <a:latin typeface="Times New Roman"/>
                <a:cs typeface="Times New Roman"/>
              </a:rPr>
              <a:t>Abductive</a:t>
            </a:r>
            <a:r>
              <a:rPr lang="en-SG" sz="2800" b="1" spc="-60" dirty="0">
                <a:latin typeface="Times New Roman"/>
                <a:cs typeface="Times New Roman"/>
              </a:rPr>
              <a:t> </a:t>
            </a:r>
            <a:r>
              <a:rPr lang="en-SG" sz="2800" b="1" spc="-10" dirty="0">
                <a:latin typeface="Times New Roman"/>
                <a:cs typeface="Times New Roman"/>
              </a:rPr>
              <a:t>inference in Human interaction</a:t>
            </a:r>
            <a:endParaRPr lang="en-US" sz="2800" dirty="0">
              <a:latin typeface="Times New Roman"/>
              <a:cs typeface="Times New Roman"/>
            </a:endParaRPr>
          </a:p>
          <a:p>
            <a:pPr marL="378460" marR="5080" indent="-365760" algn="just">
              <a:lnSpc>
                <a:spcPct val="143600"/>
              </a:lnSpc>
              <a:spcBef>
                <a:spcPts val="1415"/>
              </a:spcBef>
              <a:buFont typeface="Arial"/>
              <a:buChar char="•"/>
              <a:tabLst>
                <a:tab pos="378460" algn="l"/>
              </a:tabLst>
            </a:pPr>
            <a:r>
              <a:rPr sz="2800" dirty="0">
                <a:latin typeface="Times New Roman"/>
                <a:cs typeface="Times New Roman"/>
              </a:rPr>
              <a:t>A</a:t>
            </a:r>
            <a:r>
              <a:rPr lang="en-US" sz="2800" dirty="0">
                <a:latin typeface="Times New Roman"/>
                <a:cs typeface="Times New Roman"/>
              </a:rPr>
              <a:t>s mentioned above, one</a:t>
            </a:r>
            <a:r>
              <a:rPr sz="2800" spc="685" dirty="0">
                <a:latin typeface="Times New Roman"/>
                <a:cs typeface="Times New Roman"/>
              </a:rPr>
              <a:t> </a:t>
            </a:r>
            <a:r>
              <a:rPr sz="2800" dirty="0">
                <a:latin typeface="Times New Roman"/>
                <a:cs typeface="Times New Roman"/>
              </a:rPr>
              <a:t>aspect</a:t>
            </a:r>
            <a:r>
              <a:rPr sz="2800" spc="690" dirty="0">
                <a:latin typeface="Times New Roman"/>
                <a:cs typeface="Times New Roman"/>
              </a:rPr>
              <a:t> </a:t>
            </a:r>
            <a:r>
              <a:rPr sz="2800" dirty="0">
                <a:latin typeface="Times New Roman"/>
                <a:cs typeface="Times New Roman"/>
              </a:rPr>
              <a:t>of</a:t>
            </a:r>
            <a:r>
              <a:rPr sz="2800" spc="690" dirty="0">
                <a:latin typeface="Times New Roman"/>
                <a:cs typeface="Times New Roman"/>
              </a:rPr>
              <a:t> </a:t>
            </a:r>
            <a:r>
              <a:rPr sz="2800" dirty="0">
                <a:latin typeface="Times New Roman"/>
                <a:cs typeface="Times New Roman"/>
              </a:rPr>
              <a:t>the</a:t>
            </a:r>
            <a:r>
              <a:rPr sz="2800" spc="690" dirty="0">
                <a:latin typeface="Times New Roman"/>
                <a:cs typeface="Times New Roman"/>
              </a:rPr>
              <a:t> </a:t>
            </a:r>
            <a:r>
              <a:rPr sz="2800" dirty="0">
                <a:latin typeface="Times New Roman"/>
                <a:cs typeface="Times New Roman"/>
              </a:rPr>
              <a:t>world</a:t>
            </a:r>
            <a:r>
              <a:rPr sz="2800" spc="690" dirty="0">
                <a:latin typeface="Times New Roman"/>
                <a:cs typeface="Times New Roman"/>
              </a:rPr>
              <a:t> </a:t>
            </a:r>
            <a:r>
              <a:rPr sz="2800" dirty="0">
                <a:latin typeface="Times New Roman"/>
                <a:cs typeface="Times New Roman"/>
              </a:rPr>
              <a:t>where</a:t>
            </a:r>
            <a:r>
              <a:rPr sz="2800" spc="690" dirty="0">
                <a:latin typeface="Times New Roman"/>
                <a:cs typeface="Times New Roman"/>
              </a:rPr>
              <a:t> </a:t>
            </a:r>
            <a:r>
              <a:rPr sz="2800" dirty="0">
                <a:latin typeface="Times New Roman"/>
                <a:cs typeface="Times New Roman"/>
              </a:rPr>
              <a:t>we</a:t>
            </a:r>
            <a:r>
              <a:rPr sz="2800" spc="690" dirty="0">
                <a:latin typeface="Times New Roman"/>
                <a:cs typeface="Times New Roman"/>
              </a:rPr>
              <a:t> </a:t>
            </a:r>
            <a:r>
              <a:rPr sz="2800" dirty="0">
                <a:latin typeface="Times New Roman"/>
                <a:cs typeface="Times New Roman"/>
              </a:rPr>
              <a:t>apply</a:t>
            </a:r>
            <a:r>
              <a:rPr sz="2800" spc="690" dirty="0">
                <a:latin typeface="Times New Roman"/>
                <a:cs typeface="Times New Roman"/>
              </a:rPr>
              <a:t> </a:t>
            </a:r>
            <a:r>
              <a:rPr sz="2800" dirty="0">
                <a:latin typeface="Times New Roman"/>
                <a:cs typeface="Times New Roman"/>
              </a:rPr>
              <a:t>this</a:t>
            </a:r>
            <a:r>
              <a:rPr sz="2800" spc="690" dirty="0">
                <a:latin typeface="Times New Roman"/>
                <a:cs typeface="Times New Roman"/>
              </a:rPr>
              <a:t> </a:t>
            </a:r>
            <a:r>
              <a:rPr sz="2800" dirty="0">
                <a:latin typeface="Times New Roman"/>
                <a:cs typeface="Times New Roman"/>
              </a:rPr>
              <a:t>ability</a:t>
            </a:r>
            <a:r>
              <a:rPr sz="2800" spc="690" dirty="0">
                <a:latin typeface="Times New Roman"/>
                <a:cs typeface="Times New Roman"/>
              </a:rPr>
              <a:t> </a:t>
            </a:r>
            <a:r>
              <a:rPr sz="2800" spc="-25" dirty="0">
                <a:latin typeface="Times New Roman"/>
                <a:cs typeface="Times New Roman"/>
              </a:rPr>
              <a:t>for </a:t>
            </a:r>
            <a:r>
              <a:rPr sz="2800" dirty="0">
                <a:latin typeface="Times New Roman"/>
                <a:cs typeface="Times New Roman"/>
              </a:rPr>
              <a:t>abductive</a:t>
            </a:r>
            <a:r>
              <a:rPr sz="2800" spc="150" dirty="0">
                <a:latin typeface="Times New Roman"/>
                <a:cs typeface="Times New Roman"/>
              </a:rPr>
              <a:t> </a:t>
            </a:r>
            <a:r>
              <a:rPr sz="2800" dirty="0">
                <a:latin typeface="Times New Roman"/>
                <a:cs typeface="Times New Roman"/>
              </a:rPr>
              <a:t>inference</a:t>
            </a:r>
            <a:r>
              <a:rPr sz="2800" spc="160" dirty="0">
                <a:latin typeface="Times New Roman"/>
                <a:cs typeface="Times New Roman"/>
              </a:rPr>
              <a:t> </a:t>
            </a:r>
            <a:r>
              <a:rPr sz="2800" dirty="0">
                <a:latin typeface="Times New Roman"/>
                <a:cs typeface="Times New Roman"/>
              </a:rPr>
              <a:t>(and</a:t>
            </a:r>
            <a:r>
              <a:rPr sz="2800" spc="160" dirty="0">
                <a:latin typeface="Times New Roman"/>
                <a:cs typeface="Times New Roman"/>
              </a:rPr>
              <a:t> </a:t>
            </a:r>
            <a:r>
              <a:rPr sz="2800" spc="-10" dirty="0">
                <a:latin typeface="Times New Roman"/>
                <a:cs typeface="Times New Roman"/>
              </a:rPr>
              <a:t>prediction) </a:t>
            </a:r>
            <a:r>
              <a:rPr sz="2800" dirty="0">
                <a:latin typeface="Times New Roman"/>
                <a:cs typeface="Times New Roman"/>
              </a:rPr>
              <a:t>is</a:t>
            </a:r>
            <a:r>
              <a:rPr sz="2800" spc="265" dirty="0">
                <a:latin typeface="Times New Roman"/>
                <a:cs typeface="Times New Roman"/>
              </a:rPr>
              <a:t> </a:t>
            </a:r>
            <a:r>
              <a:rPr sz="2800" dirty="0">
                <a:latin typeface="Times New Roman"/>
                <a:cs typeface="Times New Roman"/>
              </a:rPr>
              <a:t>when</a:t>
            </a:r>
            <a:r>
              <a:rPr sz="2800" spc="265" dirty="0">
                <a:latin typeface="Times New Roman"/>
                <a:cs typeface="Times New Roman"/>
              </a:rPr>
              <a:t> </a:t>
            </a:r>
            <a:r>
              <a:rPr sz="2800" dirty="0">
                <a:latin typeface="Times New Roman"/>
                <a:cs typeface="Times New Roman"/>
              </a:rPr>
              <a:t>we</a:t>
            </a:r>
            <a:r>
              <a:rPr sz="2800" spc="270" dirty="0">
                <a:latin typeface="Times New Roman"/>
                <a:cs typeface="Times New Roman"/>
              </a:rPr>
              <a:t> </a:t>
            </a:r>
            <a:r>
              <a:rPr sz="2800" dirty="0">
                <a:latin typeface="Times New Roman"/>
                <a:cs typeface="Times New Roman"/>
              </a:rPr>
              <a:t>try</a:t>
            </a:r>
            <a:r>
              <a:rPr sz="2800" spc="265" dirty="0">
                <a:latin typeface="Times New Roman"/>
                <a:cs typeface="Times New Roman"/>
              </a:rPr>
              <a:t> </a:t>
            </a:r>
            <a:r>
              <a:rPr sz="2800" dirty="0">
                <a:latin typeface="Times New Roman"/>
                <a:cs typeface="Times New Roman"/>
              </a:rPr>
              <a:t>to</a:t>
            </a:r>
            <a:r>
              <a:rPr sz="2800" spc="270" dirty="0">
                <a:latin typeface="Times New Roman"/>
                <a:cs typeface="Times New Roman"/>
              </a:rPr>
              <a:t> </a:t>
            </a:r>
            <a:r>
              <a:rPr sz="2800" dirty="0">
                <a:latin typeface="Times New Roman"/>
                <a:cs typeface="Times New Roman"/>
              </a:rPr>
              <a:t>understand</a:t>
            </a:r>
            <a:r>
              <a:rPr sz="2800" spc="265" dirty="0">
                <a:latin typeface="Times New Roman"/>
                <a:cs typeface="Times New Roman"/>
              </a:rPr>
              <a:t> </a:t>
            </a:r>
            <a:r>
              <a:rPr sz="2800" dirty="0">
                <a:latin typeface="Times New Roman"/>
                <a:cs typeface="Times New Roman"/>
              </a:rPr>
              <a:t>what</a:t>
            </a:r>
            <a:r>
              <a:rPr sz="2800" spc="270" dirty="0">
                <a:latin typeface="Times New Roman"/>
                <a:cs typeface="Times New Roman"/>
              </a:rPr>
              <a:t> </a:t>
            </a:r>
            <a:r>
              <a:rPr sz="2800" dirty="0">
                <a:latin typeface="Times New Roman"/>
                <a:cs typeface="Times New Roman"/>
              </a:rPr>
              <a:t>other</a:t>
            </a:r>
            <a:r>
              <a:rPr sz="2800" spc="265" dirty="0">
                <a:latin typeface="Times New Roman"/>
                <a:cs typeface="Times New Roman"/>
              </a:rPr>
              <a:t> </a:t>
            </a:r>
            <a:r>
              <a:rPr sz="2800" dirty="0">
                <a:latin typeface="Times New Roman"/>
                <a:cs typeface="Times New Roman"/>
              </a:rPr>
              <a:t>humans</a:t>
            </a:r>
            <a:r>
              <a:rPr sz="2800" spc="270" dirty="0">
                <a:latin typeface="Times New Roman"/>
                <a:cs typeface="Times New Roman"/>
              </a:rPr>
              <a:t> </a:t>
            </a:r>
            <a:r>
              <a:rPr sz="2800" dirty="0">
                <a:latin typeface="Times New Roman"/>
                <a:cs typeface="Times New Roman"/>
              </a:rPr>
              <a:t>are</a:t>
            </a:r>
            <a:r>
              <a:rPr sz="2800" spc="265" dirty="0">
                <a:latin typeface="Times New Roman"/>
                <a:cs typeface="Times New Roman"/>
              </a:rPr>
              <a:t> </a:t>
            </a:r>
            <a:r>
              <a:rPr sz="2800" dirty="0">
                <a:latin typeface="Times New Roman"/>
                <a:cs typeface="Times New Roman"/>
              </a:rPr>
              <a:t>doing</a:t>
            </a:r>
            <a:r>
              <a:rPr sz="2800" spc="270" dirty="0">
                <a:latin typeface="Times New Roman"/>
                <a:cs typeface="Times New Roman"/>
              </a:rPr>
              <a:t> </a:t>
            </a:r>
            <a:r>
              <a:rPr sz="2800" spc="-25" dirty="0">
                <a:latin typeface="Times New Roman"/>
                <a:cs typeface="Times New Roman"/>
              </a:rPr>
              <a:t>and </a:t>
            </a:r>
            <a:r>
              <a:rPr sz="2800" dirty="0">
                <a:latin typeface="Times New Roman"/>
                <a:cs typeface="Times New Roman"/>
              </a:rPr>
              <a:t>might</a:t>
            </a:r>
            <a:r>
              <a:rPr sz="2800" spc="-25" dirty="0">
                <a:latin typeface="Times New Roman"/>
                <a:cs typeface="Times New Roman"/>
              </a:rPr>
              <a:t> </a:t>
            </a:r>
            <a:r>
              <a:rPr sz="2800" dirty="0">
                <a:latin typeface="Times New Roman"/>
                <a:cs typeface="Times New Roman"/>
              </a:rPr>
              <a:t>do</a:t>
            </a:r>
            <a:r>
              <a:rPr sz="2800" spc="-25" dirty="0">
                <a:latin typeface="Times New Roman"/>
                <a:cs typeface="Times New Roman"/>
              </a:rPr>
              <a:t> </a:t>
            </a:r>
            <a:r>
              <a:rPr sz="2800" dirty="0">
                <a:latin typeface="Times New Roman"/>
                <a:cs typeface="Times New Roman"/>
              </a:rPr>
              <a:t>by</a:t>
            </a:r>
            <a:r>
              <a:rPr sz="2800" spc="-25" dirty="0">
                <a:latin typeface="Times New Roman"/>
                <a:cs typeface="Times New Roman"/>
              </a:rPr>
              <a:t> </a:t>
            </a:r>
            <a:r>
              <a:rPr sz="2800" dirty="0">
                <a:latin typeface="Times New Roman"/>
                <a:cs typeface="Times New Roman"/>
              </a:rPr>
              <a:t>inferring</a:t>
            </a:r>
            <a:r>
              <a:rPr sz="2800" spc="-20" dirty="0">
                <a:latin typeface="Times New Roman"/>
                <a:cs typeface="Times New Roman"/>
              </a:rPr>
              <a:t> </a:t>
            </a:r>
            <a:r>
              <a:rPr sz="2800" dirty="0">
                <a:latin typeface="Times New Roman"/>
                <a:cs typeface="Times New Roman"/>
              </a:rPr>
              <a:t>their</a:t>
            </a:r>
            <a:r>
              <a:rPr sz="2800" spc="-25" dirty="0">
                <a:latin typeface="Times New Roman"/>
                <a:cs typeface="Times New Roman"/>
              </a:rPr>
              <a:t> </a:t>
            </a:r>
            <a:r>
              <a:rPr sz="2800" dirty="0">
                <a:latin typeface="Times New Roman"/>
                <a:cs typeface="Times New Roman"/>
              </a:rPr>
              <a:t>intentions</a:t>
            </a:r>
            <a:r>
              <a:rPr sz="2800" spc="-25" dirty="0">
                <a:latin typeface="Times New Roman"/>
                <a:cs typeface="Times New Roman"/>
              </a:rPr>
              <a:t> </a:t>
            </a:r>
            <a:r>
              <a:rPr sz="2800" dirty="0">
                <a:latin typeface="Times New Roman"/>
                <a:cs typeface="Times New Roman"/>
              </a:rPr>
              <a:t>when</a:t>
            </a:r>
            <a:r>
              <a:rPr sz="2800" spc="-25" dirty="0">
                <a:latin typeface="Times New Roman"/>
                <a:cs typeface="Times New Roman"/>
              </a:rPr>
              <a:t> </a:t>
            </a:r>
            <a:r>
              <a:rPr sz="2800" dirty="0">
                <a:latin typeface="Times New Roman"/>
                <a:cs typeface="Times New Roman"/>
              </a:rPr>
              <a:t>they</a:t>
            </a:r>
            <a:r>
              <a:rPr sz="2800" spc="-20" dirty="0">
                <a:latin typeface="Times New Roman"/>
                <a:cs typeface="Times New Roman"/>
              </a:rPr>
              <a:t> </a:t>
            </a:r>
            <a:r>
              <a:rPr sz="2800" dirty="0">
                <a:latin typeface="Times New Roman"/>
                <a:cs typeface="Times New Roman"/>
              </a:rPr>
              <a:t>do</a:t>
            </a:r>
            <a:r>
              <a:rPr sz="2800" spc="-25" dirty="0">
                <a:latin typeface="Times New Roman"/>
                <a:cs typeface="Times New Roman"/>
              </a:rPr>
              <a:t> </a:t>
            </a:r>
            <a:r>
              <a:rPr sz="2800" dirty="0">
                <a:latin typeface="Times New Roman"/>
                <a:cs typeface="Times New Roman"/>
              </a:rPr>
              <a:t>what</a:t>
            </a:r>
            <a:r>
              <a:rPr sz="2800" spc="-25" dirty="0">
                <a:latin typeface="Times New Roman"/>
                <a:cs typeface="Times New Roman"/>
              </a:rPr>
              <a:t> </a:t>
            </a:r>
            <a:r>
              <a:rPr sz="2800" dirty="0">
                <a:latin typeface="Times New Roman"/>
                <a:cs typeface="Times New Roman"/>
              </a:rPr>
              <a:t>they</a:t>
            </a:r>
            <a:r>
              <a:rPr sz="2800" spc="-20" dirty="0">
                <a:latin typeface="Times New Roman"/>
                <a:cs typeface="Times New Roman"/>
              </a:rPr>
              <a:t> </a:t>
            </a:r>
            <a:r>
              <a:rPr sz="2800" spc="-25" dirty="0">
                <a:latin typeface="Times New Roman"/>
                <a:cs typeface="Times New Roman"/>
              </a:rPr>
              <a:t>do.</a:t>
            </a:r>
            <a:endParaRPr sz="2800" dirty="0">
              <a:latin typeface="Times New Roman"/>
              <a:cs typeface="Times New Roman"/>
            </a:endParaRPr>
          </a:p>
          <a:p>
            <a:pPr>
              <a:lnSpc>
                <a:spcPct val="100000"/>
              </a:lnSpc>
              <a:spcBef>
                <a:spcPts val="10"/>
              </a:spcBef>
              <a:buFont typeface="Arial"/>
              <a:buChar char="•"/>
            </a:pPr>
            <a:endParaRPr sz="1200" dirty="0">
              <a:latin typeface="Times New Roman"/>
              <a:cs typeface="Times New Roman"/>
            </a:endParaRPr>
          </a:p>
          <a:p>
            <a:pPr marL="377825" indent="-365125">
              <a:lnSpc>
                <a:spcPct val="100000"/>
              </a:lnSpc>
              <a:buFont typeface="Arial"/>
              <a:buChar char="•"/>
              <a:tabLst>
                <a:tab pos="377825" algn="l"/>
                <a:tab pos="378460" algn="l"/>
              </a:tabLst>
            </a:pPr>
            <a:r>
              <a:rPr sz="2800" dirty="0">
                <a:latin typeface="Times New Roman"/>
                <a:cs typeface="Times New Roman"/>
              </a:rPr>
              <a:t>This</a:t>
            </a:r>
            <a:r>
              <a:rPr sz="2800" spc="-35" dirty="0">
                <a:latin typeface="Times New Roman"/>
                <a:cs typeface="Times New Roman"/>
              </a:rPr>
              <a:t> </a:t>
            </a:r>
            <a:r>
              <a:rPr sz="2800" dirty="0">
                <a:latin typeface="Times New Roman"/>
                <a:cs typeface="Times New Roman"/>
              </a:rPr>
              <a:t>is</a:t>
            </a:r>
            <a:r>
              <a:rPr sz="2800" spc="-20" dirty="0">
                <a:latin typeface="Times New Roman"/>
                <a:cs typeface="Times New Roman"/>
              </a:rPr>
              <a:t> </a:t>
            </a:r>
            <a:r>
              <a:rPr sz="2800" dirty="0">
                <a:latin typeface="Times New Roman"/>
                <a:cs typeface="Times New Roman"/>
              </a:rPr>
              <a:t>also</a:t>
            </a:r>
            <a:r>
              <a:rPr sz="2800" spc="-25" dirty="0">
                <a:latin typeface="Times New Roman"/>
                <a:cs typeface="Times New Roman"/>
              </a:rPr>
              <a:t> </a:t>
            </a:r>
            <a:r>
              <a:rPr sz="2800" dirty="0">
                <a:latin typeface="Times New Roman"/>
                <a:cs typeface="Times New Roman"/>
              </a:rPr>
              <a:t>necessary</a:t>
            </a:r>
            <a:r>
              <a:rPr sz="2800" spc="-20" dirty="0">
                <a:latin typeface="Times New Roman"/>
                <a:cs typeface="Times New Roman"/>
              </a:rPr>
              <a:t> </a:t>
            </a:r>
            <a:r>
              <a:rPr sz="2800" dirty="0">
                <a:latin typeface="Times New Roman"/>
                <a:cs typeface="Times New Roman"/>
              </a:rPr>
              <a:t>for</a:t>
            </a:r>
            <a:r>
              <a:rPr sz="2800" spc="-20" dirty="0">
                <a:latin typeface="Times New Roman"/>
                <a:cs typeface="Times New Roman"/>
              </a:rPr>
              <a:t> </a:t>
            </a:r>
            <a:r>
              <a:rPr sz="2800" spc="-10" dirty="0">
                <a:latin typeface="Times New Roman"/>
                <a:cs typeface="Times New Roman"/>
              </a:rPr>
              <a:t>survival.</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1A63A84E-B38E-7FC0-750D-4FF27063F8D6}"/>
              </a:ext>
            </a:extLst>
          </p:cNvPr>
          <p:cNvSpPr>
            <a:spLocks noGrp="1"/>
          </p:cNvSpPr>
          <p:nvPr>
            <p:ph type="sldNum" sz="quarter" idx="7"/>
          </p:nvPr>
        </p:nvSpPr>
        <p:spPr/>
        <p:txBody>
          <a:bodyPr/>
          <a:lstStyle/>
          <a:p>
            <a:fld id="{B6F15528-21DE-4FAA-801E-634DDDAF4B2B}" type="slidenum">
              <a:rPr lang="en-SG" smtClean="0"/>
              <a:t>36</a:t>
            </a:fld>
            <a:endParaRPr lang="en-SG"/>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0596" y="426212"/>
            <a:ext cx="9811385" cy="5565140"/>
          </a:xfrm>
          <a:prstGeom prst="rect">
            <a:avLst/>
          </a:prstGeom>
        </p:spPr>
        <p:txBody>
          <a:bodyPr vert="horz" wrap="square" lIns="0" tIns="13335" rIns="0" bIns="0" rtlCol="0">
            <a:spAutoFit/>
          </a:bodyPr>
          <a:lstStyle/>
          <a:p>
            <a:pPr marL="1963738" indent="-47625" algn="just">
              <a:lnSpc>
                <a:spcPct val="100000"/>
              </a:lnSpc>
              <a:spcBef>
                <a:spcPts val="105"/>
              </a:spcBef>
            </a:pPr>
            <a:r>
              <a:rPr sz="2800" b="1" dirty="0">
                <a:latin typeface="Times New Roman"/>
                <a:cs typeface="Times New Roman"/>
              </a:rPr>
              <a:t>Abductive</a:t>
            </a:r>
            <a:r>
              <a:rPr sz="2800" b="1" spc="-60" dirty="0">
                <a:latin typeface="Times New Roman"/>
                <a:cs typeface="Times New Roman"/>
              </a:rPr>
              <a:t> </a:t>
            </a:r>
            <a:r>
              <a:rPr sz="2800" b="1" spc="-10" dirty="0">
                <a:latin typeface="Times New Roman"/>
                <a:cs typeface="Times New Roman"/>
              </a:rPr>
              <a:t>inference</a:t>
            </a:r>
            <a:r>
              <a:rPr lang="en-US" sz="2800" b="1" spc="-10" dirty="0">
                <a:latin typeface="Times New Roman"/>
                <a:cs typeface="Times New Roman"/>
              </a:rPr>
              <a:t> in Communication</a:t>
            </a:r>
            <a:endParaRPr sz="2800" dirty="0">
              <a:latin typeface="Times New Roman"/>
              <a:cs typeface="Times New Roman"/>
            </a:endParaRPr>
          </a:p>
          <a:p>
            <a:pPr marL="469900" marR="5715" indent="-457200" algn="just">
              <a:lnSpc>
                <a:spcPct val="143600"/>
              </a:lnSpc>
              <a:spcBef>
                <a:spcPts val="1415"/>
              </a:spcBef>
              <a:buFont typeface="Arial"/>
              <a:buChar char="•"/>
              <a:tabLst>
                <a:tab pos="469900" algn="l"/>
              </a:tabLst>
            </a:pPr>
            <a:r>
              <a:rPr sz="2800" dirty="0">
                <a:latin typeface="Times New Roman"/>
                <a:cs typeface="Times New Roman"/>
              </a:rPr>
              <a:t>One</a:t>
            </a:r>
            <a:r>
              <a:rPr sz="2800" spc="325" dirty="0">
                <a:latin typeface="Times New Roman"/>
                <a:cs typeface="Times New Roman"/>
              </a:rPr>
              <a:t> </a:t>
            </a:r>
            <a:r>
              <a:rPr sz="2800" dirty="0">
                <a:latin typeface="Times New Roman"/>
                <a:cs typeface="Times New Roman"/>
              </a:rPr>
              <a:t>application</a:t>
            </a:r>
            <a:r>
              <a:rPr sz="2800" spc="325" dirty="0">
                <a:latin typeface="Times New Roman"/>
                <a:cs typeface="Times New Roman"/>
              </a:rPr>
              <a:t> </a:t>
            </a:r>
            <a:r>
              <a:rPr sz="2800" dirty="0">
                <a:latin typeface="Times New Roman"/>
                <a:cs typeface="Times New Roman"/>
              </a:rPr>
              <a:t>of</a:t>
            </a:r>
            <a:r>
              <a:rPr sz="2800" spc="325" dirty="0">
                <a:latin typeface="Times New Roman"/>
                <a:cs typeface="Times New Roman"/>
              </a:rPr>
              <a:t> </a:t>
            </a:r>
            <a:r>
              <a:rPr sz="2800" dirty="0">
                <a:latin typeface="Times New Roman"/>
                <a:cs typeface="Times New Roman"/>
              </a:rPr>
              <a:t>trying</a:t>
            </a:r>
            <a:r>
              <a:rPr sz="2800" spc="325" dirty="0">
                <a:latin typeface="Times New Roman"/>
                <a:cs typeface="Times New Roman"/>
              </a:rPr>
              <a:t> </a:t>
            </a:r>
            <a:r>
              <a:rPr sz="2800" dirty="0">
                <a:latin typeface="Times New Roman"/>
                <a:cs typeface="Times New Roman"/>
              </a:rPr>
              <a:t>to</a:t>
            </a:r>
            <a:r>
              <a:rPr sz="2800" spc="330" dirty="0">
                <a:latin typeface="Times New Roman"/>
                <a:cs typeface="Times New Roman"/>
              </a:rPr>
              <a:t> </a:t>
            </a:r>
            <a:r>
              <a:rPr sz="2800" dirty="0">
                <a:latin typeface="Times New Roman"/>
                <a:cs typeface="Times New Roman"/>
              </a:rPr>
              <a:t>understand</a:t>
            </a:r>
            <a:r>
              <a:rPr sz="2800" spc="325" dirty="0">
                <a:latin typeface="Times New Roman"/>
                <a:cs typeface="Times New Roman"/>
              </a:rPr>
              <a:t> </a:t>
            </a:r>
            <a:r>
              <a:rPr sz="2800" dirty="0">
                <a:latin typeface="Times New Roman"/>
                <a:cs typeface="Times New Roman"/>
              </a:rPr>
              <a:t>what</a:t>
            </a:r>
            <a:r>
              <a:rPr sz="2800" spc="325" dirty="0">
                <a:latin typeface="Times New Roman"/>
                <a:cs typeface="Times New Roman"/>
              </a:rPr>
              <a:t> </a:t>
            </a:r>
            <a:r>
              <a:rPr sz="2800" dirty="0">
                <a:latin typeface="Times New Roman"/>
                <a:cs typeface="Times New Roman"/>
              </a:rPr>
              <a:t>other</a:t>
            </a:r>
            <a:r>
              <a:rPr sz="2800" spc="325" dirty="0">
                <a:latin typeface="Times New Roman"/>
                <a:cs typeface="Times New Roman"/>
              </a:rPr>
              <a:t> </a:t>
            </a:r>
            <a:r>
              <a:rPr sz="2800" dirty="0">
                <a:latin typeface="Times New Roman"/>
                <a:cs typeface="Times New Roman"/>
              </a:rPr>
              <a:t>humans</a:t>
            </a:r>
            <a:r>
              <a:rPr sz="2800" spc="330" dirty="0">
                <a:latin typeface="Times New Roman"/>
                <a:cs typeface="Times New Roman"/>
              </a:rPr>
              <a:t> </a:t>
            </a:r>
            <a:r>
              <a:rPr sz="2800" spc="-25" dirty="0">
                <a:latin typeface="Times New Roman"/>
                <a:cs typeface="Times New Roman"/>
              </a:rPr>
              <a:t>are </a:t>
            </a:r>
            <a:r>
              <a:rPr sz="2800" dirty="0">
                <a:latin typeface="Times New Roman"/>
                <a:cs typeface="Times New Roman"/>
              </a:rPr>
              <a:t>doing</a:t>
            </a:r>
            <a:r>
              <a:rPr sz="2800" spc="610" dirty="0">
                <a:latin typeface="Times New Roman"/>
                <a:cs typeface="Times New Roman"/>
              </a:rPr>
              <a:t> </a:t>
            </a:r>
            <a:r>
              <a:rPr sz="2800" dirty="0">
                <a:latin typeface="Times New Roman"/>
                <a:cs typeface="Times New Roman"/>
              </a:rPr>
              <a:t>is</a:t>
            </a:r>
            <a:r>
              <a:rPr sz="2800" spc="615" dirty="0">
                <a:latin typeface="Times New Roman"/>
                <a:cs typeface="Times New Roman"/>
              </a:rPr>
              <a:t> </a:t>
            </a:r>
            <a:r>
              <a:rPr sz="2800" dirty="0">
                <a:latin typeface="Times New Roman"/>
                <a:cs typeface="Times New Roman"/>
              </a:rPr>
              <a:t>inferring</a:t>
            </a:r>
            <a:r>
              <a:rPr sz="2800" spc="610" dirty="0">
                <a:latin typeface="Times New Roman"/>
                <a:cs typeface="Times New Roman"/>
              </a:rPr>
              <a:t> </a:t>
            </a:r>
            <a:r>
              <a:rPr sz="2800" dirty="0">
                <a:latin typeface="Times New Roman"/>
                <a:cs typeface="Times New Roman"/>
              </a:rPr>
              <a:t>their</a:t>
            </a:r>
            <a:r>
              <a:rPr sz="2800" spc="615" dirty="0">
                <a:latin typeface="Times New Roman"/>
                <a:cs typeface="Times New Roman"/>
              </a:rPr>
              <a:t> </a:t>
            </a:r>
            <a:r>
              <a:rPr sz="2800" dirty="0">
                <a:latin typeface="Times New Roman"/>
                <a:cs typeface="Times New Roman"/>
              </a:rPr>
              <a:t>intentions</a:t>
            </a:r>
            <a:r>
              <a:rPr sz="2800" spc="615" dirty="0">
                <a:latin typeface="Times New Roman"/>
                <a:cs typeface="Times New Roman"/>
              </a:rPr>
              <a:t> </a:t>
            </a:r>
            <a:r>
              <a:rPr sz="2800" dirty="0">
                <a:latin typeface="Times New Roman"/>
                <a:cs typeface="Times New Roman"/>
              </a:rPr>
              <a:t>when</a:t>
            </a:r>
            <a:r>
              <a:rPr sz="2800" spc="610" dirty="0">
                <a:latin typeface="Times New Roman"/>
                <a:cs typeface="Times New Roman"/>
              </a:rPr>
              <a:t> </a:t>
            </a:r>
            <a:r>
              <a:rPr sz="2800" dirty="0">
                <a:latin typeface="Times New Roman"/>
                <a:cs typeface="Times New Roman"/>
              </a:rPr>
              <a:t>they</a:t>
            </a:r>
            <a:r>
              <a:rPr sz="2800" spc="615" dirty="0">
                <a:latin typeface="Times New Roman"/>
                <a:cs typeface="Times New Roman"/>
              </a:rPr>
              <a:t> </a:t>
            </a:r>
            <a:r>
              <a:rPr sz="2800" dirty="0">
                <a:latin typeface="Times New Roman"/>
                <a:cs typeface="Times New Roman"/>
              </a:rPr>
              <a:t>are</a:t>
            </a:r>
            <a:r>
              <a:rPr sz="2800" spc="615" dirty="0">
                <a:latin typeface="Times New Roman"/>
                <a:cs typeface="Times New Roman"/>
              </a:rPr>
              <a:t> </a:t>
            </a:r>
            <a:r>
              <a:rPr sz="2800" spc="-10" dirty="0">
                <a:latin typeface="Times New Roman"/>
                <a:cs typeface="Times New Roman"/>
              </a:rPr>
              <a:t>purposefully </a:t>
            </a:r>
            <a:r>
              <a:rPr sz="2800" dirty="0">
                <a:latin typeface="Times New Roman"/>
                <a:cs typeface="Times New Roman"/>
              </a:rPr>
              <a:t>trying</a:t>
            </a:r>
            <a:r>
              <a:rPr sz="2800" spc="-30" dirty="0">
                <a:latin typeface="Times New Roman"/>
                <a:cs typeface="Times New Roman"/>
              </a:rPr>
              <a:t> </a:t>
            </a:r>
            <a:r>
              <a:rPr sz="2800" dirty="0">
                <a:latin typeface="Times New Roman"/>
                <a:cs typeface="Times New Roman"/>
              </a:rPr>
              <a:t>to</a:t>
            </a:r>
            <a:r>
              <a:rPr sz="2800" spc="-20" dirty="0">
                <a:latin typeface="Times New Roman"/>
                <a:cs typeface="Times New Roman"/>
              </a:rPr>
              <a:t> </a:t>
            </a:r>
            <a:r>
              <a:rPr sz="2800" dirty="0">
                <a:latin typeface="Times New Roman"/>
                <a:cs typeface="Times New Roman"/>
              </a:rPr>
              <a:t>get</a:t>
            </a:r>
            <a:r>
              <a:rPr sz="2800" spc="-20" dirty="0">
                <a:latin typeface="Times New Roman"/>
                <a:cs typeface="Times New Roman"/>
              </a:rPr>
              <a:t> </a:t>
            </a:r>
            <a:r>
              <a:rPr sz="2800" dirty="0">
                <a:latin typeface="Times New Roman"/>
                <a:cs typeface="Times New Roman"/>
              </a:rPr>
              <a:t>you</a:t>
            </a:r>
            <a:r>
              <a:rPr sz="2800" spc="-15" dirty="0">
                <a:latin typeface="Times New Roman"/>
                <a:cs typeface="Times New Roman"/>
              </a:rPr>
              <a:t> </a:t>
            </a:r>
            <a:r>
              <a:rPr sz="2800" dirty="0">
                <a:latin typeface="Times New Roman"/>
                <a:cs typeface="Times New Roman"/>
              </a:rPr>
              <a:t>to</a:t>
            </a:r>
            <a:r>
              <a:rPr sz="2800" spc="-20" dirty="0">
                <a:latin typeface="Times New Roman"/>
                <a:cs typeface="Times New Roman"/>
              </a:rPr>
              <a:t> </a:t>
            </a:r>
            <a:r>
              <a:rPr sz="2800" dirty="0">
                <a:latin typeface="Times New Roman"/>
                <a:cs typeface="Times New Roman"/>
              </a:rPr>
              <a:t>infer</a:t>
            </a:r>
            <a:r>
              <a:rPr sz="2800" spc="-20" dirty="0">
                <a:latin typeface="Times New Roman"/>
                <a:cs typeface="Times New Roman"/>
              </a:rPr>
              <a:t> </a:t>
            </a:r>
            <a:r>
              <a:rPr sz="2800" dirty="0">
                <a:latin typeface="Times New Roman"/>
                <a:cs typeface="Times New Roman"/>
              </a:rPr>
              <a:t>their</a:t>
            </a:r>
            <a:r>
              <a:rPr sz="2800" spc="-15" dirty="0">
                <a:latin typeface="Times New Roman"/>
                <a:cs typeface="Times New Roman"/>
              </a:rPr>
              <a:t> </a:t>
            </a:r>
            <a:r>
              <a:rPr sz="2800" spc="-10" dirty="0">
                <a:latin typeface="Times New Roman"/>
                <a:cs typeface="Times New Roman"/>
              </a:rPr>
              <a:t>intentions.</a:t>
            </a:r>
            <a:endParaRPr sz="2800" dirty="0">
              <a:latin typeface="Times New Roman"/>
              <a:cs typeface="Times New Roman"/>
            </a:endParaRPr>
          </a:p>
          <a:p>
            <a:pPr marL="469900" marR="5080" indent="-457200" algn="just">
              <a:lnSpc>
                <a:spcPct val="143700"/>
              </a:lnSpc>
              <a:spcBef>
                <a:spcPts val="215"/>
              </a:spcBef>
              <a:buFont typeface="Arial"/>
              <a:buChar char="•"/>
              <a:tabLst>
                <a:tab pos="469900" algn="l"/>
              </a:tabLst>
            </a:pPr>
            <a:r>
              <a:rPr sz="2800" dirty="0">
                <a:latin typeface="Times New Roman"/>
                <a:cs typeface="Times New Roman"/>
              </a:rPr>
              <a:t>Communication</a:t>
            </a:r>
            <a:r>
              <a:rPr sz="2800" spc="165" dirty="0">
                <a:latin typeface="Times New Roman"/>
                <a:cs typeface="Times New Roman"/>
              </a:rPr>
              <a:t> </a:t>
            </a:r>
            <a:r>
              <a:rPr sz="2800" dirty="0">
                <a:latin typeface="Times New Roman"/>
                <a:cs typeface="Times New Roman"/>
              </a:rPr>
              <a:t>then</a:t>
            </a:r>
            <a:r>
              <a:rPr sz="2800" spc="180" dirty="0">
                <a:latin typeface="Times New Roman"/>
                <a:cs typeface="Times New Roman"/>
              </a:rPr>
              <a:t> </a:t>
            </a:r>
            <a:r>
              <a:rPr sz="2800" dirty="0">
                <a:latin typeface="Times New Roman"/>
                <a:cs typeface="Times New Roman"/>
              </a:rPr>
              <a:t>is</a:t>
            </a:r>
            <a:r>
              <a:rPr sz="2800" spc="180" dirty="0">
                <a:latin typeface="Times New Roman"/>
                <a:cs typeface="Times New Roman"/>
              </a:rPr>
              <a:t> </a:t>
            </a:r>
            <a:r>
              <a:rPr sz="2800" dirty="0">
                <a:latin typeface="Times New Roman"/>
                <a:cs typeface="Times New Roman"/>
              </a:rPr>
              <a:t>a</a:t>
            </a:r>
            <a:r>
              <a:rPr sz="2800" spc="180" dirty="0">
                <a:latin typeface="Times New Roman"/>
                <a:cs typeface="Times New Roman"/>
              </a:rPr>
              <a:t> </a:t>
            </a:r>
            <a:r>
              <a:rPr sz="2800" dirty="0">
                <a:latin typeface="Times New Roman"/>
                <a:cs typeface="Times New Roman"/>
              </a:rPr>
              <a:t>communicator</a:t>
            </a:r>
            <a:r>
              <a:rPr sz="2800" spc="180" dirty="0">
                <a:latin typeface="Times New Roman"/>
                <a:cs typeface="Times New Roman"/>
              </a:rPr>
              <a:t> </a:t>
            </a:r>
            <a:r>
              <a:rPr sz="2800" dirty="0">
                <a:latin typeface="Times New Roman"/>
                <a:cs typeface="Times New Roman"/>
              </a:rPr>
              <a:t>doing</a:t>
            </a:r>
            <a:r>
              <a:rPr sz="2800" spc="180" dirty="0">
                <a:latin typeface="Times New Roman"/>
                <a:cs typeface="Times New Roman"/>
              </a:rPr>
              <a:t> </a:t>
            </a:r>
            <a:r>
              <a:rPr sz="2800" dirty="0">
                <a:latin typeface="Times New Roman"/>
                <a:cs typeface="Times New Roman"/>
              </a:rPr>
              <a:t>a</a:t>
            </a:r>
            <a:r>
              <a:rPr sz="2800" spc="180" dirty="0">
                <a:latin typeface="Times New Roman"/>
                <a:cs typeface="Times New Roman"/>
              </a:rPr>
              <a:t> </a:t>
            </a:r>
            <a:r>
              <a:rPr sz="2800" spc="-10" dirty="0">
                <a:latin typeface="Times New Roman"/>
                <a:cs typeface="Times New Roman"/>
              </a:rPr>
              <a:t>communicative </a:t>
            </a:r>
            <a:r>
              <a:rPr sz="2800" dirty="0">
                <a:latin typeface="Times New Roman"/>
                <a:cs typeface="Times New Roman"/>
              </a:rPr>
              <a:t>act</a:t>
            </a:r>
            <a:r>
              <a:rPr sz="2800" spc="484" dirty="0">
                <a:latin typeface="Times New Roman"/>
                <a:cs typeface="Times New Roman"/>
              </a:rPr>
              <a:t> </a:t>
            </a:r>
            <a:r>
              <a:rPr sz="2800" dirty="0">
                <a:latin typeface="Times New Roman"/>
                <a:cs typeface="Times New Roman"/>
              </a:rPr>
              <a:t>(which</a:t>
            </a:r>
            <a:r>
              <a:rPr sz="2800" spc="-114" dirty="0">
                <a:latin typeface="Times New Roman"/>
                <a:cs typeface="Times New Roman"/>
              </a:rPr>
              <a:t> </a:t>
            </a:r>
            <a:r>
              <a:rPr sz="2800" dirty="0">
                <a:latin typeface="Times New Roman"/>
                <a:cs typeface="Times New Roman"/>
              </a:rPr>
              <a:t>may</a:t>
            </a:r>
            <a:r>
              <a:rPr sz="2800" spc="-105" dirty="0">
                <a:latin typeface="Times New Roman"/>
                <a:cs typeface="Times New Roman"/>
              </a:rPr>
              <a:t> </a:t>
            </a:r>
            <a:r>
              <a:rPr sz="2800" dirty="0">
                <a:latin typeface="Times New Roman"/>
                <a:cs typeface="Times New Roman"/>
              </a:rPr>
              <a:t>be</a:t>
            </a:r>
            <a:r>
              <a:rPr sz="2800" spc="-110" dirty="0">
                <a:latin typeface="Times New Roman"/>
                <a:cs typeface="Times New Roman"/>
              </a:rPr>
              <a:t> </a:t>
            </a:r>
            <a:r>
              <a:rPr sz="2800" dirty="0">
                <a:latin typeface="Times New Roman"/>
                <a:cs typeface="Times New Roman"/>
              </a:rPr>
              <a:t>languaging</a:t>
            </a:r>
            <a:r>
              <a:rPr sz="2800" spc="-110" dirty="0">
                <a:latin typeface="Times New Roman"/>
                <a:cs typeface="Times New Roman"/>
              </a:rPr>
              <a:t> </a:t>
            </a:r>
            <a:r>
              <a:rPr sz="2800" dirty="0">
                <a:latin typeface="Times New Roman"/>
                <a:cs typeface="Times New Roman"/>
              </a:rPr>
              <a:t>or</a:t>
            </a:r>
            <a:r>
              <a:rPr sz="2800" spc="-110" dirty="0">
                <a:latin typeface="Times New Roman"/>
                <a:cs typeface="Times New Roman"/>
              </a:rPr>
              <a:t> </a:t>
            </a:r>
            <a:r>
              <a:rPr sz="2800" dirty="0">
                <a:latin typeface="Times New Roman"/>
                <a:cs typeface="Times New Roman"/>
              </a:rPr>
              <a:t>just</a:t>
            </a:r>
            <a:r>
              <a:rPr sz="2800" spc="-105" dirty="0">
                <a:latin typeface="Times New Roman"/>
                <a:cs typeface="Times New Roman"/>
              </a:rPr>
              <a:t> </a:t>
            </a:r>
            <a:r>
              <a:rPr sz="2800" dirty="0">
                <a:latin typeface="Times New Roman"/>
                <a:cs typeface="Times New Roman"/>
              </a:rPr>
              <a:t>gesture</a:t>
            </a:r>
            <a:r>
              <a:rPr sz="2800" spc="-114" dirty="0">
                <a:latin typeface="Times New Roman"/>
                <a:cs typeface="Times New Roman"/>
              </a:rPr>
              <a:t> </a:t>
            </a:r>
            <a:r>
              <a:rPr sz="2800" dirty="0">
                <a:latin typeface="Times New Roman"/>
                <a:cs typeface="Times New Roman"/>
              </a:rPr>
              <a:t>or</a:t>
            </a:r>
            <a:r>
              <a:rPr sz="2800" spc="-110" dirty="0">
                <a:latin typeface="Times New Roman"/>
                <a:cs typeface="Times New Roman"/>
              </a:rPr>
              <a:t> </a:t>
            </a:r>
            <a:r>
              <a:rPr sz="2800" dirty="0">
                <a:latin typeface="Times New Roman"/>
                <a:cs typeface="Times New Roman"/>
              </a:rPr>
              <a:t>facial</a:t>
            </a:r>
            <a:r>
              <a:rPr sz="2800" spc="-110" dirty="0">
                <a:latin typeface="Times New Roman"/>
                <a:cs typeface="Times New Roman"/>
              </a:rPr>
              <a:t> </a:t>
            </a:r>
            <a:r>
              <a:rPr sz="2800" spc="-10" dirty="0">
                <a:latin typeface="Times New Roman"/>
                <a:cs typeface="Times New Roman"/>
              </a:rPr>
              <a:t>expression, </a:t>
            </a:r>
            <a:r>
              <a:rPr sz="2800" dirty="0">
                <a:latin typeface="Times New Roman"/>
                <a:cs typeface="Times New Roman"/>
              </a:rPr>
              <a:t>or</a:t>
            </a:r>
            <a:r>
              <a:rPr sz="2800" spc="90" dirty="0">
                <a:latin typeface="Times New Roman"/>
                <a:cs typeface="Times New Roman"/>
              </a:rPr>
              <a:t>  </a:t>
            </a:r>
            <a:r>
              <a:rPr sz="2800" dirty="0">
                <a:latin typeface="Times New Roman"/>
                <a:cs typeface="Times New Roman"/>
              </a:rPr>
              <a:t>all</a:t>
            </a:r>
            <a:r>
              <a:rPr sz="2800" spc="95" dirty="0">
                <a:latin typeface="Times New Roman"/>
                <a:cs typeface="Times New Roman"/>
              </a:rPr>
              <a:t>  </a:t>
            </a:r>
            <a:r>
              <a:rPr sz="2800" dirty="0">
                <a:latin typeface="Times New Roman"/>
                <a:cs typeface="Times New Roman"/>
              </a:rPr>
              <a:t>three)</a:t>
            </a:r>
            <a:r>
              <a:rPr sz="2800" spc="95" dirty="0">
                <a:latin typeface="Times New Roman"/>
                <a:cs typeface="Times New Roman"/>
              </a:rPr>
              <a:t>  </a:t>
            </a:r>
            <a:r>
              <a:rPr sz="2800" dirty="0">
                <a:latin typeface="Times New Roman"/>
                <a:cs typeface="Times New Roman"/>
              </a:rPr>
              <a:t>and</a:t>
            </a:r>
            <a:r>
              <a:rPr sz="2800" spc="100" dirty="0">
                <a:latin typeface="Times New Roman"/>
                <a:cs typeface="Times New Roman"/>
              </a:rPr>
              <a:t>  </a:t>
            </a:r>
            <a:r>
              <a:rPr sz="2800" dirty="0">
                <a:latin typeface="Times New Roman"/>
                <a:cs typeface="Times New Roman"/>
              </a:rPr>
              <a:t>the</a:t>
            </a:r>
            <a:r>
              <a:rPr sz="2800" spc="95" dirty="0">
                <a:latin typeface="Times New Roman"/>
                <a:cs typeface="Times New Roman"/>
              </a:rPr>
              <a:t>  </a:t>
            </a:r>
            <a:r>
              <a:rPr sz="2800" dirty="0">
                <a:latin typeface="Times New Roman"/>
                <a:cs typeface="Times New Roman"/>
              </a:rPr>
              <a:t>addressee</a:t>
            </a:r>
            <a:r>
              <a:rPr sz="2800" spc="95" dirty="0">
                <a:latin typeface="Times New Roman"/>
                <a:cs typeface="Times New Roman"/>
              </a:rPr>
              <a:t>  </a:t>
            </a:r>
            <a:r>
              <a:rPr sz="2800" dirty="0">
                <a:latin typeface="Times New Roman"/>
                <a:cs typeface="Times New Roman"/>
              </a:rPr>
              <a:t>inferring</a:t>
            </a:r>
            <a:r>
              <a:rPr sz="2800" spc="95" dirty="0">
                <a:latin typeface="Times New Roman"/>
                <a:cs typeface="Times New Roman"/>
              </a:rPr>
              <a:t>  </a:t>
            </a:r>
            <a:r>
              <a:rPr sz="2800" dirty="0">
                <a:latin typeface="Times New Roman"/>
                <a:cs typeface="Times New Roman"/>
              </a:rPr>
              <a:t>the</a:t>
            </a:r>
            <a:r>
              <a:rPr sz="2800" spc="95" dirty="0">
                <a:latin typeface="Times New Roman"/>
                <a:cs typeface="Times New Roman"/>
              </a:rPr>
              <a:t>  </a:t>
            </a:r>
            <a:r>
              <a:rPr sz="2800" spc="-10" dirty="0">
                <a:latin typeface="Times New Roman"/>
                <a:cs typeface="Times New Roman"/>
              </a:rPr>
              <a:t>communicative </a:t>
            </a:r>
            <a:r>
              <a:rPr sz="2800" dirty="0">
                <a:latin typeface="Times New Roman"/>
                <a:cs typeface="Times New Roman"/>
              </a:rPr>
              <a:t>intention</a:t>
            </a:r>
            <a:r>
              <a:rPr sz="2800" spc="430" dirty="0">
                <a:latin typeface="Times New Roman"/>
                <a:cs typeface="Times New Roman"/>
              </a:rPr>
              <a:t> </a:t>
            </a:r>
            <a:r>
              <a:rPr sz="2800" dirty="0">
                <a:latin typeface="Times New Roman"/>
                <a:cs typeface="Times New Roman"/>
              </a:rPr>
              <a:t>of</a:t>
            </a:r>
            <a:r>
              <a:rPr sz="2800" spc="440" dirty="0">
                <a:latin typeface="Times New Roman"/>
                <a:cs typeface="Times New Roman"/>
              </a:rPr>
              <a:t> </a:t>
            </a:r>
            <a:r>
              <a:rPr sz="2800" dirty="0">
                <a:latin typeface="Times New Roman"/>
                <a:cs typeface="Times New Roman"/>
              </a:rPr>
              <a:t>the</a:t>
            </a:r>
            <a:r>
              <a:rPr sz="2800" spc="440" dirty="0">
                <a:latin typeface="Times New Roman"/>
                <a:cs typeface="Times New Roman"/>
              </a:rPr>
              <a:t> </a:t>
            </a:r>
            <a:r>
              <a:rPr sz="2800" dirty="0">
                <a:latin typeface="Times New Roman"/>
                <a:cs typeface="Times New Roman"/>
              </a:rPr>
              <a:t>communicator,</a:t>
            </a:r>
            <a:r>
              <a:rPr sz="2800" spc="445" dirty="0">
                <a:latin typeface="Times New Roman"/>
                <a:cs typeface="Times New Roman"/>
              </a:rPr>
              <a:t> </a:t>
            </a:r>
            <a:r>
              <a:rPr sz="2800" dirty="0">
                <a:latin typeface="Times New Roman"/>
                <a:cs typeface="Times New Roman"/>
              </a:rPr>
              <a:t>i.e.</a:t>
            </a:r>
            <a:r>
              <a:rPr sz="2800" spc="440" dirty="0">
                <a:latin typeface="Times New Roman"/>
                <a:cs typeface="Times New Roman"/>
              </a:rPr>
              <a:t> </a:t>
            </a:r>
            <a:r>
              <a:rPr sz="2800" dirty="0">
                <a:latin typeface="Times New Roman"/>
                <a:cs typeface="Times New Roman"/>
              </a:rPr>
              <a:t>why</a:t>
            </a:r>
            <a:r>
              <a:rPr sz="2800" spc="440" dirty="0">
                <a:latin typeface="Times New Roman"/>
                <a:cs typeface="Times New Roman"/>
              </a:rPr>
              <a:t> </a:t>
            </a:r>
            <a:r>
              <a:rPr sz="2800" dirty="0">
                <a:latin typeface="Times New Roman"/>
                <a:cs typeface="Times New Roman"/>
              </a:rPr>
              <a:t>the</a:t>
            </a:r>
            <a:r>
              <a:rPr sz="2800" spc="440" dirty="0">
                <a:latin typeface="Times New Roman"/>
                <a:cs typeface="Times New Roman"/>
              </a:rPr>
              <a:t> </a:t>
            </a:r>
            <a:r>
              <a:rPr sz="2800" dirty="0">
                <a:latin typeface="Times New Roman"/>
                <a:cs typeface="Times New Roman"/>
              </a:rPr>
              <a:t>communicator</a:t>
            </a:r>
            <a:r>
              <a:rPr sz="2800" spc="445" dirty="0">
                <a:latin typeface="Times New Roman"/>
                <a:cs typeface="Times New Roman"/>
              </a:rPr>
              <a:t> </a:t>
            </a:r>
            <a:r>
              <a:rPr sz="2800" spc="-25" dirty="0">
                <a:latin typeface="Times New Roman"/>
                <a:cs typeface="Times New Roman"/>
              </a:rPr>
              <a:t>did </a:t>
            </a:r>
            <a:r>
              <a:rPr sz="2800" dirty="0">
                <a:latin typeface="Times New Roman"/>
                <a:cs typeface="Times New Roman"/>
              </a:rPr>
              <a:t>what</a:t>
            </a:r>
            <a:r>
              <a:rPr sz="2800" spc="-25" dirty="0">
                <a:latin typeface="Times New Roman"/>
                <a:cs typeface="Times New Roman"/>
              </a:rPr>
              <a:t> </a:t>
            </a:r>
            <a:r>
              <a:rPr sz="2800" dirty="0">
                <a:latin typeface="Times New Roman"/>
                <a:cs typeface="Times New Roman"/>
              </a:rPr>
              <a:t>they</a:t>
            </a:r>
            <a:r>
              <a:rPr sz="2800" spc="-20" dirty="0">
                <a:latin typeface="Times New Roman"/>
                <a:cs typeface="Times New Roman"/>
              </a:rPr>
              <a:t> did.</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9A2C644D-9DC2-E612-0BCA-D7504550DA11}"/>
              </a:ext>
            </a:extLst>
          </p:cNvPr>
          <p:cNvSpPr>
            <a:spLocks noGrp="1"/>
          </p:cNvSpPr>
          <p:nvPr>
            <p:ph type="sldNum" sz="quarter" idx="7"/>
          </p:nvPr>
        </p:nvSpPr>
        <p:spPr/>
        <p:txBody>
          <a:bodyPr/>
          <a:lstStyle/>
          <a:p>
            <a:fld id="{B6F15528-21DE-4FAA-801E-634DDDAF4B2B}" type="slidenum">
              <a:rPr lang="en-SG" smtClean="0"/>
              <a:t>37</a:t>
            </a:fld>
            <a:endParaRPr lang="en-SG"/>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a:extLst>
              <a:ext uri="{FF2B5EF4-FFF2-40B4-BE49-F238E27FC236}">
                <a16:creationId xmlns:a16="http://schemas.microsoft.com/office/drawing/2014/main" id="{E7A8667B-7F80-B527-A4BE-3FCE6CF563ED}"/>
              </a:ext>
            </a:extLst>
          </p:cNvPr>
          <p:cNvPicPr/>
          <p:nvPr/>
        </p:nvPicPr>
        <p:blipFill>
          <a:blip r:embed="rId2" cstate="print"/>
          <a:stretch>
            <a:fillRect/>
          </a:stretch>
        </p:blipFill>
        <p:spPr>
          <a:xfrm>
            <a:off x="1714500" y="720088"/>
            <a:ext cx="7258593" cy="6840094"/>
          </a:xfrm>
          <a:prstGeom prst="rect">
            <a:avLst/>
          </a:prstGeom>
        </p:spPr>
      </p:pic>
      <p:sp>
        <p:nvSpPr>
          <p:cNvPr id="3" name="Slide Number Placeholder 2">
            <a:extLst>
              <a:ext uri="{FF2B5EF4-FFF2-40B4-BE49-F238E27FC236}">
                <a16:creationId xmlns:a16="http://schemas.microsoft.com/office/drawing/2014/main" id="{FE1FCAE8-EC88-B8F2-0366-633602AEC5B4}"/>
              </a:ext>
            </a:extLst>
          </p:cNvPr>
          <p:cNvSpPr>
            <a:spLocks noGrp="1"/>
          </p:cNvSpPr>
          <p:nvPr>
            <p:ph type="sldNum" sz="quarter" idx="7"/>
          </p:nvPr>
        </p:nvSpPr>
        <p:spPr/>
        <p:txBody>
          <a:bodyPr/>
          <a:lstStyle/>
          <a:p>
            <a:fld id="{B6F15528-21DE-4FAA-801E-634DDDAF4B2B}" type="slidenum">
              <a:rPr lang="en-SG" smtClean="0"/>
              <a:t>38</a:t>
            </a:fld>
            <a:endParaRPr lang="en-SG"/>
          </a:p>
        </p:txBody>
      </p:sp>
    </p:spTree>
    <p:extLst>
      <p:ext uri="{BB962C8B-B14F-4D97-AF65-F5344CB8AC3E}">
        <p14:creationId xmlns:p14="http://schemas.microsoft.com/office/powerpoint/2010/main" val="36143263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2B456A-26E3-7EE6-A572-A7A1097216C4}"/>
              </a:ext>
            </a:extLst>
          </p:cNvPr>
          <p:cNvSpPr txBox="1"/>
          <p:nvPr/>
        </p:nvSpPr>
        <p:spPr>
          <a:xfrm>
            <a:off x="812800" y="657225"/>
            <a:ext cx="9067800" cy="6546407"/>
          </a:xfrm>
          <a:prstGeom prst="rect">
            <a:avLst/>
          </a:prstGeom>
          <a:noFill/>
        </p:spPr>
        <p:txBody>
          <a:bodyPr wrap="square" rtlCol="0">
            <a:spAutoFit/>
          </a:bodyPr>
          <a:lstStyle/>
          <a:p>
            <a:pPr algn="ctr">
              <a:lnSpc>
                <a:spcPct val="130000"/>
              </a:lnSpc>
            </a:pPr>
            <a:r>
              <a:rPr lang="en-SG" sz="2800" b="1" dirty="0">
                <a:latin typeface="Times New Roman"/>
                <a:cs typeface="Times New Roman"/>
              </a:rPr>
              <a:t>Abductive</a:t>
            </a:r>
            <a:r>
              <a:rPr lang="en-SG" sz="2800" b="1" spc="-60" dirty="0">
                <a:latin typeface="Times New Roman"/>
                <a:cs typeface="Times New Roman"/>
              </a:rPr>
              <a:t> </a:t>
            </a:r>
            <a:r>
              <a:rPr lang="en-SG" sz="2800" b="1" spc="-10" dirty="0">
                <a:latin typeface="Times New Roman"/>
                <a:cs typeface="Times New Roman"/>
              </a:rPr>
              <a:t>inference in Communication</a:t>
            </a:r>
            <a:endParaRPr lang="en-US" sz="2800" dirty="0">
              <a:effectLst/>
              <a:latin typeface="Times New Roman" panose="02020603050405020304" pitchFamily="18" charset="0"/>
              <a:ea typeface="Song" pitchFamily="2" charset="-122"/>
              <a:cs typeface="Microsoft Himalaya" pitchFamily="2" charset="0"/>
            </a:endParaRPr>
          </a:p>
          <a:p>
            <a:pPr marL="457200" indent="-457200" algn="just">
              <a:lnSpc>
                <a:spcPct val="130000"/>
              </a:lnSpc>
              <a:spcBef>
                <a:spcPts val="600"/>
              </a:spcBef>
              <a:buFont typeface="Arial" panose="020B0604020202020204" pitchFamily="34" charset="0"/>
              <a:buChar char="•"/>
            </a:pPr>
            <a:r>
              <a:rPr lang="en-US" sz="2800" dirty="0">
                <a:effectLst/>
                <a:latin typeface="Times New Roman" panose="02020603050405020304" pitchFamily="18" charset="0"/>
                <a:ea typeface="Song" pitchFamily="2" charset="-122"/>
                <a:cs typeface="Microsoft Himalaya" pitchFamily="2" charset="0"/>
              </a:rPr>
              <a:t>The degree to which the hearer is forced to abduce a particular interpretation depends on the degree to which the form of the communicative act constrains the hearer in choosing the contextual assumptions necessary to achieve an interpretation that makes sense in that context.</a:t>
            </a:r>
          </a:p>
          <a:p>
            <a:pPr marL="241300" indent="-229235" algn="just">
              <a:lnSpc>
                <a:spcPct val="130000"/>
              </a:lnSpc>
              <a:spcBef>
                <a:spcPts val="600"/>
              </a:spcBef>
              <a:buFont typeface="Arial"/>
              <a:buChar char="•"/>
              <a:tabLst>
                <a:tab pos="241935" algn="l"/>
              </a:tabLst>
            </a:pPr>
            <a:r>
              <a:rPr lang="en-SG" sz="2800" dirty="0">
                <a:latin typeface="Times New Roman"/>
                <a:cs typeface="Times New Roman"/>
              </a:rPr>
              <a:t>Communication</a:t>
            </a:r>
            <a:r>
              <a:rPr lang="en-SG" sz="2800" spc="-45" dirty="0">
                <a:latin typeface="Times New Roman"/>
                <a:cs typeface="Times New Roman"/>
              </a:rPr>
              <a:t> </a:t>
            </a:r>
            <a:r>
              <a:rPr lang="en-SG" sz="2800" dirty="0">
                <a:latin typeface="Times New Roman"/>
                <a:cs typeface="Times New Roman"/>
              </a:rPr>
              <a:t>is</a:t>
            </a:r>
            <a:r>
              <a:rPr lang="en-SG" sz="2800" spc="-35" dirty="0">
                <a:latin typeface="Times New Roman"/>
                <a:cs typeface="Times New Roman"/>
              </a:rPr>
              <a:t> </a:t>
            </a:r>
            <a:r>
              <a:rPr lang="en-SG" sz="2800" dirty="0">
                <a:latin typeface="Times New Roman"/>
                <a:cs typeface="Times New Roman"/>
              </a:rPr>
              <a:t>not</a:t>
            </a:r>
            <a:r>
              <a:rPr lang="en-SG" sz="2800" spc="-35" dirty="0">
                <a:latin typeface="Times New Roman"/>
                <a:cs typeface="Times New Roman"/>
              </a:rPr>
              <a:t> </a:t>
            </a:r>
            <a:r>
              <a:rPr lang="en-SG" sz="2800" dirty="0">
                <a:latin typeface="Times New Roman"/>
                <a:cs typeface="Times New Roman"/>
              </a:rPr>
              <a:t>something</a:t>
            </a:r>
            <a:r>
              <a:rPr lang="en-SG" sz="2800" spc="-35" dirty="0">
                <a:latin typeface="Times New Roman"/>
                <a:cs typeface="Times New Roman"/>
              </a:rPr>
              <a:t> </a:t>
            </a:r>
            <a:r>
              <a:rPr lang="en-SG" sz="2800" dirty="0">
                <a:latin typeface="Times New Roman"/>
                <a:cs typeface="Times New Roman"/>
              </a:rPr>
              <a:t>that</a:t>
            </a:r>
            <a:r>
              <a:rPr lang="en-SG" sz="2800" spc="-35" dirty="0">
                <a:latin typeface="Times New Roman"/>
                <a:cs typeface="Times New Roman"/>
              </a:rPr>
              <a:t> </a:t>
            </a:r>
            <a:r>
              <a:rPr lang="en-SG" sz="2800" dirty="0">
                <a:latin typeface="Times New Roman"/>
                <a:cs typeface="Times New Roman"/>
              </a:rPr>
              <a:t>happens</a:t>
            </a:r>
            <a:r>
              <a:rPr lang="en-SG" sz="2800" spc="-35" dirty="0">
                <a:latin typeface="Times New Roman"/>
                <a:cs typeface="Times New Roman"/>
              </a:rPr>
              <a:t> </a:t>
            </a:r>
            <a:r>
              <a:rPr lang="en-SG" sz="2800" spc="-10" dirty="0">
                <a:latin typeface="Times New Roman"/>
                <a:cs typeface="Times New Roman"/>
              </a:rPr>
              <a:t>easily:</a:t>
            </a:r>
            <a:endParaRPr lang="en-SG" sz="2800" dirty="0">
              <a:latin typeface="Times New Roman"/>
              <a:cs typeface="Times New Roman"/>
            </a:endParaRPr>
          </a:p>
          <a:p>
            <a:pPr marL="241300" marR="246379" algn="just">
              <a:lnSpc>
                <a:spcPct val="130000"/>
              </a:lnSpc>
              <a:spcBef>
                <a:spcPts val="600"/>
              </a:spcBef>
              <a:tabLst>
                <a:tab pos="6029325" algn="l"/>
              </a:tabLst>
            </a:pPr>
            <a:r>
              <a:rPr lang="en-SG" sz="2800" dirty="0">
                <a:latin typeface="Times New Roman"/>
                <a:cs typeface="Times New Roman"/>
              </a:rPr>
              <a:t>“Always</a:t>
            </a:r>
            <a:r>
              <a:rPr lang="en-SG" sz="2800" spc="150" dirty="0">
                <a:latin typeface="Times New Roman"/>
                <a:cs typeface="Times New Roman"/>
              </a:rPr>
              <a:t> </a:t>
            </a:r>
            <a:r>
              <a:rPr lang="en-SG" sz="2800" dirty="0">
                <a:latin typeface="Times New Roman"/>
                <a:cs typeface="Times New Roman"/>
              </a:rPr>
              <a:t>remember</a:t>
            </a:r>
            <a:r>
              <a:rPr lang="en-SG" sz="2800" spc="150" dirty="0">
                <a:latin typeface="Times New Roman"/>
                <a:cs typeface="Times New Roman"/>
              </a:rPr>
              <a:t> </a:t>
            </a:r>
            <a:r>
              <a:rPr lang="en-SG" sz="2800" dirty="0">
                <a:latin typeface="Times New Roman"/>
                <a:cs typeface="Times New Roman"/>
              </a:rPr>
              <a:t>that</a:t>
            </a:r>
            <a:r>
              <a:rPr lang="en-SG" sz="2800" spc="150" dirty="0">
                <a:latin typeface="Times New Roman"/>
                <a:cs typeface="Times New Roman"/>
              </a:rPr>
              <a:t> </a:t>
            </a:r>
            <a:r>
              <a:rPr lang="en-SG" sz="2800" dirty="0">
                <a:latin typeface="Times New Roman"/>
                <a:cs typeface="Times New Roman"/>
              </a:rPr>
              <a:t>it</a:t>
            </a:r>
            <a:r>
              <a:rPr lang="en-SG" sz="2800" spc="155" dirty="0">
                <a:latin typeface="Times New Roman"/>
                <a:cs typeface="Times New Roman"/>
              </a:rPr>
              <a:t> </a:t>
            </a:r>
            <a:r>
              <a:rPr lang="en-SG" sz="2800" dirty="0">
                <a:latin typeface="Times New Roman"/>
                <a:cs typeface="Times New Roman"/>
              </a:rPr>
              <a:t>is</a:t>
            </a:r>
            <a:r>
              <a:rPr lang="en-SG" sz="2800" spc="150" dirty="0">
                <a:latin typeface="Times New Roman"/>
                <a:cs typeface="Times New Roman"/>
              </a:rPr>
              <a:t> </a:t>
            </a:r>
            <a:r>
              <a:rPr lang="en-SG" sz="2800" dirty="0">
                <a:latin typeface="Times New Roman"/>
                <a:cs typeface="Times New Roman"/>
              </a:rPr>
              <a:t>impossible</a:t>
            </a:r>
            <a:r>
              <a:rPr lang="en-SG" sz="2800" spc="150" dirty="0">
                <a:latin typeface="Times New Roman"/>
                <a:cs typeface="Times New Roman"/>
              </a:rPr>
              <a:t> </a:t>
            </a:r>
            <a:r>
              <a:rPr lang="en-SG" sz="2800" dirty="0">
                <a:latin typeface="Times New Roman"/>
                <a:cs typeface="Times New Roman"/>
              </a:rPr>
              <a:t>to</a:t>
            </a:r>
            <a:r>
              <a:rPr lang="en-SG" sz="2800" spc="150" dirty="0">
                <a:latin typeface="Times New Roman"/>
                <a:cs typeface="Times New Roman"/>
              </a:rPr>
              <a:t> </a:t>
            </a:r>
            <a:r>
              <a:rPr lang="en-SG" sz="2800" dirty="0">
                <a:latin typeface="Times New Roman"/>
                <a:cs typeface="Times New Roman"/>
              </a:rPr>
              <a:t>speak</a:t>
            </a:r>
            <a:r>
              <a:rPr lang="en-SG" sz="2800" spc="155" dirty="0">
                <a:latin typeface="Times New Roman"/>
                <a:cs typeface="Times New Roman"/>
              </a:rPr>
              <a:t> </a:t>
            </a:r>
            <a:r>
              <a:rPr lang="en-SG" sz="2800" dirty="0">
                <a:latin typeface="Times New Roman"/>
                <a:cs typeface="Times New Roman"/>
              </a:rPr>
              <a:t>in</a:t>
            </a:r>
            <a:r>
              <a:rPr lang="en-SG" sz="2800" spc="150" dirty="0">
                <a:latin typeface="Times New Roman"/>
                <a:cs typeface="Times New Roman"/>
              </a:rPr>
              <a:t> </a:t>
            </a:r>
            <a:r>
              <a:rPr lang="en-SG" sz="2800" dirty="0">
                <a:latin typeface="Times New Roman"/>
                <a:cs typeface="Times New Roman"/>
              </a:rPr>
              <a:t>such</a:t>
            </a:r>
            <a:r>
              <a:rPr lang="en-SG" sz="2800" spc="150" dirty="0">
                <a:latin typeface="Times New Roman"/>
                <a:cs typeface="Times New Roman"/>
              </a:rPr>
              <a:t> </a:t>
            </a:r>
            <a:r>
              <a:rPr lang="en-SG" sz="2800" dirty="0">
                <a:latin typeface="Times New Roman"/>
                <a:cs typeface="Times New Roman"/>
              </a:rPr>
              <a:t>a</a:t>
            </a:r>
            <a:r>
              <a:rPr lang="en-SG" sz="2800" spc="155" dirty="0">
                <a:latin typeface="Times New Roman"/>
                <a:cs typeface="Times New Roman"/>
              </a:rPr>
              <a:t> </a:t>
            </a:r>
            <a:r>
              <a:rPr lang="en-SG" sz="2800" spc="-25" dirty="0">
                <a:latin typeface="Times New Roman"/>
                <a:cs typeface="Times New Roman"/>
              </a:rPr>
              <a:t>way </a:t>
            </a:r>
            <a:r>
              <a:rPr lang="en-SG" sz="2800" dirty="0">
                <a:latin typeface="Times New Roman"/>
                <a:cs typeface="Times New Roman"/>
              </a:rPr>
              <a:t>that</a:t>
            </a:r>
            <a:r>
              <a:rPr lang="en-SG" sz="2800" spc="-155" dirty="0">
                <a:latin typeface="Times New Roman"/>
                <a:cs typeface="Times New Roman"/>
              </a:rPr>
              <a:t> </a:t>
            </a:r>
            <a:r>
              <a:rPr lang="en-SG" sz="2800" dirty="0">
                <a:latin typeface="Times New Roman"/>
                <a:cs typeface="Times New Roman"/>
              </a:rPr>
              <a:t>you</a:t>
            </a:r>
            <a:r>
              <a:rPr lang="en-SG" sz="2800" spc="-150" dirty="0">
                <a:latin typeface="Times New Roman"/>
                <a:cs typeface="Times New Roman"/>
              </a:rPr>
              <a:t> </a:t>
            </a:r>
            <a:r>
              <a:rPr lang="en-SG" sz="2800" spc="-10" dirty="0">
                <a:latin typeface="Times New Roman"/>
                <a:cs typeface="Times New Roman"/>
              </a:rPr>
              <a:t>cannot</a:t>
            </a:r>
            <a:r>
              <a:rPr lang="en-SG" sz="2800" spc="-140" dirty="0">
                <a:latin typeface="Times New Roman"/>
                <a:cs typeface="Times New Roman"/>
              </a:rPr>
              <a:t> </a:t>
            </a:r>
            <a:r>
              <a:rPr lang="en-SG" sz="2800" dirty="0">
                <a:latin typeface="Times New Roman"/>
                <a:cs typeface="Times New Roman"/>
              </a:rPr>
              <a:t>be</a:t>
            </a:r>
            <a:r>
              <a:rPr lang="en-SG" sz="2800" spc="-150" dirty="0">
                <a:latin typeface="Times New Roman"/>
                <a:cs typeface="Times New Roman"/>
              </a:rPr>
              <a:t> </a:t>
            </a:r>
            <a:r>
              <a:rPr lang="en-SG" sz="2800" spc="-10" dirty="0">
                <a:latin typeface="Times New Roman"/>
                <a:cs typeface="Times New Roman"/>
              </a:rPr>
              <a:t>misunderstood;</a:t>
            </a:r>
            <a:r>
              <a:rPr lang="en-SG" sz="2800" spc="-145" dirty="0">
                <a:latin typeface="Times New Roman"/>
                <a:cs typeface="Times New Roman"/>
              </a:rPr>
              <a:t> </a:t>
            </a:r>
            <a:r>
              <a:rPr lang="en-SG" sz="2800" spc="-10" dirty="0">
                <a:latin typeface="Times New Roman"/>
                <a:cs typeface="Times New Roman"/>
              </a:rPr>
              <a:t>there</a:t>
            </a:r>
            <a:r>
              <a:rPr lang="en-SG" sz="2800" spc="-140" dirty="0">
                <a:latin typeface="Times New Roman"/>
                <a:cs typeface="Times New Roman"/>
              </a:rPr>
              <a:t> </a:t>
            </a:r>
            <a:r>
              <a:rPr lang="en-SG" sz="2800" spc="-10" dirty="0">
                <a:latin typeface="Times New Roman"/>
                <a:cs typeface="Times New Roman"/>
              </a:rPr>
              <a:t>will</a:t>
            </a:r>
            <a:r>
              <a:rPr lang="en-SG" sz="2800" spc="-145" dirty="0">
                <a:latin typeface="Times New Roman"/>
                <a:cs typeface="Times New Roman"/>
              </a:rPr>
              <a:t> </a:t>
            </a:r>
            <a:r>
              <a:rPr lang="en-SG" sz="2800" spc="-10" dirty="0">
                <a:latin typeface="Times New Roman"/>
                <a:cs typeface="Times New Roman"/>
              </a:rPr>
              <a:t>always</a:t>
            </a:r>
            <a:r>
              <a:rPr lang="en-SG" sz="2800" spc="-140" dirty="0">
                <a:latin typeface="Times New Roman"/>
                <a:cs typeface="Times New Roman"/>
              </a:rPr>
              <a:t> </a:t>
            </a:r>
            <a:r>
              <a:rPr lang="en-SG" sz="2800" dirty="0">
                <a:latin typeface="Times New Roman"/>
                <a:cs typeface="Times New Roman"/>
              </a:rPr>
              <a:t>be</a:t>
            </a:r>
            <a:r>
              <a:rPr lang="en-SG" sz="2800" spc="-150" dirty="0">
                <a:latin typeface="Times New Roman"/>
                <a:cs typeface="Times New Roman"/>
              </a:rPr>
              <a:t> </a:t>
            </a:r>
            <a:r>
              <a:rPr lang="en-SG" sz="2800" spc="-10" dirty="0">
                <a:latin typeface="Times New Roman"/>
                <a:cs typeface="Times New Roman"/>
              </a:rPr>
              <a:t>some</a:t>
            </a:r>
            <a:r>
              <a:rPr lang="en-SG" sz="2800" spc="-140" dirty="0">
                <a:latin typeface="Times New Roman"/>
                <a:cs typeface="Times New Roman"/>
              </a:rPr>
              <a:t> </a:t>
            </a:r>
            <a:r>
              <a:rPr lang="en-SG" sz="2800" spc="-25" dirty="0">
                <a:latin typeface="Times New Roman"/>
                <a:cs typeface="Times New Roman"/>
              </a:rPr>
              <a:t>who </a:t>
            </a:r>
            <a:r>
              <a:rPr lang="en-SG" sz="2800" dirty="0">
                <a:latin typeface="Times New Roman"/>
                <a:cs typeface="Times New Roman"/>
              </a:rPr>
              <a:t>misunderstand</a:t>
            </a:r>
            <a:r>
              <a:rPr lang="en-SG" sz="2800" spc="-70" dirty="0">
                <a:latin typeface="Times New Roman"/>
                <a:cs typeface="Times New Roman"/>
              </a:rPr>
              <a:t> </a:t>
            </a:r>
            <a:r>
              <a:rPr lang="en-SG" sz="2800" spc="-10" dirty="0">
                <a:latin typeface="Times New Roman"/>
                <a:cs typeface="Times New Roman"/>
              </a:rPr>
              <a:t>you.” </a:t>
            </a:r>
            <a:r>
              <a:rPr lang="en-SG" sz="2800" dirty="0">
                <a:latin typeface="Times New Roman"/>
                <a:cs typeface="Times New Roman"/>
              </a:rPr>
              <a:t>(Karl</a:t>
            </a:r>
            <a:r>
              <a:rPr lang="en-SG" sz="2800" spc="-30" dirty="0">
                <a:latin typeface="Times New Roman"/>
                <a:cs typeface="Times New Roman"/>
              </a:rPr>
              <a:t> </a:t>
            </a:r>
            <a:r>
              <a:rPr lang="en-SG" sz="2800" dirty="0">
                <a:latin typeface="Times New Roman"/>
                <a:cs typeface="Times New Roman"/>
              </a:rPr>
              <a:t>Popper</a:t>
            </a:r>
            <a:r>
              <a:rPr lang="en-SG" sz="2800" spc="-30" dirty="0">
                <a:latin typeface="Times New Roman"/>
                <a:cs typeface="Times New Roman"/>
              </a:rPr>
              <a:t> </a:t>
            </a:r>
            <a:r>
              <a:rPr lang="en-SG" sz="2800" dirty="0">
                <a:latin typeface="Times New Roman"/>
                <a:cs typeface="Times New Roman"/>
              </a:rPr>
              <a:t>1976:</a:t>
            </a:r>
            <a:r>
              <a:rPr lang="en-SG" sz="2800" spc="-25" dirty="0">
                <a:latin typeface="Times New Roman"/>
                <a:cs typeface="Times New Roman"/>
              </a:rPr>
              <a:t> 29)</a:t>
            </a:r>
            <a:endParaRPr lang="en-SG" sz="2800" dirty="0">
              <a:effectLst/>
              <a:latin typeface="Times New Roman" panose="02020603050405020304" pitchFamily="18" charset="0"/>
              <a:ea typeface="Song" pitchFamily="2" charset="-122"/>
              <a:cs typeface="Microsoft Himalaya" pitchFamily="2" charset="0"/>
            </a:endParaRPr>
          </a:p>
          <a:p>
            <a:pPr algn="just">
              <a:lnSpc>
                <a:spcPct val="80000"/>
              </a:lnSpc>
            </a:pPr>
            <a:r>
              <a:rPr lang="en-US" sz="2800" dirty="0">
                <a:effectLst/>
                <a:latin typeface="Times New Roman" panose="02020603050405020304" pitchFamily="18" charset="0"/>
                <a:ea typeface="Song" pitchFamily="2" charset="-122"/>
                <a:cs typeface="Microsoft Himalaya" pitchFamily="2" charset="0"/>
              </a:rPr>
              <a:t> </a:t>
            </a:r>
            <a:endParaRPr lang="en-SG" sz="2800" dirty="0">
              <a:effectLst/>
              <a:latin typeface="Times New Roman" panose="02020603050405020304" pitchFamily="18" charset="0"/>
              <a:ea typeface="Song" pitchFamily="2" charset="-122"/>
              <a:cs typeface="Microsoft Himalaya" pitchFamily="2" charset="0"/>
            </a:endParaRPr>
          </a:p>
          <a:p>
            <a:endParaRPr lang="en-US" dirty="0"/>
          </a:p>
        </p:txBody>
      </p:sp>
      <p:sp>
        <p:nvSpPr>
          <p:cNvPr id="3" name="Slide Number Placeholder 2">
            <a:extLst>
              <a:ext uri="{FF2B5EF4-FFF2-40B4-BE49-F238E27FC236}">
                <a16:creationId xmlns:a16="http://schemas.microsoft.com/office/drawing/2014/main" id="{4A83679E-D191-5CFD-8999-5BC8AAAD2BB7}"/>
              </a:ext>
            </a:extLst>
          </p:cNvPr>
          <p:cNvSpPr>
            <a:spLocks noGrp="1"/>
          </p:cNvSpPr>
          <p:nvPr>
            <p:ph type="sldNum" sz="quarter" idx="7"/>
          </p:nvPr>
        </p:nvSpPr>
        <p:spPr/>
        <p:txBody>
          <a:bodyPr/>
          <a:lstStyle/>
          <a:p>
            <a:fld id="{B6F15528-21DE-4FAA-801E-634DDDAF4B2B}" type="slidenum">
              <a:rPr lang="en-SG" smtClean="0"/>
              <a:t>39</a:t>
            </a:fld>
            <a:endParaRPr lang="en-SG"/>
          </a:p>
        </p:txBody>
      </p:sp>
    </p:spTree>
    <p:extLst>
      <p:ext uri="{BB962C8B-B14F-4D97-AF65-F5344CB8AC3E}">
        <p14:creationId xmlns:p14="http://schemas.microsoft.com/office/powerpoint/2010/main" val="166900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09480" cy="6177915"/>
          </a:xfrm>
          <a:prstGeom prst="rect">
            <a:avLst/>
          </a:prstGeom>
        </p:spPr>
        <p:txBody>
          <a:bodyPr vert="horz" wrap="square" lIns="0" tIns="13335" rIns="0" bIns="0" rtlCol="0">
            <a:spAutoFit/>
          </a:bodyPr>
          <a:lstStyle/>
          <a:p>
            <a:pPr marL="12700">
              <a:lnSpc>
                <a:spcPts val="3290"/>
              </a:lnSpc>
              <a:spcBef>
                <a:spcPts val="105"/>
              </a:spcBef>
            </a:pPr>
            <a:r>
              <a:rPr sz="2800" dirty="0">
                <a:latin typeface="Times New Roman"/>
                <a:cs typeface="Times New Roman"/>
              </a:rPr>
              <a:t>Jayvee</a:t>
            </a:r>
            <a:r>
              <a:rPr sz="2800" spc="-80" dirty="0">
                <a:latin typeface="Times New Roman"/>
                <a:cs typeface="Times New Roman"/>
              </a:rPr>
              <a:t> </a:t>
            </a:r>
            <a:r>
              <a:rPr sz="2800" spc="-10" dirty="0">
                <a:latin typeface="Times New Roman"/>
                <a:cs typeface="Times New Roman"/>
              </a:rPr>
              <a:t>Varquez</a:t>
            </a:r>
            <a:endParaRPr sz="2800">
              <a:latin typeface="Times New Roman"/>
              <a:cs typeface="Times New Roman"/>
            </a:endParaRPr>
          </a:p>
          <a:p>
            <a:pPr marL="12700">
              <a:lnSpc>
                <a:spcPts val="3215"/>
              </a:lnSpc>
            </a:pPr>
            <a:r>
              <a:rPr sz="2800" dirty="0">
                <a:latin typeface="Times New Roman"/>
                <a:cs typeface="Times New Roman"/>
              </a:rPr>
              <a:t>Created</a:t>
            </a:r>
            <a:r>
              <a:rPr sz="2800" spc="-35" dirty="0">
                <a:latin typeface="Times New Roman"/>
                <a:cs typeface="Times New Roman"/>
              </a:rPr>
              <a:t> </a:t>
            </a:r>
            <a:r>
              <a:rPr sz="2800" dirty="0">
                <a:latin typeface="Times New Roman"/>
                <a:cs typeface="Times New Roman"/>
              </a:rPr>
              <a:t>2:10</a:t>
            </a:r>
            <a:r>
              <a:rPr sz="2800" spc="-30" dirty="0">
                <a:latin typeface="Times New Roman"/>
                <a:cs typeface="Times New Roman"/>
              </a:rPr>
              <a:t> </a:t>
            </a:r>
            <a:r>
              <a:rPr sz="2800" dirty="0">
                <a:latin typeface="Times New Roman"/>
                <a:cs typeface="Times New Roman"/>
              </a:rPr>
              <a:t>PM2:10</a:t>
            </a:r>
            <a:r>
              <a:rPr sz="2800" spc="-30" dirty="0">
                <a:latin typeface="Times New Roman"/>
                <a:cs typeface="Times New Roman"/>
              </a:rPr>
              <a:t> </a:t>
            </a:r>
            <a:r>
              <a:rPr sz="2800" spc="-25" dirty="0">
                <a:latin typeface="Times New Roman"/>
                <a:cs typeface="Times New Roman"/>
              </a:rPr>
              <a:t>PM</a:t>
            </a:r>
            <a:endParaRPr sz="2800">
              <a:latin typeface="Times New Roman"/>
              <a:cs typeface="Times New Roman"/>
            </a:endParaRPr>
          </a:p>
          <a:p>
            <a:pPr marL="12700">
              <a:lnSpc>
                <a:spcPts val="3290"/>
              </a:lnSpc>
            </a:pPr>
            <a:r>
              <a:rPr sz="2800" dirty="0">
                <a:latin typeface="Times New Roman"/>
                <a:cs typeface="Times New Roman"/>
              </a:rPr>
              <a:t>Hi</a:t>
            </a:r>
            <a:r>
              <a:rPr sz="2800" spc="-35" dirty="0">
                <a:latin typeface="Times New Roman"/>
                <a:cs typeface="Times New Roman"/>
              </a:rPr>
              <a:t> </a:t>
            </a:r>
            <a:r>
              <a:rPr sz="2800" dirty="0">
                <a:latin typeface="Times New Roman"/>
                <a:cs typeface="Times New Roman"/>
              </a:rPr>
              <a:t>Classmates</a:t>
            </a:r>
            <a:r>
              <a:rPr sz="2800" spc="-20" dirty="0">
                <a:latin typeface="Times New Roman"/>
                <a:cs typeface="Times New Roman"/>
              </a:rPr>
              <a:t> </a:t>
            </a:r>
            <a:r>
              <a:rPr sz="2800" dirty="0">
                <a:latin typeface="Times New Roman"/>
                <a:cs typeface="Times New Roman"/>
              </a:rPr>
              <a:t>^_^</a:t>
            </a:r>
            <a:r>
              <a:rPr sz="2800" spc="-25" dirty="0">
                <a:latin typeface="Times New Roman"/>
                <a:cs typeface="Times New Roman"/>
              </a:rPr>
              <a:t> </a:t>
            </a:r>
            <a:r>
              <a:rPr sz="2800" dirty="0">
                <a:latin typeface="Times New Roman"/>
                <a:cs typeface="Times New Roman"/>
              </a:rPr>
              <a:t>,</a:t>
            </a:r>
            <a:r>
              <a:rPr sz="2800" spc="-20" dirty="0">
                <a:latin typeface="Times New Roman"/>
                <a:cs typeface="Times New Roman"/>
              </a:rPr>
              <a:t> </a:t>
            </a:r>
            <a:r>
              <a:rPr sz="2800" dirty="0">
                <a:latin typeface="Times New Roman"/>
                <a:cs typeface="Times New Roman"/>
              </a:rPr>
              <a:t>eto</a:t>
            </a:r>
            <a:r>
              <a:rPr sz="2800" spc="-25" dirty="0">
                <a:latin typeface="Times New Roman"/>
                <a:cs typeface="Times New Roman"/>
              </a:rPr>
              <a:t> </a:t>
            </a:r>
            <a:r>
              <a:rPr sz="2800" dirty="0">
                <a:latin typeface="Times New Roman"/>
                <a:cs typeface="Times New Roman"/>
              </a:rPr>
              <a:t>yung</a:t>
            </a:r>
            <a:r>
              <a:rPr sz="2800" spc="-20" dirty="0">
                <a:latin typeface="Times New Roman"/>
                <a:cs typeface="Times New Roman"/>
              </a:rPr>
              <a:t> </a:t>
            </a:r>
            <a:r>
              <a:rPr sz="2800" dirty="0">
                <a:latin typeface="Times New Roman"/>
                <a:cs typeface="Times New Roman"/>
              </a:rPr>
              <a:t>convo</a:t>
            </a:r>
            <a:r>
              <a:rPr sz="2800" spc="-25" dirty="0">
                <a:latin typeface="Times New Roman"/>
                <a:cs typeface="Times New Roman"/>
              </a:rPr>
              <a:t> </a:t>
            </a:r>
            <a:r>
              <a:rPr sz="2800" dirty="0">
                <a:latin typeface="Times New Roman"/>
                <a:cs typeface="Times New Roman"/>
              </a:rPr>
              <a:t>with</a:t>
            </a:r>
            <a:r>
              <a:rPr sz="2800" spc="-20" dirty="0">
                <a:latin typeface="Times New Roman"/>
                <a:cs typeface="Times New Roman"/>
              </a:rPr>
              <a:t> </a:t>
            </a:r>
            <a:r>
              <a:rPr sz="2800" spc="-10" dirty="0">
                <a:latin typeface="Times New Roman"/>
                <a:cs typeface="Times New Roman"/>
              </a:rPr>
              <a:t>ChatGPT:</a:t>
            </a:r>
            <a:endParaRPr sz="2800">
              <a:latin typeface="Times New Roman"/>
              <a:cs typeface="Times New Roman"/>
            </a:endParaRPr>
          </a:p>
          <a:p>
            <a:pPr>
              <a:lnSpc>
                <a:spcPct val="100000"/>
              </a:lnSpc>
              <a:spcBef>
                <a:spcPts val="50"/>
              </a:spcBef>
            </a:pPr>
            <a:endParaRPr sz="2650">
              <a:latin typeface="Times New Roman"/>
              <a:cs typeface="Times New Roman"/>
            </a:endParaRPr>
          </a:p>
          <a:p>
            <a:pPr marL="12700">
              <a:lnSpc>
                <a:spcPct val="100000"/>
              </a:lnSpc>
            </a:pPr>
            <a:r>
              <a:rPr sz="2800" dirty="0">
                <a:latin typeface="Times New Roman"/>
                <a:cs typeface="Times New Roman"/>
              </a:rPr>
              <a:t>*bold</a:t>
            </a:r>
            <a:r>
              <a:rPr sz="2800" spc="-35" dirty="0">
                <a:latin typeface="Times New Roman"/>
                <a:cs typeface="Times New Roman"/>
              </a:rPr>
              <a:t> </a:t>
            </a:r>
            <a:r>
              <a:rPr sz="2800" dirty="0">
                <a:latin typeface="Times New Roman"/>
                <a:cs typeface="Times New Roman"/>
              </a:rPr>
              <a:t>texts</a:t>
            </a:r>
            <a:r>
              <a:rPr sz="2800" spc="-20" dirty="0">
                <a:latin typeface="Times New Roman"/>
                <a:cs typeface="Times New Roman"/>
              </a:rPr>
              <a:t> </a:t>
            </a:r>
            <a:r>
              <a:rPr sz="2800" dirty="0">
                <a:latin typeface="Times New Roman"/>
                <a:cs typeface="Times New Roman"/>
              </a:rPr>
              <a:t>are</a:t>
            </a:r>
            <a:r>
              <a:rPr sz="2800" spc="-25" dirty="0">
                <a:latin typeface="Times New Roman"/>
                <a:cs typeface="Times New Roman"/>
              </a:rPr>
              <a:t> </a:t>
            </a:r>
            <a:r>
              <a:rPr sz="2800" dirty="0">
                <a:latin typeface="Times New Roman"/>
                <a:cs typeface="Times New Roman"/>
              </a:rPr>
              <a:t>the</a:t>
            </a:r>
            <a:r>
              <a:rPr sz="2800" spc="-20" dirty="0">
                <a:latin typeface="Times New Roman"/>
                <a:cs typeface="Times New Roman"/>
              </a:rPr>
              <a:t> </a:t>
            </a:r>
            <a:r>
              <a:rPr sz="2800" dirty="0">
                <a:latin typeface="Times New Roman"/>
                <a:cs typeface="Times New Roman"/>
              </a:rPr>
              <a:t>user's</a:t>
            </a:r>
            <a:r>
              <a:rPr sz="2800" spc="-20" dirty="0">
                <a:latin typeface="Times New Roman"/>
                <a:cs typeface="Times New Roman"/>
              </a:rPr>
              <a:t> </a:t>
            </a:r>
            <a:r>
              <a:rPr sz="2800" spc="-10" dirty="0">
                <a:latin typeface="Times New Roman"/>
                <a:cs typeface="Times New Roman"/>
              </a:rPr>
              <a:t>input*</a:t>
            </a:r>
            <a:endParaRPr sz="2800">
              <a:latin typeface="Times New Roman"/>
              <a:cs typeface="Times New Roman"/>
            </a:endParaRPr>
          </a:p>
          <a:p>
            <a:pPr>
              <a:lnSpc>
                <a:spcPct val="100000"/>
              </a:lnSpc>
              <a:spcBef>
                <a:spcPts val="20"/>
              </a:spcBef>
            </a:pPr>
            <a:endParaRPr sz="2850">
              <a:latin typeface="Times New Roman"/>
              <a:cs typeface="Times New Roman"/>
            </a:endParaRPr>
          </a:p>
          <a:p>
            <a:pPr marL="12700" marR="6985">
              <a:lnSpc>
                <a:spcPts val="3220"/>
              </a:lnSpc>
            </a:pPr>
            <a:r>
              <a:rPr sz="2800" b="1" dirty="0">
                <a:latin typeface="Times New Roman"/>
                <a:cs typeface="Times New Roman"/>
              </a:rPr>
              <a:t>What’s</a:t>
            </a:r>
            <a:r>
              <a:rPr sz="2800" b="1" spc="10" dirty="0">
                <a:latin typeface="Times New Roman"/>
                <a:cs typeface="Times New Roman"/>
              </a:rPr>
              <a:t> </a:t>
            </a:r>
            <a:r>
              <a:rPr sz="2800" b="1" dirty="0">
                <a:latin typeface="Times New Roman"/>
                <a:cs typeface="Times New Roman"/>
              </a:rPr>
              <a:t>the</a:t>
            </a:r>
            <a:r>
              <a:rPr sz="2800" b="1" spc="30" dirty="0">
                <a:latin typeface="Times New Roman"/>
                <a:cs typeface="Times New Roman"/>
              </a:rPr>
              <a:t> </a:t>
            </a:r>
            <a:r>
              <a:rPr sz="2800" b="1" dirty="0">
                <a:latin typeface="Times New Roman"/>
                <a:cs typeface="Times New Roman"/>
              </a:rPr>
              <a:t>difference</a:t>
            </a:r>
            <a:r>
              <a:rPr sz="2800" b="1" spc="25" dirty="0">
                <a:latin typeface="Times New Roman"/>
                <a:cs typeface="Times New Roman"/>
              </a:rPr>
              <a:t> </a:t>
            </a:r>
            <a:r>
              <a:rPr sz="2800" b="1" dirty="0">
                <a:latin typeface="Times New Roman"/>
                <a:cs typeface="Times New Roman"/>
              </a:rPr>
              <a:t>between</a:t>
            </a:r>
            <a:r>
              <a:rPr sz="2800" b="1" spc="30" dirty="0">
                <a:latin typeface="Times New Roman"/>
                <a:cs typeface="Times New Roman"/>
              </a:rPr>
              <a:t> </a:t>
            </a:r>
            <a:r>
              <a:rPr sz="2800" b="1" dirty="0">
                <a:latin typeface="Times New Roman"/>
                <a:cs typeface="Times New Roman"/>
              </a:rPr>
              <a:t>"Namatay</a:t>
            </a:r>
            <a:r>
              <a:rPr sz="2800" b="1" spc="30" dirty="0">
                <a:latin typeface="Times New Roman"/>
                <a:cs typeface="Times New Roman"/>
              </a:rPr>
              <a:t> </a:t>
            </a:r>
            <a:r>
              <a:rPr sz="2800" b="1" dirty="0">
                <a:latin typeface="Times New Roman"/>
                <a:cs typeface="Times New Roman"/>
              </a:rPr>
              <a:t>si</a:t>
            </a:r>
            <a:r>
              <a:rPr sz="2800" b="1" spc="20" dirty="0">
                <a:latin typeface="Times New Roman"/>
                <a:cs typeface="Times New Roman"/>
              </a:rPr>
              <a:t> </a:t>
            </a:r>
            <a:r>
              <a:rPr sz="2800" b="1" dirty="0">
                <a:latin typeface="Times New Roman"/>
                <a:cs typeface="Times New Roman"/>
              </a:rPr>
              <a:t>Mabini</a:t>
            </a:r>
            <a:r>
              <a:rPr sz="2800" b="1" spc="30" dirty="0">
                <a:latin typeface="Times New Roman"/>
                <a:cs typeface="Times New Roman"/>
              </a:rPr>
              <a:t> </a:t>
            </a:r>
            <a:r>
              <a:rPr sz="2800" b="1" dirty="0">
                <a:latin typeface="Times New Roman"/>
                <a:cs typeface="Times New Roman"/>
              </a:rPr>
              <a:t>sa</a:t>
            </a:r>
            <a:r>
              <a:rPr sz="2800" b="1" spc="25" dirty="0">
                <a:latin typeface="Times New Roman"/>
                <a:cs typeface="Times New Roman"/>
              </a:rPr>
              <a:t> </a:t>
            </a:r>
            <a:r>
              <a:rPr sz="2800" b="1" spc="-10" dirty="0">
                <a:latin typeface="Times New Roman"/>
                <a:cs typeface="Times New Roman"/>
              </a:rPr>
              <a:t>Cholera" </a:t>
            </a:r>
            <a:r>
              <a:rPr sz="2800" b="1" dirty="0">
                <a:latin typeface="Times New Roman"/>
                <a:cs typeface="Times New Roman"/>
              </a:rPr>
              <a:t>and</a:t>
            </a:r>
            <a:r>
              <a:rPr sz="2800" b="1" spc="-40" dirty="0">
                <a:latin typeface="Times New Roman"/>
                <a:cs typeface="Times New Roman"/>
              </a:rPr>
              <a:t> </a:t>
            </a:r>
            <a:r>
              <a:rPr sz="2800" b="1" dirty="0">
                <a:latin typeface="Times New Roman"/>
                <a:cs typeface="Times New Roman"/>
              </a:rPr>
              <a:t>"Ikinamatay</a:t>
            </a:r>
            <a:r>
              <a:rPr sz="2800" b="1" spc="-25" dirty="0">
                <a:latin typeface="Times New Roman"/>
                <a:cs typeface="Times New Roman"/>
              </a:rPr>
              <a:t> </a:t>
            </a:r>
            <a:r>
              <a:rPr sz="2800" b="1" dirty="0">
                <a:latin typeface="Times New Roman"/>
                <a:cs typeface="Times New Roman"/>
              </a:rPr>
              <a:t>ni</a:t>
            </a:r>
            <a:r>
              <a:rPr sz="2800" b="1" spc="-30" dirty="0">
                <a:latin typeface="Times New Roman"/>
                <a:cs typeface="Times New Roman"/>
              </a:rPr>
              <a:t> </a:t>
            </a:r>
            <a:r>
              <a:rPr sz="2800" b="1" dirty="0">
                <a:latin typeface="Times New Roman"/>
                <a:cs typeface="Times New Roman"/>
              </a:rPr>
              <a:t>Mabini</a:t>
            </a:r>
            <a:r>
              <a:rPr sz="2800" b="1" spc="-25" dirty="0">
                <a:latin typeface="Times New Roman"/>
                <a:cs typeface="Times New Roman"/>
              </a:rPr>
              <a:t> </a:t>
            </a:r>
            <a:r>
              <a:rPr sz="2800" b="1" dirty="0">
                <a:latin typeface="Times New Roman"/>
                <a:cs typeface="Times New Roman"/>
              </a:rPr>
              <a:t>ang</a:t>
            </a:r>
            <a:r>
              <a:rPr sz="2800" b="1" spc="-25" dirty="0">
                <a:latin typeface="Times New Roman"/>
                <a:cs typeface="Times New Roman"/>
              </a:rPr>
              <a:t> </a:t>
            </a:r>
            <a:r>
              <a:rPr sz="2800" b="1" spc="-10" dirty="0">
                <a:latin typeface="Times New Roman"/>
                <a:cs typeface="Times New Roman"/>
              </a:rPr>
              <a:t>Cholera"?</a:t>
            </a:r>
            <a:endParaRPr sz="2800">
              <a:latin typeface="Times New Roman"/>
              <a:cs typeface="Times New Roman"/>
            </a:endParaRPr>
          </a:p>
          <a:p>
            <a:pPr>
              <a:lnSpc>
                <a:spcPct val="100000"/>
              </a:lnSpc>
              <a:spcBef>
                <a:spcPts val="50"/>
              </a:spcBef>
            </a:pPr>
            <a:endParaRPr sz="2550">
              <a:latin typeface="Times New Roman"/>
              <a:cs typeface="Times New Roman"/>
            </a:endParaRPr>
          </a:p>
          <a:p>
            <a:pPr marL="12700">
              <a:lnSpc>
                <a:spcPct val="100000"/>
              </a:lnSpc>
            </a:pPr>
            <a:r>
              <a:rPr sz="2800" spc="-10" dirty="0">
                <a:latin typeface="Times New Roman"/>
                <a:cs typeface="Times New Roman"/>
              </a:rPr>
              <a:t>ChatGPT</a:t>
            </a:r>
            <a:endParaRPr sz="2800">
              <a:latin typeface="Times New Roman"/>
              <a:cs typeface="Times New Roman"/>
            </a:endParaRPr>
          </a:p>
          <a:p>
            <a:pPr>
              <a:lnSpc>
                <a:spcPct val="100000"/>
              </a:lnSpc>
              <a:spcBef>
                <a:spcPts val="45"/>
              </a:spcBef>
            </a:pPr>
            <a:endParaRPr sz="2850">
              <a:latin typeface="Times New Roman"/>
              <a:cs typeface="Times New Roman"/>
            </a:endParaRPr>
          </a:p>
          <a:p>
            <a:pPr marL="12700" marR="5080" algn="just">
              <a:lnSpc>
                <a:spcPts val="3220"/>
              </a:lnSpc>
            </a:pPr>
            <a:r>
              <a:rPr sz="2800" dirty="0">
                <a:latin typeface="Times New Roman"/>
                <a:cs typeface="Times New Roman"/>
              </a:rPr>
              <a:t>The</a:t>
            </a:r>
            <a:r>
              <a:rPr sz="2800" spc="459" dirty="0">
                <a:latin typeface="Times New Roman"/>
                <a:cs typeface="Times New Roman"/>
              </a:rPr>
              <a:t> </a:t>
            </a:r>
            <a:r>
              <a:rPr sz="2800" dirty="0">
                <a:latin typeface="Times New Roman"/>
                <a:cs typeface="Times New Roman"/>
              </a:rPr>
              <a:t>phrases</a:t>
            </a:r>
            <a:r>
              <a:rPr sz="2800" spc="465" dirty="0">
                <a:latin typeface="Times New Roman"/>
                <a:cs typeface="Times New Roman"/>
              </a:rPr>
              <a:t> </a:t>
            </a:r>
            <a:r>
              <a:rPr sz="2800" dirty="0">
                <a:latin typeface="Times New Roman"/>
                <a:cs typeface="Times New Roman"/>
              </a:rPr>
              <a:t>"Namatay</a:t>
            </a:r>
            <a:r>
              <a:rPr sz="2800" spc="465" dirty="0">
                <a:latin typeface="Times New Roman"/>
                <a:cs typeface="Times New Roman"/>
              </a:rPr>
              <a:t> </a:t>
            </a:r>
            <a:r>
              <a:rPr sz="2800" dirty="0">
                <a:latin typeface="Times New Roman"/>
                <a:cs typeface="Times New Roman"/>
              </a:rPr>
              <a:t>si</a:t>
            </a:r>
            <a:r>
              <a:rPr sz="2800" spc="465" dirty="0">
                <a:latin typeface="Times New Roman"/>
                <a:cs typeface="Times New Roman"/>
              </a:rPr>
              <a:t> </a:t>
            </a:r>
            <a:r>
              <a:rPr sz="2800" dirty="0">
                <a:latin typeface="Times New Roman"/>
                <a:cs typeface="Times New Roman"/>
              </a:rPr>
              <a:t>Mabini</a:t>
            </a:r>
            <a:r>
              <a:rPr sz="2800" spc="465" dirty="0">
                <a:latin typeface="Times New Roman"/>
                <a:cs typeface="Times New Roman"/>
              </a:rPr>
              <a:t> </a:t>
            </a:r>
            <a:r>
              <a:rPr sz="2800" dirty="0">
                <a:latin typeface="Times New Roman"/>
                <a:cs typeface="Times New Roman"/>
              </a:rPr>
              <a:t>sa</a:t>
            </a:r>
            <a:r>
              <a:rPr sz="2800" spc="465" dirty="0">
                <a:latin typeface="Times New Roman"/>
                <a:cs typeface="Times New Roman"/>
              </a:rPr>
              <a:t> </a:t>
            </a:r>
            <a:r>
              <a:rPr sz="2800" dirty="0">
                <a:latin typeface="Times New Roman"/>
                <a:cs typeface="Times New Roman"/>
              </a:rPr>
              <a:t>Cholera"</a:t>
            </a:r>
            <a:r>
              <a:rPr sz="2800" spc="465" dirty="0">
                <a:latin typeface="Times New Roman"/>
                <a:cs typeface="Times New Roman"/>
              </a:rPr>
              <a:t> </a:t>
            </a:r>
            <a:r>
              <a:rPr sz="2800" dirty="0">
                <a:latin typeface="Times New Roman"/>
                <a:cs typeface="Times New Roman"/>
              </a:rPr>
              <a:t>and</a:t>
            </a:r>
            <a:r>
              <a:rPr sz="2800" spc="465" dirty="0">
                <a:latin typeface="Times New Roman"/>
                <a:cs typeface="Times New Roman"/>
              </a:rPr>
              <a:t> </a:t>
            </a:r>
            <a:r>
              <a:rPr sz="2800" dirty="0">
                <a:latin typeface="Times New Roman"/>
                <a:cs typeface="Times New Roman"/>
              </a:rPr>
              <a:t>"Ikinamatay</a:t>
            </a:r>
            <a:r>
              <a:rPr sz="2800" spc="465" dirty="0">
                <a:latin typeface="Times New Roman"/>
                <a:cs typeface="Times New Roman"/>
              </a:rPr>
              <a:t> </a:t>
            </a:r>
            <a:r>
              <a:rPr sz="2800" spc="-25" dirty="0">
                <a:latin typeface="Times New Roman"/>
                <a:cs typeface="Times New Roman"/>
              </a:rPr>
              <a:t>ni </a:t>
            </a:r>
            <a:r>
              <a:rPr sz="2800" dirty="0">
                <a:latin typeface="Times New Roman"/>
                <a:cs typeface="Times New Roman"/>
              </a:rPr>
              <a:t>Mabini</a:t>
            </a:r>
            <a:r>
              <a:rPr sz="2800" spc="330" dirty="0">
                <a:latin typeface="Times New Roman"/>
                <a:cs typeface="Times New Roman"/>
              </a:rPr>
              <a:t> </a:t>
            </a:r>
            <a:r>
              <a:rPr sz="2800" dirty="0">
                <a:latin typeface="Times New Roman"/>
                <a:cs typeface="Times New Roman"/>
              </a:rPr>
              <a:t>ang</a:t>
            </a:r>
            <a:r>
              <a:rPr sz="2800" spc="330" dirty="0">
                <a:latin typeface="Times New Roman"/>
                <a:cs typeface="Times New Roman"/>
              </a:rPr>
              <a:t> </a:t>
            </a:r>
            <a:r>
              <a:rPr sz="2800" dirty="0">
                <a:latin typeface="Times New Roman"/>
                <a:cs typeface="Times New Roman"/>
              </a:rPr>
              <a:t>Cholera"</a:t>
            </a:r>
            <a:r>
              <a:rPr sz="2800" spc="325" dirty="0">
                <a:latin typeface="Times New Roman"/>
                <a:cs typeface="Times New Roman"/>
              </a:rPr>
              <a:t> </a:t>
            </a:r>
            <a:r>
              <a:rPr sz="2800" dirty="0">
                <a:latin typeface="Times New Roman"/>
                <a:cs typeface="Times New Roman"/>
              </a:rPr>
              <a:t>are</a:t>
            </a:r>
            <a:r>
              <a:rPr sz="2800" spc="330" dirty="0">
                <a:latin typeface="Times New Roman"/>
                <a:cs typeface="Times New Roman"/>
              </a:rPr>
              <a:t> </a:t>
            </a:r>
            <a:r>
              <a:rPr sz="2800" dirty="0">
                <a:latin typeface="Times New Roman"/>
                <a:cs typeface="Times New Roman"/>
              </a:rPr>
              <a:t>both</a:t>
            </a:r>
            <a:r>
              <a:rPr sz="2800" spc="330" dirty="0">
                <a:latin typeface="Times New Roman"/>
                <a:cs typeface="Times New Roman"/>
              </a:rPr>
              <a:t> </a:t>
            </a:r>
            <a:r>
              <a:rPr sz="2800" dirty="0">
                <a:latin typeface="Times New Roman"/>
                <a:cs typeface="Times New Roman"/>
              </a:rPr>
              <a:t>in</a:t>
            </a:r>
            <a:r>
              <a:rPr sz="2800" spc="330" dirty="0">
                <a:latin typeface="Times New Roman"/>
                <a:cs typeface="Times New Roman"/>
              </a:rPr>
              <a:t> </a:t>
            </a:r>
            <a:r>
              <a:rPr sz="2800" dirty="0">
                <a:latin typeface="Times New Roman"/>
                <a:cs typeface="Times New Roman"/>
              </a:rPr>
              <a:t>Filipino</a:t>
            </a:r>
            <a:r>
              <a:rPr sz="2800" spc="330" dirty="0">
                <a:latin typeface="Times New Roman"/>
                <a:cs typeface="Times New Roman"/>
              </a:rPr>
              <a:t> </a:t>
            </a:r>
            <a:r>
              <a:rPr sz="2800" dirty="0">
                <a:latin typeface="Times New Roman"/>
                <a:cs typeface="Times New Roman"/>
              </a:rPr>
              <a:t>(Tagalog)</a:t>
            </a:r>
            <a:r>
              <a:rPr sz="2800" spc="330" dirty="0">
                <a:latin typeface="Times New Roman"/>
                <a:cs typeface="Times New Roman"/>
              </a:rPr>
              <a:t> </a:t>
            </a:r>
            <a:r>
              <a:rPr sz="2800" dirty="0">
                <a:latin typeface="Times New Roman"/>
                <a:cs typeface="Times New Roman"/>
              </a:rPr>
              <a:t>and</a:t>
            </a:r>
            <a:r>
              <a:rPr sz="2800" spc="330" dirty="0">
                <a:latin typeface="Times New Roman"/>
                <a:cs typeface="Times New Roman"/>
              </a:rPr>
              <a:t> </a:t>
            </a:r>
            <a:r>
              <a:rPr sz="2800" dirty="0">
                <a:latin typeface="Times New Roman"/>
                <a:cs typeface="Times New Roman"/>
              </a:rPr>
              <a:t>they</a:t>
            </a:r>
            <a:r>
              <a:rPr sz="2800" spc="330" dirty="0">
                <a:latin typeface="Times New Roman"/>
                <a:cs typeface="Times New Roman"/>
              </a:rPr>
              <a:t> </a:t>
            </a:r>
            <a:r>
              <a:rPr sz="2800" spc="-20" dirty="0">
                <a:latin typeface="Times New Roman"/>
                <a:cs typeface="Times New Roman"/>
              </a:rPr>
              <a:t>both </a:t>
            </a:r>
            <a:r>
              <a:rPr sz="2800" dirty="0">
                <a:latin typeface="Times New Roman"/>
                <a:cs typeface="Times New Roman"/>
              </a:rPr>
              <a:t>convey</a:t>
            </a:r>
            <a:r>
              <a:rPr sz="2800" spc="150" dirty="0">
                <a:latin typeface="Times New Roman"/>
                <a:cs typeface="Times New Roman"/>
              </a:rPr>
              <a:t> </a:t>
            </a:r>
            <a:r>
              <a:rPr sz="2800" dirty="0">
                <a:latin typeface="Times New Roman"/>
                <a:cs typeface="Times New Roman"/>
              </a:rPr>
              <a:t>the</a:t>
            </a:r>
            <a:r>
              <a:rPr sz="2800" spc="155" dirty="0">
                <a:latin typeface="Times New Roman"/>
                <a:cs typeface="Times New Roman"/>
              </a:rPr>
              <a:t> </a:t>
            </a:r>
            <a:r>
              <a:rPr sz="2800" dirty="0">
                <a:latin typeface="Times New Roman"/>
                <a:cs typeface="Times New Roman"/>
              </a:rPr>
              <a:t>idea</a:t>
            </a:r>
            <a:r>
              <a:rPr sz="2800" spc="155" dirty="0">
                <a:latin typeface="Times New Roman"/>
                <a:cs typeface="Times New Roman"/>
              </a:rPr>
              <a:t> </a:t>
            </a:r>
            <a:r>
              <a:rPr sz="2800" dirty="0">
                <a:latin typeface="Times New Roman"/>
                <a:cs typeface="Times New Roman"/>
              </a:rPr>
              <a:t>that</a:t>
            </a:r>
            <a:r>
              <a:rPr sz="2800" spc="150" dirty="0">
                <a:latin typeface="Times New Roman"/>
                <a:cs typeface="Times New Roman"/>
              </a:rPr>
              <a:t> </a:t>
            </a:r>
            <a:r>
              <a:rPr sz="2800" dirty="0">
                <a:latin typeface="Times New Roman"/>
                <a:cs typeface="Times New Roman"/>
              </a:rPr>
              <a:t>Mabini</a:t>
            </a:r>
            <a:r>
              <a:rPr sz="2800" spc="155" dirty="0">
                <a:latin typeface="Times New Roman"/>
                <a:cs typeface="Times New Roman"/>
              </a:rPr>
              <a:t> </a:t>
            </a:r>
            <a:r>
              <a:rPr sz="2800" dirty="0">
                <a:latin typeface="Times New Roman"/>
                <a:cs typeface="Times New Roman"/>
              </a:rPr>
              <a:t>died</a:t>
            </a:r>
            <a:r>
              <a:rPr sz="2800" spc="155" dirty="0">
                <a:latin typeface="Times New Roman"/>
                <a:cs typeface="Times New Roman"/>
              </a:rPr>
              <a:t> </a:t>
            </a:r>
            <a:r>
              <a:rPr sz="2800" dirty="0">
                <a:latin typeface="Times New Roman"/>
                <a:cs typeface="Times New Roman"/>
              </a:rPr>
              <a:t>from</a:t>
            </a:r>
            <a:r>
              <a:rPr sz="2800" spc="150" dirty="0">
                <a:latin typeface="Times New Roman"/>
                <a:cs typeface="Times New Roman"/>
              </a:rPr>
              <a:t> </a:t>
            </a:r>
            <a:r>
              <a:rPr sz="2800" dirty="0">
                <a:latin typeface="Times New Roman"/>
                <a:cs typeface="Times New Roman"/>
              </a:rPr>
              <a:t>cholera.</a:t>
            </a:r>
            <a:r>
              <a:rPr sz="2800" spc="150" dirty="0">
                <a:latin typeface="Times New Roman"/>
                <a:cs typeface="Times New Roman"/>
              </a:rPr>
              <a:t> </a:t>
            </a:r>
            <a:r>
              <a:rPr sz="2800" dirty="0">
                <a:latin typeface="Times New Roman"/>
                <a:cs typeface="Times New Roman"/>
              </a:rPr>
              <a:t>However,</a:t>
            </a:r>
            <a:r>
              <a:rPr sz="2800" spc="155" dirty="0">
                <a:latin typeface="Times New Roman"/>
                <a:cs typeface="Times New Roman"/>
              </a:rPr>
              <a:t> </a:t>
            </a:r>
            <a:r>
              <a:rPr sz="2800" dirty="0">
                <a:latin typeface="Times New Roman"/>
                <a:cs typeface="Times New Roman"/>
              </a:rPr>
              <a:t>there</a:t>
            </a:r>
            <a:r>
              <a:rPr sz="2800" spc="155" dirty="0">
                <a:latin typeface="Times New Roman"/>
                <a:cs typeface="Times New Roman"/>
              </a:rPr>
              <a:t> </a:t>
            </a:r>
            <a:r>
              <a:rPr sz="2800" dirty="0">
                <a:latin typeface="Times New Roman"/>
                <a:cs typeface="Times New Roman"/>
              </a:rPr>
              <a:t>is</a:t>
            </a:r>
            <a:r>
              <a:rPr sz="2800" spc="155" dirty="0">
                <a:latin typeface="Times New Roman"/>
                <a:cs typeface="Times New Roman"/>
              </a:rPr>
              <a:t> </a:t>
            </a:r>
            <a:r>
              <a:rPr sz="2800" spc="-50" dirty="0">
                <a:latin typeface="Times New Roman"/>
                <a:cs typeface="Times New Roman"/>
              </a:rPr>
              <a:t>a </a:t>
            </a:r>
            <a:r>
              <a:rPr sz="2800" dirty="0">
                <a:latin typeface="Times New Roman"/>
                <a:cs typeface="Times New Roman"/>
              </a:rPr>
              <a:t>slight</a:t>
            </a:r>
            <a:r>
              <a:rPr sz="2800" spc="-45" dirty="0">
                <a:latin typeface="Times New Roman"/>
                <a:cs typeface="Times New Roman"/>
              </a:rPr>
              <a:t> </a:t>
            </a:r>
            <a:r>
              <a:rPr sz="2800" dirty="0">
                <a:latin typeface="Times New Roman"/>
                <a:cs typeface="Times New Roman"/>
              </a:rPr>
              <a:t>difference</a:t>
            </a:r>
            <a:r>
              <a:rPr sz="2800" spc="-35" dirty="0">
                <a:latin typeface="Times New Roman"/>
                <a:cs typeface="Times New Roman"/>
              </a:rPr>
              <a:t> </a:t>
            </a:r>
            <a:r>
              <a:rPr sz="2800" dirty="0">
                <a:latin typeface="Times New Roman"/>
                <a:cs typeface="Times New Roman"/>
              </a:rPr>
              <a:t>in</a:t>
            </a:r>
            <a:r>
              <a:rPr sz="2800" spc="-35" dirty="0">
                <a:latin typeface="Times New Roman"/>
                <a:cs typeface="Times New Roman"/>
              </a:rPr>
              <a:t> </a:t>
            </a:r>
            <a:r>
              <a:rPr sz="2800" dirty="0">
                <a:latin typeface="Times New Roman"/>
                <a:cs typeface="Times New Roman"/>
              </a:rPr>
              <a:t>emphasis</a:t>
            </a:r>
            <a:r>
              <a:rPr sz="2800" spc="-35" dirty="0">
                <a:latin typeface="Times New Roman"/>
                <a:cs typeface="Times New Roman"/>
              </a:rPr>
              <a:t> </a:t>
            </a:r>
            <a:r>
              <a:rPr sz="2800" dirty="0">
                <a:latin typeface="Times New Roman"/>
                <a:cs typeface="Times New Roman"/>
              </a:rPr>
              <a:t>and</a:t>
            </a:r>
            <a:r>
              <a:rPr sz="2800" spc="-35" dirty="0">
                <a:latin typeface="Times New Roman"/>
                <a:cs typeface="Times New Roman"/>
              </a:rPr>
              <a:t> </a:t>
            </a:r>
            <a:r>
              <a:rPr sz="2800" dirty="0">
                <a:latin typeface="Times New Roman"/>
                <a:cs typeface="Times New Roman"/>
              </a:rPr>
              <a:t>structure</a:t>
            </a:r>
            <a:r>
              <a:rPr sz="2800" spc="-35" dirty="0">
                <a:latin typeface="Times New Roman"/>
                <a:cs typeface="Times New Roman"/>
              </a:rPr>
              <a:t> </a:t>
            </a:r>
            <a:r>
              <a:rPr sz="2800" dirty="0">
                <a:latin typeface="Times New Roman"/>
                <a:cs typeface="Times New Roman"/>
              </a:rPr>
              <a:t>between</a:t>
            </a:r>
            <a:r>
              <a:rPr sz="2800" spc="-35"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two</a:t>
            </a:r>
            <a:r>
              <a:rPr sz="2800" spc="-35" dirty="0">
                <a:latin typeface="Times New Roman"/>
                <a:cs typeface="Times New Roman"/>
              </a:rPr>
              <a:t> </a:t>
            </a:r>
            <a:r>
              <a:rPr sz="2800" spc="-10" dirty="0">
                <a:latin typeface="Times New Roman"/>
                <a:cs typeface="Times New Roman"/>
              </a:rPr>
              <a:t>phrases:</a:t>
            </a:r>
            <a:endParaRPr sz="2800">
              <a:latin typeface="Times New Roman"/>
              <a:cs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668AC8-4C63-A6A8-CF8F-A832304ECAD7}"/>
              </a:ext>
            </a:extLst>
          </p:cNvPr>
          <p:cNvSpPr txBox="1"/>
          <p:nvPr/>
        </p:nvSpPr>
        <p:spPr>
          <a:xfrm>
            <a:off x="667119" y="2562225"/>
            <a:ext cx="8229600" cy="1459374"/>
          </a:xfrm>
          <a:prstGeom prst="rect">
            <a:avLst/>
          </a:prstGeom>
          <a:noFill/>
        </p:spPr>
        <p:txBody>
          <a:bodyPr wrap="square" rtlCol="0">
            <a:spAutoFit/>
          </a:bodyPr>
          <a:lstStyle/>
          <a:p>
            <a:pPr marL="12700">
              <a:lnSpc>
                <a:spcPts val="4225"/>
              </a:lnSpc>
              <a:spcBef>
                <a:spcPts val="100"/>
              </a:spcBef>
            </a:pPr>
            <a:r>
              <a:rPr lang="en-SG" sz="2800" dirty="0">
                <a:latin typeface="Times New Roman"/>
                <a:cs typeface="Times New Roman"/>
              </a:rPr>
              <a:t>Randy</a:t>
            </a:r>
            <a:r>
              <a:rPr lang="en-SG" sz="2800" spc="-15" dirty="0">
                <a:latin typeface="Times New Roman"/>
                <a:cs typeface="Times New Roman"/>
              </a:rPr>
              <a:t> </a:t>
            </a:r>
            <a:r>
              <a:rPr lang="en-SG" sz="2800" dirty="0">
                <a:latin typeface="Times New Roman"/>
                <a:cs typeface="Times New Roman"/>
              </a:rPr>
              <a:t>calling</a:t>
            </a:r>
            <a:r>
              <a:rPr lang="en-SG" sz="2800" spc="10" dirty="0">
                <a:latin typeface="Times New Roman"/>
                <a:cs typeface="Times New Roman"/>
              </a:rPr>
              <a:t> </a:t>
            </a:r>
            <a:r>
              <a:rPr lang="en-SG" sz="2800" spc="-10" dirty="0">
                <a:latin typeface="Times New Roman"/>
                <a:cs typeface="Times New Roman"/>
              </a:rPr>
              <a:t>roll:			Alan?</a:t>
            </a:r>
          </a:p>
          <a:p>
            <a:pPr marL="12700">
              <a:lnSpc>
                <a:spcPts val="4225"/>
              </a:lnSpc>
              <a:spcBef>
                <a:spcPts val="100"/>
              </a:spcBef>
            </a:pPr>
            <a:r>
              <a:rPr lang="en-SG" sz="2800" dirty="0">
                <a:latin typeface="Times New Roman"/>
                <a:cs typeface="Times New Roman"/>
              </a:rPr>
              <a:t>Student</a:t>
            </a:r>
            <a:r>
              <a:rPr lang="en-SG" sz="2800" spc="-5" dirty="0">
                <a:latin typeface="Times New Roman"/>
                <a:cs typeface="Times New Roman"/>
              </a:rPr>
              <a:t> </a:t>
            </a:r>
            <a:r>
              <a:rPr lang="en-SG" sz="2800" dirty="0">
                <a:latin typeface="Times New Roman"/>
                <a:cs typeface="Times New Roman"/>
              </a:rPr>
              <a:t>points</a:t>
            </a:r>
            <a:r>
              <a:rPr lang="en-SG" sz="2800" spc="-5" dirty="0">
                <a:latin typeface="Times New Roman"/>
                <a:cs typeface="Times New Roman"/>
              </a:rPr>
              <a:t> </a:t>
            </a:r>
            <a:r>
              <a:rPr lang="en-SG" sz="2800" dirty="0">
                <a:latin typeface="Times New Roman"/>
                <a:cs typeface="Times New Roman"/>
              </a:rPr>
              <a:t>at</a:t>
            </a:r>
            <a:r>
              <a:rPr lang="en-SG" sz="2800" spc="-20" dirty="0">
                <a:latin typeface="Times New Roman"/>
                <a:cs typeface="Times New Roman"/>
              </a:rPr>
              <a:t> </a:t>
            </a:r>
            <a:r>
              <a:rPr lang="en-SG" sz="2800" dirty="0">
                <a:latin typeface="Times New Roman"/>
                <a:cs typeface="Times New Roman"/>
              </a:rPr>
              <a:t>empty</a:t>
            </a:r>
            <a:r>
              <a:rPr lang="en-SG" sz="2800" spc="-15" dirty="0">
                <a:latin typeface="Times New Roman"/>
                <a:cs typeface="Times New Roman"/>
              </a:rPr>
              <a:t> </a:t>
            </a:r>
            <a:r>
              <a:rPr lang="en-SG" sz="2800" spc="-10" dirty="0">
                <a:latin typeface="Times New Roman"/>
                <a:cs typeface="Times New Roman"/>
              </a:rPr>
              <a:t>chair:	Toilet.</a:t>
            </a:r>
            <a:endParaRPr lang="en-SG" sz="2800" dirty="0">
              <a:latin typeface="Times New Roman"/>
              <a:cs typeface="Times New Roman"/>
            </a:endParaRPr>
          </a:p>
          <a:p>
            <a:endParaRPr lang="en-US" dirty="0"/>
          </a:p>
        </p:txBody>
      </p:sp>
      <p:sp>
        <p:nvSpPr>
          <p:cNvPr id="3" name="Slide Number Placeholder 2">
            <a:extLst>
              <a:ext uri="{FF2B5EF4-FFF2-40B4-BE49-F238E27FC236}">
                <a16:creationId xmlns:a16="http://schemas.microsoft.com/office/drawing/2014/main" id="{95E0D487-5FE2-4C56-CC3F-3E953DCF460D}"/>
              </a:ext>
            </a:extLst>
          </p:cNvPr>
          <p:cNvSpPr>
            <a:spLocks noGrp="1"/>
          </p:cNvSpPr>
          <p:nvPr>
            <p:ph type="sldNum" sz="quarter" idx="7"/>
          </p:nvPr>
        </p:nvSpPr>
        <p:spPr/>
        <p:txBody>
          <a:bodyPr/>
          <a:lstStyle/>
          <a:p>
            <a:fld id="{B6F15528-21DE-4FAA-801E-634DDDAF4B2B}" type="slidenum">
              <a:rPr lang="en-SG" smtClean="0"/>
              <a:t>40</a:t>
            </a:fld>
            <a:endParaRPr lang="en-SG"/>
          </a:p>
        </p:txBody>
      </p:sp>
      <p:sp>
        <p:nvSpPr>
          <p:cNvPr id="4" name="TextBox 3">
            <a:extLst>
              <a:ext uri="{FF2B5EF4-FFF2-40B4-BE49-F238E27FC236}">
                <a16:creationId xmlns:a16="http://schemas.microsoft.com/office/drawing/2014/main" id="{B6A4D0C3-B0BB-4BFC-0A48-24E9AB8EBEE3}"/>
              </a:ext>
            </a:extLst>
          </p:cNvPr>
          <p:cNvSpPr txBox="1"/>
          <p:nvPr/>
        </p:nvSpPr>
        <p:spPr>
          <a:xfrm>
            <a:off x="165100" y="809625"/>
            <a:ext cx="9448800" cy="1231106"/>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effectLst/>
                <a:latin typeface="Times New Roman" panose="02020603050405020304" pitchFamily="18" charset="0"/>
                <a:ea typeface="Song" pitchFamily="2" charset="-122"/>
                <a:cs typeface="Microsoft Himalaya" pitchFamily="2" charset="0"/>
              </a:rPr>
              <a:t>There has been a mistaken notion in linguistics that the meaning is all in the form, but this is not the case.</a:t>
            </a:r>
            <a:endParaRPr lang="en-SG" sz="2800" dirty="0">
              <a:effectLst/>
              <a:latin typeface="Times New Roman" panose="02020603050405020304" pitchFamily="18" charset="0"/>
              <a:ea typeface="Song" pitchFamily="2" charset="-122"/>
              <a:cs typeface="Microsoft Himalaya" pitchFamily="2" charset="0"/>
            </a:endParaRPr>
          </a:p>
          <a:p>
            <a:endParaRPr lang="en-US" dirty="0"/>
          </a:p>
        </p:txBody>
      </p:sp>
    </p:spTree>
    <p:extLst>
      <p:ext uri="{BB962C8B-B14F-4D97-AF65-F5344CB8AC3E}">
        <p14:creationId xmlns:p14="http://schemas.microsoft.com/office/powerpoint/2010/main" val="3952347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9157" y="808587"/>
            <a:ext cx="4115435" cy="265430"/>
          </a:xfrm>
          <a:prstGeom prst="rect">
            <a:avLst/>
          </a:prstGeom>
        </p:spPr>
        <p:txBody>
          <a:bodyPr vert="horz" wrap="square" lIns="0" tIns="15240" rIns="0" bIns="0" rtlCol="0">
            <a:spAutoFit/>
          </a:bodyPr>
          <a:lstStyle/>
          <a:p>
            <a:pPr marL="12700">
              <a:lnSpc>
                <a:spcPct val="100000"/>
              </a:lnSpc>
              <a:spcBef>
                <a:spcPts val="120"/>
              </a:spcBef>
            </a:pPr>
            <a:r>
              <a:rPr sz="1550" spc="10" dirty="0">
                <a:latin typeface="Times New Roman"/>
                <a:cs typeface="Times New Roman"/>
                <a:hlinkClick r:id="rId2"/>
              </a:rPr>
              <a:t>http://www.merriam-webster.com/dictionary/toilet</a:t>
            </a:r>
            <a:endParaRPr sz="1550">
              <a:latin typeface="Times New Roman"/>
              <a:cs typeface="Times New Roman"/>
            </a:endParaRPr>
          </a:p>
        </p:txBody>
      </p:sp>
      <p:sp>
        <p:nvSpPr>
          <p:cNvPr id="3" name="object 3"/>
          <p:cNvSpPr txBox="1">
            <a:spLocks noGrp="1"/>
          </p:cNvSpPr>
          <p:nvPr>
            <p:ph type="title"/>
          </p:nvPr>
        </p:nvSpPr>
        <p:spPr>
          <a:xfrm>
            <a:off x="879157" y="1204800"/>
            <a:ext cx="2943543" cy="407804"/>
          </a:xfrm>
          <a:prstGeom prst="rect">
            <a:avLst/>
          </a:prstGeom>
        </p:spPr>
        <p:txBody>
          <a:bodyPr vert="horz" wrap="square" lIns="0" tIns="15240" rIns="0" bIns="0" rtlCol="0">
            <a:spAutoFit/>
          </a:bodyPr>
          <a:lstStyle/>
          <a:p>
            <a:pPr marL="12700">
              <a:lnSpc>
                <a:spcPct val="100000"/>
              </a:lnSpc>
              <a:spcBef>
                <a:spcPts val="120"/>
              </a:spcBef>
            </a:pPr>
            <a:r>
              <a:rPr sz="2550" spc="5" dirty="0"/>
              <a:t>toi·let</a:t>
            </a:r>
            <a:r>
              <a:rPr sz="2550" spc="-25" dirty="0"/>
              <a:t> </a:t>
            </a:r>
            <a:r>
              <a:rPr sz="2550" spc="-10" dirty="0">
                <a:solidFill>
                  <a:srgbClr val="5E5F61"/>
                </a:solidFill>
              </a:rPr>
              <a:t>\ˈ</a:t>
            </a:r>
            <a:r>
              <a:rPr sz="2550" spc="-10" dirty="0" err="1">
                <a:solidFill>
                  <a:srgbClr val="5E5F61"/>
                </a:solidFill>
              </a:rPr>
              <a:t>tȯi-l</a:t>
            </a:r>
            <a:r>
              <a:rPr lang="en-SG" sz="2550" spc="-10" dirty="0">
                <a:solidFill>
                  <a:srgbClr val="5E5F61"/>
                </a:solidFill>
              </a:rPr>
              <a:t>ə</a:t>
            </a:r>
            <a:r>
              <a:rPr sz="2550" spc="-10" dirty="0">
                <a:solidFill>
                  <a:srgbClr val="5E5F61"/>
                </a:solidFill>
              </a:rPr>
              <a:t>t\</a:t>
            </a:r>
            <a:endParaRPr sz="2550" dirty="0"/>
          </a:p>
        </p:txBody>
      </p:sp>
      <p:sp>
        <p:nvSpPr>
          <p:cNvPr id="4" name="object 4"/>
          <p:cNvSpPr txBox="1"/>
          <p:nvPr/>
        </p:nvSpPr>
        <p:spPr>
          <a:xfrm>
            <a:off x="879157" y="1957908"/>
            <a:ext cx="9209405" cy="4564380"/>
          </a:xfrm>
          <a:prstGeom prst="rect">
            <a:avLst/>
          </a:prstGeom>
        </p:spPr>
        <p:txBody>
          <a:bodyPr vert="horz" wrap="square" lIns="0" tIns="15240" rIns="0" bIns="0" rtlCol="0">
            <a:spAutoFit/>
          </a:bodyPr>
          <a:lstStyle/>
          <a:p>
            <a:pPr marL="12700">
              <a:lnSpc>
                <a:spcPts val="3020"/>
              </a:lnSpc>
              <a:spcBef>
                <a:spcPts val="120"/>
              </a:spcBef>
              <a:tabLst>
                <a:tab pos="1614805" algn="l"/>
              </a:tabLst>
            </a:pPr>
            <a:r>
              <a:rPr sz="2550" b="1" spc="10" dirty="0">
                <a:latin typeface="Times New Roman"/>
                <a:cs typeface="Times New Roman"/>
              </a:rPr>
              <a:t>1 </a:t>
            </a:r>
            <a:r>
              <a:rPr sz="2550" i="1" spc="10" dirty="0">
                <a:latin typeface="Times New Roman"/>
                <a:cs typeface="Times New Roman"/>
              </a:rPr>
              <a:t>archaic </a:t>
            </a:r>
            <a:r>
              <a:rPr sz="2550" b="1" spc="5" dirty="0">
                <a:latin typeface="Times New Roman"/>
                <a:cs typeface="Times New Roman"/>
              </a:rPr>
              <a:t>:	</a:t>
            </a:r>
            <a:r>
              <a:rPr sz="2550" spc="5" dirty="0">
                <a:solidFill>
                  <a:srgbClr val="0E00C0"/>
                </a:solidFill>
                <a:latin typeface="Times New Roman"/>
                <a:cs typeface="Times New Roman"/>
              </a:rPr>
              <a:t>dressing</a:t>
            </a:r>
            <a:r>
              <a:rPr sz="2550" spc="10" dirty="0">
                <a:solidFill>
                  <a:srgbClr val="0E00C0"/>
                </a:solidFill>
                <a:latin typeface="Times New Roman"/>
                <a:cs typeface="Times New Roman"/>
              </a:rPr>
              <a:t> </a:t>
            </a:r>
            <a:r>
              <a:rPr sz="2550" spc="5" dirty="0">
                <a:solidFill>
                  <a:srgbClr val="0E00C0"/>
                </a:solidFill>
                <a:latin typeface="Times New Roman"/>
                <a:cs typeface="Times New Roman"/>
              </a:rPr>
              <a:t>table</a:t>
            </a:r>
            <a:endParaRPr sz="2550">
              <a:latin typeface="Times New Roman"/>
              <a:cs typeface="Times New Roman"/>
            </a:endParaRPr>
          </a:p>
          <a:p>
            <a:pPr marL="12700">
              <a:lnSpc>
                <a:spcPts val="2975"/>
              </a:lnSpc>
            </a:pPr>
            <a:r>
              <a:rPr sz="2550" b="1" spc="5" dirty="0">
                <a:latin typeface="Times New Roman"/>
                <a:cs typeface="Times New Roman"/>
              </a:rPr>
              <a:t>2: </a:t>
            </a:r>
            <a:r>
              <a:rPr sz="2550" spc="10" dirty="0">
                <a:latin typeface="Times New Roman"/>
                <a:cs typeface="Times New Roman"/>
              </a:rPr>
              <a:t>the </a:t>
            </a:r>
            <a:r>
              <a:rPr sz="2550" spc="5" dirty="0">
                <a:latin typeface="Times New Roman"/>
                <a:cs typeface="Times New Roman"/>
              </a:rPr>
              <a:t>act or </a:t>
            </a:r>
            <a:r>
              <a:rPr sz="2550" spc="10" dirty="0">
                <a:latin typeface="Times New Roman"/>
                <a:cs typeface="Times New Roman"/>
              </a:rPr>
              <a:t>process </a:t>
            </a:r>
            <a:r>
              <a:rPr sz="2550" spc="5" dirty="0">
                <a:latin typeface="Times New Roman"/>
                <a:cs typeface="Times New Roman"/>
              </a:rPr>
              <a:t>of </a:t>
            </a:r>
            <a:r>
              <a:rPr sz="2550" spc="10" dirty="0">
                <a:latin typeface="Times New Roman"/>
                <a:cs typeface="Times New Roman"/>
              </a:rPr>
              <a:t>dressing and grooming</a:t>
            </a:r>
            <a:r>
              <a:rPr sz="2550" spc="25" dirty="0">
                <a:latin typeface="Times New Roman"/>
                <a:cs typeface="Times New Roman"/>
              </a:rPr>
              <a:t> </a:t>
            </a:r>
            <a:r>
              <a:rPr sz="2550" spc="10" dirty="0">
                <a:latin typeface="Times New Roman"/>
                <a:cs typeface="Times New Roman"/>
              </a:rPr>
              <a:t>oneself</a:t>
            </a:r>
            <a:endParaRPr sz="2550">
              <a:latin typeface="Times New Roman"/>
              <a:cs typeface="Times New Roman"/>
            </a:endParaRPr>
          </a:p>
          <a:p>
            <a:pPr marL="12700">
              <a:lnSpc>
                <a:spcPts val="2965"/>
              </a:lnSpc>
            </a:pPr>
            <a:r>
              <a:rPr sz="2550" b="1" spc="10" dirty="0">
                <a:latin typeface="Times New Roman"/>
                <a:cs typeface="Times New Roman"/>
              </a:rPr>
              <a:t>3a </a:t>
            </a:r>
            <a:r>
              <a:rPr sz="2550" spc="10" dirty="0">
                <a:latin typeface="Times New Roman"/>
                <a:cs typeface="Times New Roman"/>
              </a:rPr>
              <a:t>(1)</a:t>
            </a:r>
            <a:r>
              <a:rPr sz="2550" b="1" spc="10" dirty="0">
                <a:latin typeface="Times New Roman"/>
                <a:cs typeface="Times New Roman"/>
              </a:rPr>
              <a:t>: </a:t>
            </a:r>
            <a:r>
              <a:rPr sz="2550" spc="10" dirty="0">
                <a:solidFill>
                  <a:srgbClr val="0E00C0"/>
                </a:solidFill>
                <a:latin typeface="Times New Roman"/>
                <a:cs typeface="Times New Roman"/>
              </a:rPr>
              <a:t>bathroom</a:t>
            </a:r>
            <a:r>
              <a:rPr sz="2550" spc="10" dirty="0">
                <a:latin typeface="Times New Roman"/>
                <a:cs typeface="Times New Roman"/>
              </a:rPr>
              <a:t>, </a:t>
            </a:r>
            <a:r>
              <a:rPr sz="2550" spc="5" dirty="0">
                <a:solidFill>
                  <a:srgbClr val="0E00C0"/>
                </a:solidFill>
                <a:latin typeface="Times New Roman"/>
                <a:cs typeface="Times New Roman"/>
              </a:rPr>
              <a:t>lavatory </a:t>
            </a:r>
            <a:r>
              <a:rPr sz="2550" spc="10" dirty="0">
                <a:latin typeface="Times New Roman"/>
                <a:cs typeface="Times New Roman"/>
              </a:rPr>
              <a:t>2 </a:t>
            </a:r>
            <a:r>
              <a:rPr sz="2550" spc="5" dirty="0">
                <a:latin typeface="Times New Roman"/>
                <a:cs typeface="Times New Roman"/>
              </a:rPr>
              <a:t>(2) </a:t>
            </a:r>
            <a:r>
              <a:rPr sz="2550" b="1" spc="5" dirty="0">
                <a:latin typeface="Times New Roman"/>
                <a:cs typeface="Times New Roman"/>
              </a:rPr>
              <a:t>:</a:t>
            </a:r>
            <a:r>
              <a:rPr sz="2550" b="1" dirty="0">
                <a:latin typeface="Times New Roman"/>
                <a:cs typeface="Times New Roman"/>
              </a:rPr>
              <a:t> </a:t>
            </a:r>
            <a:r>
              <a:rPr sz="2550" spc="5" dirty="0">
                <a:solidFill>
                  <a:srgbClr val="0E00C0"/>
                </a:solidFill>
                <a:latin typeface="Times New Roman"/>
                <a:cs typeface="Times New Roman"/>
              </a:rPr>
              <a:t>privy</a:t>
            </a:r>
            <a:endParaRPr sz="2550">
              <a:latin typeface="Times New Roman"/>
              <a:cs typeface="Times New Roman"/>
            </a:endParaRPr>
          </a:p>
          <a:p>
            <a:pPr marL="12700" marR="5080">
              <a:lnSpc>
                <a:spcPts val="2980"/>
              </a:lnSpc>
              <a:spcBef>
                <a:spcPts val="115"/>
              </a:spcBef>
            </a:pPr>
            <a:r>
              <a:rPr sz="2550" b="1" spc="10" dirty="0">
                <a:latin typeface="Times New Roman"/>
                <a:cs typeface="Times New Roman"/>
              </a:rPr>
              <a:t>b: </a:t>
            </a:r>
            <a:r>
              <a:rPr sz="2550" spc="10" dirty="0">
                <a:latin typeface="Times New Roman"/>
                <a:cs typeface="Times New Roman"/>
              </a:rPr>
              <a:t>a </a:t>
            </a:r>
            <a:r>
              <a:rPr sz="2550" spc="5" dirty="0">
                <a:latin typeface="Times New Roman"/>
                <a:cs typeface="Times New Roman"/>
              </a:rPr>
              <a:t>fixture that consists usually of </a:t>
            </a:r>
            <a:r>
              <a:rPr sz="2550" spc="10" dirty="0">
                <a:latin typeface="Times New Roman"/>
                <a:cs typeface="Times New Roman"/>
              </a:rPr>
              <a:t>a </a:t>
            </a:r>
            <a:r>
              <a:rPr sz="2550" spc="5" dirty="0">
                <a:latin typeface="Times New Roman"/>
                <a:cs typeface="Times New Roman"/>
              </a:rPr>
              <a:t>water-flushed </a:t>
            </a:r>
            <a:r>
              <a:rPr sz="2550" spc="10" dirty="0">
                <a:latin typeface="Times New Roman"/>
                <a:cs typeface="Times New Roman"/>
              </a:rPr>
              <a:t>bowl and </a:t>
            </a:r>
            <a:r>
              <a:rPr sz="2550" spc="5" dirty="0">
                <a:latin typeface="Times New Roman"/>
                <a:cs typeface="Times New Roman"/>
              </a:rPr>
              <a:t>seat </a:t>
            </a:r>
            <a:r>
              <a:rPr sz="2550" spc="10" dirty="0">
                <a:latin typeface="Times New Roman"/>
                <a:cs typeface="Times New Roman"/>
              </a:rPr>
              <a:t>and  </a:t>
            </a:r>
            <a:r>
              <a:rPr sz="2550" spc="5" dirty="0">
                <a:latin typeface="Times New Roman"/>
                <a:cs typeface="Times New Roman"/>
              </a:rPr>
              <a:t>is </a:t>
            </a:r>
            <a:r>
              <a:rPr sz="2550" spc="10" dirty="0">
                <a:latin typeface="Times New Roman"/>
                <a:cs typeface="Times New Roman"/>
              </a:rPr>
              <a:t>used </a:t>
            </a:r>
            <a:r>
              <a:rPr sz="2550" spc="5" dirty="0">
                <a:latin typeface="Times New Roman"/>
                <a:cs typeface="Times New Roman"/>
              </a:rPr>
              <a:t>for defecation </a:t>
            </a:r>
            <a:r>
              <a:rPr sz="2550" spc="10" dirty="0">
                <a:latin typeface="Times New Roman"/>
                <a:cs typeface="Times New Roman"/>
              </a:rPr>
              <a:t>and</a:t>
            </a:r>
            <a:r>
              <a:rPr sz="2550" spc="20" dirty="0">
                <a:latin typeface="Times New Roman"/>
                <a:cs typeface="Times New Roman"/>
              </a:rPr>
              <a:t> </a:t>
            </a:r>
            <a:r>
              <a:rPr sz="2550" spc="5" dirty="0">
                <a:latin typeface="Times New Roman"/>
                <a:cs typeface="Times New Roman"/>
              </a:rPr>
              <a:t>urination</a:t>
            </a:r>
            <a:endParaRPr sz="2550">
              <a:latin typeface="Times New Roman"/>
              <a:cs typeface="Times New Roman"/>
            </a:endParaRPr>
          </a:p>
          <a:p>
            <a:pPr marL="12700">
              <a:lnSpc>
                <a:spcPts val="2820"/>
              </a:lnSpc>
              <a:tabLst>
                <a:tab pos="497840" algn="l"/>
                <a:tab pos="1866900" algn="l"/>
                <a:tab pos="2252345" algn="l"/>
                <a:tab pos="3875404" algn="l"/>
                <a:tab pos="4387850" algn="l"/>
                <a:tab pos="4791710" algn="l"/>
                <a:tab pos="5177155" algn="l"/>
                <a:tab pos="6764655" algn="l"/>
                <a:tab pos="7477759" algn="l"/>
                <a:tab pos="7753984" algn="l"/>
                <a:tab pos="8922385" algn="l"/>
              </a:tabLst>
            </a:pPr>
            <a:r>
              <a:rPr sz="2550" b="1" spc="5" dirty="0">
                <a:latin typeface="Times New Roman"/>
                <a:cs typeface="Times New Roman"/>
              </a:rPr>
              <a:t>4:	</a:t>
            </a:r>
            <a:r>
              <a:rPr sz="2550" spc="5" dirty="0">
                <a:latin typeface="Times New Roman"/>
                <a:cs typeface="Times New Roman"/>
              </a:rPr>
              <a:t>cleansing	in	preparation	for	or	in	association	</a:t>
            </a:r>
            <a:r>
              <a:rPr sz="2550" spc="20" dirty="0">
                <a:latin typeface="Times New Roman"/>
                <a:cs typeface="Times New Roman"/>
              </a:rPr>
              <a:t>w</a:t>
            </a:r>
            <a:r>
              <a:rPr sz="2550" spc="5" dirty="0">
                <a:latin typeface="Times New Roman"/>
                <a:cs typeface="Times New Roman"/>
              </a:rPr>
              <a:t>ith</a:t>
            </a:r>
            <a:r>
              <a:rPr sz="2550" dirty="0">
                <a:latin typeface="Times New Roman"/>
                <a:cs typeface="Times New Roman"/>
              </a:rPr>
              <a:t>	</a:t>
            </a:r>
            <a:r>
              <a:rPr sz="2550" spc="10" dirty="0">
                <a:latin typeface="Times New Roman"/>
                <a:cs typeface="Times New Roman"/>
              </a:rPr>
              <a:t>a</a:t>
            </a:r>
            <a:r>
              <a:rPr sz="2550" dirty="0">
                <a:latin typeface="Times New Roman"/>
                <a:cs typeface="Times New Roman"/>
              </a:rPr>
              <a:t>	</a:t>
            </a:r>
            <a:r>
              <a:rPr sz="2550" spc="20" dirty="0">
                <a:latin typeface="Times New Roman"/>
                <a:cs typeface="Times New Roman"/>
              </a:rPr>
              <a:t>m</a:t>
            </a:r>
            <a:r>
              <a:rPr sz="2550" spc="5" dirty="0">
                <a:latin typeface="Times New Roman"/>
                <a:cs typeface="Times New Roman"/>
              </a:rPr>
              <a:t>edical</a:t>
            </a:r>
            <a:r>
              <a:rPr sz="2550" dirty="0">
                <a:latin typeface="Times New Roman"/>
                <a:cs typeface="Times New Roman"/>
              </a:rPr>
              <a:t>	</a:t>
            </a:r>
            <a:r>
              <a:rPr sz="2550" spc="5" dirty="0">
                <a:latin typeface="Times New Roman"/>
                <a:cs typeface="Times New Roman"/>
              </a:rPr>
              <a:t>or</a:t>
            </a:r>
            <a:endParaRPr sz="2550">
              <a:latin typeface="Times New Roman"/>
              <a:cs typeface="Times New Roman"/>
            </a:endParaRPr>
          </a:p>
          <a:p>
            <a:pPr marL="12700">
              <a:lnSpc>
                <a:spcPts val="3020"/>
              </a:lnSpc>
            </a:pPr>
            <a:r>
              <a:rPr sz="2550" spc="5" dirty="0">
                <a:latin typeface="Times New Roman"/>
                <a:cs typeface="Times New Roman"/>
              </a:rPr>
              <a:t>surgical </a:t>
            </a:r>
            <a:r>
              <a:rPr sz="2550" spc="10" dirty="0">
                <a:latin typeface="Times New Roman"/>
                <a:cs typeface="Times New Roman"/>
              </a:rPr>
              <a:t>procedure &lt;pulmonary </a:t>
            </a:r>
            <a:r>
              <a:rPr sz="2550" i="1" spc="5" dirty="0">
                <a:latin typeface="Times New Roman"/>
                <a:cs typeface="Times New Roman"/>
              </a:rPr>
              <a:t>toilet</a:t>
            </a:r>
            <a:r>
              <a:rPr sz="2550" spc="5" dirty="0">
                <a:latin typeface="Times New Roman"/>
                <a:cs typeface="Times New Roman"/>
              </a:rPr>
              <a:t>&gt;</a:t>
            </a:r>
            <a:endParaRPr sz="2550">
              <a:latin typeface="Times New Roman"/>
              <a:cs typeface="Times New Roman"/>
            </a:endParaRPr>
          </a:p>
          <a:p>
            <a:pPr>
              <a:lnSpc>
                <a:spcPct val="100000"/>
              </a:lnSpc>
              <a:spcBef>
                <a:spcPts val="50"/>
              </a:spcBef>
            </a:pPr>
            <a:endParaRPr sz="2450">
              <a:latin typeface="Times New Roman"/>
              <a:cs typeface="Times New Roman"/>
            </a:endParaRPr>
          </a:p>
          <a:p>
            <a:pPr marL="12700">
              <a:lnSpc>
                <a:spcPts val="3020"/>
              </a:lnSpc>
            </a:pPr>
            <a:r>
              <a:rPr sz="2550" b="1" spc="10" dirty="0">
                <a:solidFill>
                  <a:srgbClr val="B57167"/>
                </a:solidFill>
                <a:latin typeface="Times New Roman"/>
                <a:cs typeface="Times New Roman"/>
              </a:rPr>
              <a:t>Origin </a:t>
            </a:r>
            <a:r>
              <a:rPr sz="2550" b="1" spc="5" dirty="0">
                <a:solidFill>
                  <a:srgbClr val="B57167"/>
                </a:solidFill>
                <a:latin typeface="Times New Roman"/>
                <a:cs typeface="Times New Roman"/>
              </a:rPr>
              <a:t>of </a:t>
            </a:r>
            <a:r>
              <a:rPr sz="2550" b="1" spc="15" dirty="0">
                <a:solidFill>
                  <a:srgbClr val="B57167"/>
                </a:solidFill>
                <a:latin typeface="Times New Roman"/>
                <a:cs typeface="Times New Roman"/>
              </a:rPr>
              <a:t>TOILET</a:t>
            </a:r>
            <a:endParaRPr sz="2550">
              <a:latin typeface="Times New Roman"/>
              <a:cs typeface="Times New Roman"/>
            </a:endParaRPr>
          </a:p>
          <a:p>
            <a:pPr marL="12700" marR="8255">
              <a:lnSpc>
                <a:spcPct val="96900"/>
              </a:lnSpc>
              <a:spcBef>
                <a:spcPts val="55"/>
              </a:spcBef>
              <a:tabLst>
                <a:tab pos="1049655" algn="l"/>
                <a:tab pos="2087245" algn="l"/>
                <a:tab pos="2869565" algn="l"/>
                <a:tab pos="3324225" algn="l"/>
                <a:tab pos="4252595" algn="l"/>
                <a:tab pos="5089525" algn="l"/>
                <a:tab pos="5817235" algn="l"/>
                <a:tab pos="6327140" algn="l"/>
                <a:tab pos="7728584" algn="l"/>
                <a:tab pos="8255634" algn="l"/>
              </a:tabLst>
            </a:pPr>
            <a:r>
              <a:rPr sz="2550" spc="10" dirty="0">
                <a:latin typeface="Times New Roman"/>
                <a:cs typeface="Times New Roman"/>
              </a:rPr>
              <a:t>French	</a:t>
            </a:r>
            <a:r>
              <a:rPr sz="2550" i="1" spc="5" dirty="0">
                <a:latin typeface="Times New Roman"/>
                <a:cs typeface="Times New Roman"/>
              </a:rPr>
              <a:t>toilette	</a:t>
            </a:r>
            <a:r>
              <a:rPr sz="2550" spc="5" dirty="0">
                <a:latin typeface="Times New Roman"/>
                <a:cs typeface="Times New Roman"/>
              </a:rPr>
              <a:t>cloth	</a:t>
            </a:r>
            <a:r>
              <a:rPr sz="2550" spc="10" dirty="0">
                <a:latin typeface="Times New Roman"/>
                <a:cs typeface="Times New Roman"/>
              </a:rPr>
              <a:t>on	</a:t>
            </a:r>
            <a:r>
              <a:rPr sz="2550" spc="20" dirty="0">
                <a:latin typeface="Times New Roman"/>
                <a:cs typeface="Times New Roman"/>
              </a:rPr>
              <a:t>w</a:t>
            </a:r>
            <a:r>
              <a:rPr sz="2550" spc="10" dirty="0">
                <a:latin typeface="Times New Roman"/>
                <a:cs typeface="Times New Roman"/>
              </a:rPr>
              <a:t>hich</a:t>
            </a:r>
            <a:r>
              <a:rPr sz="2550" dirty="0">
                <a:latin typeface="Times New Roman"/>
                <a:cs typeface="Times New Roman"/>
              </a:rPr>
              <a:t>	</a:t>
            </a:r>
            <a:r>
              <a:rPr sz="2550" spc="5" dirty="0">
                <a:latin typeface="Times New Roman"/>
                <a:cs typeface="Times New Roman"/>
              </a:rPr>
              <a:t>ite</a:t>
            </a:r>
            <a:r>
              <a:rPr sz="2550" spc="20" dirty="0">
                <a:latin typeface="Times New Roman"/>
                <a:cs typeface="Times New Roman"/>
              </a:rPr>
              <a:t>m</a:t>
            </a:r>
            <a:r>
              <a:rPr sz="2550" spc="5" dirty="0">
                <a:latin typeface="Times New Roman"/>
                <a:cs typeface="Times New Roman"/>
              </a:rPr>
              <a:t>s</a:t>
            </a:r>
            <a:r>
              <a:rPr sz="2550" dirty="0">
                <a:latin typeface="Times New Roman"/>
                <a:cs typeface="Times New Roman"/>
              </a:rPr>
              <a:t>	</a:t>
            </a:r>
            <a:r>
              <a:rPr sz="2550" spc="10" dirty="0">
                <a:latin typeface="Times New Roman"/>
                <a:cs typeface="Times New Roman"/>
              </a:rPr>
              <a:t>used</a:t>
            </a:r>
            <a:r>
              <a:rPr sz="2550" dirty="0">
                <a:latin typeface="Times New Roman"/>
                <a:cs typeface="Times New Roman"/>
              </a:rPr>
              <a:t>	</a:t>
            </a:r>
            <a:r>
              <a:rPr sz="2550" spc="5" dirty="0">
                <a:latin typeface="Times New Roman"/>
                <a:cs typeface="Times New Roman"/>
              </a:rPr>
              <a:t>for</a:t>
            </a:r>
            <a:r>
              <a:rPr sz="2550" dirty="0">
                <a:latin typeface="Times New Roman"/>
                <a:cs typeface="Times New Roman"/>
              </a:rPr>
              <a:t>	</a:t>
            </a:r>
            <a:r>
              <a:rPr sz="2550" spc="10" dirty="0">
                <a:latin typeface="Times New Roman"/>
                <a:cs typeface="Times New Roman"/>
              </a:rPr>
              <a:t>groo</a:t>
            </a:r>
            <a:r>
              <a:rPr sz="2550" spc="20" dirty="0">
                <a:latin typeface="Times New Roman"/>
                <a:cs typeface="Times New Roman"/>
              </a:rPr>
              <a:t>m</a:t>
            </a:r>
            <a:r>
              <a:rPr sz="2550" spc="10" dirty="0">
                <a:latin typeface="Times New Roman"/>
                <a:cs typeface="Times New Roman"/>
              </a:rPr>
              <a:t>ing</a:t>
            </a:r>
            <a:r>
              <a:rPr sz="2550" dirty="0">
                <a:latin typeface="Times New Roman"/>
                <a:cs typeface="Times New Roman"/>
              </a:rPr>
              <a:t>	</a:t>
            </a:r>
            <a:r>
              <a:rPr sz="2550" spc="5" dirty="0">
                <a:latin typeface="Times New Roman"/>
                <a:cs typeface="Times New Roman"/>
              </a:rPr>
              <a:t>are</a:t>
            </a:r>
            <a:r>
              <a:rPr sz="2550" dirty="0">
                <a:latin typeface="Times New Roman"/>
                <a:cs typeface="Times New Roman"/>
              </a:rPr>
              <a:t>	</a:t>
            </a:r>
            <a:r>
              <a:rPr sz="2550" spc="5" dirty="0">
                <a:latin typeface="Times New Roman"/>
                <a:cs typeface="Times New Roman"/>
              </a:rPr>
              <a:t>placed,  </a:t>
            </a:r>
            <a:r>
              <a:rPr sz="2550" spc="10" dirty="0">
                <a:latin typeface="Times New Roman"/>
                <a:cs typeface="Times New Roman"/>
              </a:rPr>
              <a:t>from Middle French, </a:t>
            </a:r>
            <a:r>
              <a:rPr sz="2550" spc="5" dirty="0">
                <a:latin typeface="Times New Roman"/>
                <a:cs typeface="Times New Roman"/>
              </a:rPr>
              <a:t>piece of batiste, </a:t>
            </a:r>
            <a:r>
              <a:rPr sz="2550" spc="10" dirty="0">
                <a:latin typeface="Times New Roman"/>
                <a:cs typeface="Times New Roman"/>
              </a:rPr>
              <a:t>from diminutive </a:t>
            </a:r>
            <a:r>
              <a:rPr sz="2550" spc="5" dirty="0">
                <a:latin typeface="Times New Roman"/>
                <a:cs typeface="Times New Roman"/>
              </a:rPr>
              <a:t>of </a:t>
            </a:r>
            <a:r>
              <a:rPr sz="2550" i="1" spc="5" dirty="0">
                <a:latin typeface="Times New Roman"/>
                <a:cs typeface="Times New Roman"/>
              </a:rPr>
              <a:t>toile </a:t>
            </a:r>
            <a:r>
              <a:rPr sz="2550" spc="10" dirty="0">
                <a:latin typeface="Times New Roman"/>
                <a:cs typeface="Times New Roman"/>
              </a:rPr>
              <a:t>cloth  </a:t>
            </a:r>
            <a:r>
              <a:rPr sz="2550" spc="5" dirty="0">
                <a:latin typeface="Times New Roman"/>
                <a:cs typeface="Times New Roman"/>
              </a:rPr>
              <a:t>First </a:t>
            </a:r>
            <a:r>
              <a:rPr sz="2550" spc="15" dirty="0">
                <a:latin typeface="Times New Roman"/>
                <a:cs typeface="Times New Roman"/>
              </a:rPr>
              <a:t>Known </a:t>
            </a:r>
            <a:r>
              <a:rPr sz="2550" spc="10" dirty="0">
                <a:latin typeface="Times New Roman"/>
                <a:cs typeface="Times New Roman"/>
              </a:rPr>
              <a:t>Use:</a:t>
            </a:r>
            <a:r>
              <a:rPr sz="2550" spc="5" dirty="0">
                <a:latin typeface="Times New Roman"/>
                <a:cs typeface="Times New Roman"/>
              </a:rPr>
              <a:t> </a:t>
            </a:r>
            <a:r>
              <a:rPr sz="2550" spc="10" dirty="0">
                <a:latin typeface="Times New Roman"/>
                <a:cs typeface="Times New Roman"/>
              </a:rPr>
              <a:t>1667</a:t>
            </a:r>
            <a:endParaRPr sz="2550">
              <a:latin typeface="Times New Roman"/>
              <a:cs typeface="Times New Roman"/>
            </a:endParaRPr>
          </a:p>
        </p:txBody>
      </p:sp>
      <p:sp>
        <p:nvSpPr>
          <p:cNvPr id="5" name="Slide Number Placeholder 4">
            <a:extLst>
              <a:ext uri="{FF2B5EF4-FFF2-40B4-BE49-F238E27FC236}">
                <a16:creationId xmlns:a16="http://schemas.microsoft.com/office/drawing/2014/main" id="{E9C5AD46-E7DF-F0FE-AA8A-4A9ED70ED725}"/>
              </a:ext>
            </a:extLst>
          </p:cNvPr>
          <p:cNvSpPr>
            <a:spLocks noGrp="1"/>
          </p:cNvSpPr>
          <p:nvPr>
            <p:ph type="sldNum" sz="quarter" idx="7"/>
          </p:nvPr>
        </p:nvSpPr>
        <p:spPr/>
        <p:txBody>
          <a:bodyPr/>
          <a:lstStyle/>
          <a:p>
            <a:fld id="{B6F15528-21DE-4FAA-801E-634DDDAF4B2B}" type="slidenum">
              <a:rPr lang="en-SG" smtClean="0"/>
              <a:t>41</a:t>
            </a:fld>
            <a:endParaRPr lang="en-SG"/>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81660" y="268934"/>
            <a:ext cx="9685020" cy="4173707"/>
          </a:xfrm>
          <a:prstGeom prst="rect">
            <a:avLst/>
          </a:prstGeom>
        </p:spPr>
        <p:txBody>
          <a:bodyPr vert="horz" wrap="square" lIns="0" tIns="12065" rIns="0" bIns="0" rtlCol="0">
            <a:spAutoFit/>
          </a:bodyPr>
          <a:lstStyle/>
          <a:p>
            <a:pPr marL="12065" marR="13970" algn="ctr">
              <a:lnSpc>
                <a:spcPct val="143600"/>
              </a:lnSpc>
              <a:spcBef>
                <a:spcPts val="95"/>
              </a:spcBef>
              <a:tabLst>
                <a:tab pos="241935" algn="l"/>
              </a:tabLst>
            </a:pPr>
            <a:r>
              <a:rPr lang="en-SG" sz="2800" b="1" dirty="0">
                <a:latin typeface="Times New Roman"/>
                <a:cs typeface="Times New Roman"/>
              </a:rPr>
              <a:t>Abductive</a:t>
            </a:r>
            <a:r>
              <a:rPr lang="en-SG" sz="2800" b="1" spc="-60" dirty="0">
                <a:latin typeface="Times New Roman"/>
                <a:cs typeface="Times New Roman"/>
              </a:rPr>
              <a:t> </a:t>
            </a:r>
            <a:r>
              <a:rPr lang="en-SG" sz="2800" b="1" spc="-10" dirty="0">
                <a:latin typeface="Times New Roman"/>
                <a:cs typeface="Times New Roman"/>
              </a:rPr>
              <a:t>inference in Communication</a:t>
            </a:r>
            <a:endParaRPr lang="en-US" sz="2800" dirty="0">
              <a:latin typeface="Times New Roman"/>
              <a:cs typeface="Times New Roman"/>
            </a:endParaRPr>
          </a:p>
          <a:p>
            <a:pPr marL="241300" marR="13970" indent="-229235" algn="just">
              <a:lnSpc>
                <a:spcPct val="143600"/>
              </a:lnSpc>
              <a:spcBef>
                <a:spcPts val="95"/>
              </a:spcBef>
              <a:buFont typeface="Arial"/>
              <a:buChar char="•"/>
              <a:tabLst>
                <a:tab pos="241935" algn="l"/>
              </a:tabLst>
            </a:pPr>
            <a:r>
              <a:rPr sz="2800" dirty="0">
                <a:latin typeface="Times New Roman"/>
                <a:cs typeface="Times New Roman"/>
              </a:rPr>
              <a:t>As</a:t>
            </a:r>
            <a:r>
              <a:rPr sz="2800" spc="155" dirty="0">
                <a:latin typeface="Times New Roman"/>
                <a:cs typeface="Times New Roman"/>
              </a:rPr>
              <a:t>  </a:t>
            </a:r>
            <a:r>
              <a:rPr sz="2800" dirty="0">
                <a:latin typeface="Times New Roman"/>
                <a:cs typeface="Times New Roman"/>
              </a:rPr>
              <a:t>communication</a:t>
            </a:r>
            <a:r>
              <a:rPr sz="2800" spc="155" dirty="0">
                <a:latin typeface="Times New Roman"/>
                <a:cs typeface="Times New Roman"/>
              </a:rPr>
              <a:t>  </a:t>
            </a:r>
            <a:r>
              <a:rPr sz="2800" dirty="0">
                <a:latin typeface="Times New Roman"/>
                <a:cs typeface="Times New Roman"/>
              </a:rPr>
              <a:t>is</a:t>
            </a:r>
            <a:r>
              <a:rPr sz="2800" spc="155" dirty="0">
                <a:latin typeface="Times New Roman"/>
                <a:cs typeface="Times New Roman"/>
              </a:rPr>
              <a:t>  </a:t>
            </a:r>
            <a:r>
              <a:rPr sz="2800" dirty="0">
                <a:latin typeface="Times New Roman"/>
                <a:cs typeface="Times New Roman"/>
              </a:rPr>
              <a:t>based</a:t>
            </a:r>
            <a:r>
              <a:rPr sz="2800" spc="155" dirty="0">
                <a:latin typeface="Times New Roman"/>
                <a:cs typeface="Times New Roman"/>
              </a:rPr>
              <a:t>  </a:t>
            </a:r>
            <a:r>
              <a:rPr sz="2800" dirty="0">
                <a:latin typeface="Times New Roman"/>
                <a:cs typeface="Times New Roman"/>
              </a:rPr>
              <a:t>on</a:t>
            </a:r>
            <a:r>
              <a:rPr sz="2800" spc="155" dirty="0">
                <a:latin typeface="Times New Roman"/>
                <a:cs typeface="Times New Roman"/>
              </a:rPr>
              <a:t>  </a:t>
            </a:r>
            <a:r>
              <a:rPr sz="2800" spc="-10" dirty="0">
                <a:latin typeface="Times New Roman"/>
                <a:cs typeface="Times New Roman"/>
              </a:rPr>
              <a:t>non-</a:t>
            </a:r>
            <a:r>
              <a:rPr sz="2800" dirty="0">
                <a:latin typeface="Times New Roman"/>
                <a:cs typeface="Times New Roman"/>
              </a:rPr>
              <a:t>demonstrative</a:t>
            </a:r>
            <a:r>
              <a:rPr sz="2800" spc="155" dirty="0">
                <a:latin typeface="Times New Roman"/>
                <a:cs typeface="Times New Roman"/>
              </a:rPr>
              <a:t>  </a:t>
            </a:r>
            <a:r>
              <a:rPr sz="2800" spc="-10" dirty="0">
                <a:latin typeface="Times New Roman"/>
                <a:cs typeface="Times New Roman"/>
              </a:rPr>
              <a:t>inference, </a:t>
            </a:r>
            <a:r>
              <a:rPr sz="2800" dirty="0">
                <a:latin typeface="Times New Roman"/>
                <a:cs typeface="Times New Roman"/>
              </a:rPr>
              <a:t>communication</a:t>
            </a:r>
            <a:r>
              <a:rPr sz="2800" spc="295" dirty="0">
                <a:latin typeface="Times New Roman"/>
                <a:cs typeface="Times New Roman"/>
              </a:rPr>
              <a:t> </a:t>
            </a:r>
            <a:r>
              <a:rPr sz="2800" dirty="0">
                <a:latin typeface="Times New Roman"/>
                <a:cs typeface="Times New Roman"/>
              </a:rPr>
              <a:t>is</a:t>
            </a:r>
            <a:r>
              <a:rPr sz="2800" spc="310" dirty="0">
                <a:latin typeface="Times New Roman"/>
                <a:cs typeface="Times New Roman"/>
              </a:rPr>
              <a:t> </a:t>
            </a:r>
            <a:r>
              <a:rPr sz="2800" dirty="0">
                <a:latin typeface="Times New Roman"/>
                <a:cs typeface="Times New Roman"/>
              </a:rPr>
              <a:t>inherently</a:t>
            </a:r>
            <a:r>
              <a:rPr sz="2800" spc="310" dirty="0">
                <a:latin typeface="Times New Roman"/>
                <a:cs typeface="Times New Roman"/>
              </a:rPr>
              <a:t> </a:t>
            </a:r>
            <a:r>
              <a:rPr sz="2800" spc="-10" dirty="0">
                <a:latin typeface="Times New Roman"/>
                <a:cs typeface="Times New Roman"/>
              </a:rPr>
              <a:t>non-</a:t>
            </a:r>
            <a:r>
              <a:rPr sz="2800" dirty="0">
                <a:latin typeface="Times New Roman"/>
                <a:cs typeface="Times New Roman"/>
              </a:rPr>
              <a:t>deterministic;</a:t>
            </a:r>
            <a:r>
              <a:rPr sz="2800" spc="310" dirty="0">
                <a:latin typeface="Times New Roman"/>
                <a:cs typeface="Times New Roman"/>
              </a:rPr>
              <a:t> </a:t>
            </a:r>
            <a:r>
              <a:rPr sz="2800" dirty="0">
                <a:latin typeface="Times New Roman"/>
                <a:cs typeface="Times New Roman"/>
              </a:rPr>
              <a:t>language</a:t>
            </a:r>
            <a:r>
              <a:rPr sz="2800" spc="310" dirty="0">
                <a:latin typeface="Times New Roman"/>
                <a:cs typeface="Times New Roman"/>
              </a:rPr>
              <a:t> </a:t>
            </a:r>
            <a:r>
              <a:rPr sz="2800" spc="-10" dirty="0">
                <a:latin typeface="Times New Roman"/>
                <a:cs typeface="Times New Roman"/>
              </a:rPr>
              <a:t>simply </a:t>
            </a:r>
            <a:r>
              <a:rPr sz="2800" dirty="0">
                <a:latin typeface="Times New Roman"/>
                <a:cs typeface="Times New Roman"/>
              </a:rPr>
              <a:t>provides</a:t>
            </a:r>
            <a:r>
              <a:rPr sz="2800" spc="-35" dirty="0">
                <a:latin typeface="Times New Roman"/>
                <a:cs typeface="Times New Roman"/>
              </a:rPr>
              <a:t> </a:t>
            </a:r>
            <a:r>
              <a:rPr sz="2800" dirty="0">
                <a:latin typeface="Times New Roman"/>
                <a:cs typeface="Times New Roman"/>
              </a:rPr>
              <a:t>clues</a:t>
            </a:r>
            <a:r>
              <a:rPr sz="2800" spc="-30" dirty="0">
                <a:latin typeface="Times New Roman"/>
                <a:cs typeface="Times New Roman"/>
              </a:rPr>
              <a:t> </a:t>
            </a:r>
            <a:r>
              <a:rPr sz="2800" dirty="0">
                <a:latin typeface="Times New Roman"/>
                <a:cs typeface="Times New Roman"/>
              </a:rPr>
              <a:t>for</a:t>
            </a:r>
            <a:r>
              <a:rPr sz="2800" spc="-30" dirty="0">
                <a:latin typeface="Times New Roman"/>
                <a:cs typeface="Times New Roman"/>
              </a:rPr>
              <a:t> </a:t>
            </a:r>
            <a:r>
              <a:rPr sz="2800" dirty="0">
                <a:latin typeface="Times New Roman"/>
                <a:cs typeface="Times New Roman"/>
              </a:rPr>
              <a:t>constraining</a:t>
            </a:r>
            <a:r>
              <a:rPr sz="2800" spc="-30" dirty="0">
                <a:latin typeface="Times New Roman"/>
                <a:cs typeface="Times New Roman"/>
              </a:rPr>
              <a:t> </a:t>
            </a:r>
            <a:r>
              <a:rPr sz="2800" dirty="0">
                <a:latin typeface="Times New Roman"/>
                <a:cs typeface="Times New Roman"/>
              </a:rPr>
              <a:t>the</a:t>
            </a:r>
            <a:r>
              <a:rPr sz="2800" spc="-30" dirty="0">
                <a:latin typeface="Times New Roman"/>
                <a:cs typeface="Times New Roman"/>
              </a:rPr>
              <a:t> </a:t>
            </a:r>
            <a:r>
              <a:rPr sz="2800" spc="-10" dirty="0">
                <a:latin typeface="Times New Roman"/>
                <a:cs typeface="Times New Roman"/>
              </a:rPr>
              <a:t>inference.</a:t>
            </a:r>
            <a:endParaRPr sz="2800" dirty="0">
              <a:latin typeface="Times New Roman"/>
              <a:cs typeface="Times New Roman"/>
            </a:endParaRPr>
          </a:p>
          <a:p>
            <a:pPr marL="241300" marR="5080" indent="-229235" algn="just">
              <a:lnSpc>
                <a:spcPct val="143600"/>
              </a:lnSpc>
              <a:spcBef>
                <a:spcPts val="215"/>
              </a:spcBef>
              <a:buFont typeface="Arial"/>
              <a:buChar char="•"/>
              <a:tabLst>
                <a:tab pos="241935" algn="l"/>
              </a:tabLst>
            </a:pPr>
            <a:r>
              <a:rPr sz="2800" dirty="0">
                <a:latin typeface="Times New Roman"/>
                <a:cs typeface="Times New Roman"/>
              </a:rPr>
              <a:t>It</a:t>
            </a:r>
            <a:r>
              <a:rPr sz="2800" spc="100" dirty="0">
                <a:latin typeface="Times New Roman"/>
                <a:cs typeface="Times New Roman"/>
              </a:rPr>
              <a:t> </a:t>
            </a:r>
            <a:r>
              <a:rPr sz="2800" dirty="0">
                <a:latin typeface="Times New Roman"/>
                <a:cs typeface="Times New Roman"/>
              </a:rPr>
              <a:t>is</a:t>
            </a:r>
            <a:r>
              <a:rPr sz="2800" spc="100" dirty="0">
                <a:latin typeface="Times New Roman"/>
                <a:cs typeface="Times New Roman"/>
              </a:rPr>
              <a:t> </a:t>
            </a:r>
            <a:r>
              <a:rPr sz="2800" dirty="0">
                <a:latin typeface="Times New Roman"/>
                <a:cs typeface="Times New Roman"/>
              </a:rPr>
              <a:t>not</a:t>
            </a:r>
            <a:r>
              <a:rPr sz="2800" spc="105" dirty="0">
                <a:latin typeface="Times New Roman"/>
                <a:cs typeface="Times New Roman"/>
              </a:rPr>
              <a:t> </a:t>
            </a:r>
            <a:r>
              <a:rPr sz="2800" dirty="0">
                <a:latin typeface="Times New Roman"/>
                <a:cs typeface="Times New Roman"/>
              </a:rPr>
              <a:t>a</a:t>
            </a:r>
            <a:r>
              <a:rPr sz="2800" spc="100" dirty="0">
                <a:latin typeface="Times New Roman"/>
                <a:cs typeface="Times New Roman"/>
              </a:rPr>
              <a:t> </a:t>
            </a:r>
            <a:r>
              <a:rPr sz="2800" dirty="0">
                <a:latin typeface="Times New Roman"/>
                <a:cs typeface="Times New Roman"/>
              </a:rPr>
              <a:t>coding</a:t>
            </a:r>
            <a:r>
              <a:rPr sz="2800" spc="105" dirty="0">
                <a:latin typeface="Times New Roman"/>
                <a:cs typeface="Times New Roman"/>
              </a:rPr>
              <a:t> </a:t>
            </a:r>
            <a:r>
              <a:rPr sz="2800" dirty="0">
                <a:latin typeface="Times New Roman"/>
                <a:cs typeface="Times New Roman"/>
              </a:rPr>
              <a:t>decoding</a:t>
            </a:r>
            <a:r>
              <a:rPr sz="2800" spc="100" dirty="0">
                <a:latin typeface="Times New Roman"/>
                <a:cs typeface="Times New Roman"/>
              </a:rPr>
              <a:t> </a:t>
            </a:r>
            <a:r>
              <a:rPr sz="2800" dirty="0">
                <a:latin typeface="Times New Roman"/>
                <a:cs typeface="Times New Roman"/>
              </a:rPr>
              <a:t>process</a:t>
            </a:r>
            <a:r>
              <a:rPr lang="en-US" sz="2800" dirty="0">
                <a:latin typeface="Times New Roman"/>
                <a:cs typeface="Times New Roman"/>
              </a:rPr>
              <a:t>;</a:t>
            </a:r>
            <a:r>
              <a:rPr sz="2800" spc="100" dirty="0">
                <a:latin typeface="Times New Roman"/>
                <a:cs typeface="Times New Roman"/>
              </a:rPr>
              <a:t> </a:t>
            </a:r>
            <a:r>
              <a:rPr sz="2800" dirty="0">
                <a:latin typeface="Times New Roman"/>
                <a:cs typeface="Times New Roman"/>
              </a:rPr>
              <a:t>it</a:t>
            </a:r>
            <a:r>
              <a:rPr sz="2800" spc="105" dirty="0">
                <a:latin typeface="Times New Roman"/>
                <a:cs typeface="Times New Roman"/>
              </a:rPr>
              <a:t> </a:t>
            </a:r>
            <a:r>
              <a:rPr sz="2800" dirty="0">
                <a:latin typeface="Times New Roman"/>
                <a:cs typeface="Times New Roman"/>
              </a:rPr>
              <a:t>is</a:t>
            </a:r>
            <a:r>
              <a:rPr sz="2800" spc="100" dirty="0">
                <a:latin typeface="Times New Roman"/>
                <a:cs typeface="Times New Roman"/>
              </a:rPr>
              <a:t> </a:t>
            </a:r>
            <a:r>
              <a:rPr sz="2800" dirty="0">
                <a:latin typeface="Times New Roman"/>
                <a:cs typeface="Times New Roman"/>
              </a:rPr>
              <a:t>inferring</a:t>
            </a:r>
            <a:r>
              <a:rPr sz="2800" spc="105" dirty="0">
                <a:latin typeface="Times New Roman"/>
                <a:cs typeface="Times New Roman"/>
              </a:rPr>
              <a:t> </a:t>
            </a:r>
            <a:r>
              <a:rPr sz="2800" dirty="0">
                <a:latin typeface="Times New Roman"/>
                <a:cs typeface="Times New Roman"/>
              </a:rPr>
              <a:t>the</a:t>
            </a:r>
            <a:r>
              <a:rPr sz="2800" spc="100" dirty="0">
                <a:latin typeface="Times New Roman"/>
                <a:cs typeface="Times New Roman"/>
              </a:rPr>
              <a:t> </a:t>
            </a:r>
            <a:r>
              <a:rPr sz="2800" dirty="0">
                <a:latin typeface="Times New Roman"/>
                <a:cs typeface="Times New Roman"/>
              </a:rPr>
              <a:t>intention</a:t>
            </a:r>
            <a:r>
              <a:rPr sz="2800" spc="105" dirty="0">
                <a:latin typeface="Times New Roman"/>
                <a:cs typeface="Times New Roman"/>
              </a:rPr>
              <a:t> </a:t>
            </a:r>
            <a:r>
              <a:rPr sz="2800" spc="-25" dirty="0">
                <a:latin typeface="Times New Roman"/>
                <a:cs typeface="Times New Roman"/>
              </a:rPr>
              <a:t>of </a:t>
            </a:r>
            <a:r>
              <a:rPr sz="2800" dirty="0">
                <a:latin typeface="Times New Roman"/>
                <a:cs typeface="Times New Roman"/>
              </a:rPr>
              <a:t>the</a:t>
            </a:r>
            <a:r>
              <a:rPr sz="2800" spc="-45" dirty="0">
                <a:latin typeface="Times New Roman"/>
                <a:cs typeface="Times New Roman"/>
              </a:rPr>
              <a:t> </a:t>
            </a:r>
            <a:r>
              <a:rPr sz="2800" dirty="0">
                <a:latin typeface="Times New Roman"/>
                <a:cs typeface="Times New Roman"/>
              </a:rPr>
              <a:t>communicator</a:t>
            </a:r>
            <a:r>
              <a:rPr sz="2800" spc="-35" dirty="0">
                <a:latin typeface="Times New Roman"/>
                <a:cs typeface="Times New Roman"/>
              </a:rPr>
              <a:t> </a:t>
            </a:r>
            <a:r>
              <a:rPr sz="2800" dirty="0">
                <a:latin typeface="Times New Roman"/>
                <a:cs typeface="Times New Roman"/>
              </a:rPr>
              <a:t>in</a:t>
            </a:r>
            <a:r>
              <a:rPr sz="2800" spc="-35" dirty="0">
                <a:latin typeface="Times New Roman"/>
                <a:cs typeface="Times New Roman"/>
              </a:rPr>
              <a:t> </a:t>
            </a:r>
            <a:r>
              <a:rPr sz="2800" dirty="0">
                <a:latin typeface="Times New Roman"/>
                <a:cs typeface="Times New Roman"/>
              </a:rPr>
              <a:t>doing</a:t>
            </a:r>
            <a:r>
              <a:rPr sz="2800" spc="-35"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communicative</a:t>
            </a:r>
            <a:r>
              <a:rPr sz="2800" spc="-35" dirty="0">
                <a:latin typeface="Times New Roman"/>
                <a:cs typeface="Times New Roman"/>
              </a:rPr>
              <a:t> </a:t>
            </a:r>
            <a:r>
              <a:rPr sz="2800" spc="-20" dirty="0">
                <a:latin typeface="Times New Roman"/>
                <a:cs typeface="Times New Roman"/>
              </a:rPr>
              <a:t>act.</a:t>
            </a:r>
            <a:endParaRPr sz="2800" dirty="0">
              <a:latin typeface="Times New Roman"/>
              <a:cs typeface="Times New Roman"/>
            </a:endParaRPr>
          </a:p>
          <a:p>
            <a:pPr>
              <a:lnSpc>
                <a:spcPct val="100000"/>
              </a:lnSpc>
              <a:spcBef>
                <a:spcPts val="10"/>
              </a:spcBef>
            </a:pPr>
            <a:endParaRPr sz="2600" dirty="0">
              <a:latin typeface="Times New Roman"/>
              <a:cs typeface="Times New Roman"/>
            </a:endParaRPr>
          </a:p>
        </p:txBody>
      </p:sp>
      <p:sp>
        <p:nvSpPr>
          <p:cNvPr id="3" name="Slide Number Placeholder 2">
            <a:extLst>
              <a:ext uri="{FF2B5EF4-FFF2-40B4-BE49-F238E27FC236}">
                <a16:creationId xmlns:a16="http://schemas.microsoft.com/office/drawing/2014/main" id="{9C618EC7-C844-C6EF-91C9-0EEBFD3406C2}"/>
              </a:ext>
            </a:extLst>
          </p:cNvPr>
          <p:cNvSpPr>
            <a:spLocks noGrp="1"/>
          </p:cNvSpPr>
          <p:nvPr>
            <p:ph type="sldNum" sz="quarter" idx="7"/>
          </p:nvPr>
        </p:nvSpPr>
        <p:spPr/>
        <p:txBody>
          <a:bodyPr/>
          <a:lstStyle/>
          <a:p>
            <a:fld id="{B6F15528-21DE-4FAA-801E-634DDDAF4B2B}" type="slidenum">
              <a:rPr lang="en-SG" smtClean="0"/>
              <a:t>42</a:t>
            </a:fld>
            <a:endParaRPr lang="en-SG"/>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0597" y="444500"/>
            <a:ext cx="9087103" cy="2424446"/>
          </a:xfrm>
          <a:prstGeom prst="rect">
            <a:avLst/>
          </a:prstGeom>
        </p:spPr>
        <p:txBody>
          <a:bodyPr vert="horz" wrap="square" lIns="0" tIns="13335" rIns="0" bIns="0" rtlCol="0">
            <a:spAutoFit/>
          </a:bodyPr>
          <a:lstStyle/>
          <a:p>
            <a:pPr marL="469900" marR="5080" indent="-457200" algn="just">
              <a:lnSpc>
                <a:spcPct val="143700"/>
              </a:lnSpc>
              <a:spcBef>
                <a:spcPts val="105"/>
              </a:spcBef>
              <a:buFont typeface="Arial" panose="020B0604020202020204" pitchFamily="34" charset="0"/>
              <a:buChar char="•"/>
            </a:pPr>
            <a:r>
              <a:rPr sz="2800" spc="-5" dirty="0"/>
              <a:t>Even the identification </a:t>
            </a:r>
            <a:r>
              <a:rPr sz="2800" dirty="0"/>
              <a:t>of </a:t>
            </a:r>
            <a:r>
              <a:rPr sz="2800" spc="-5" dirty="0"/>
              <a:t>the communicative act  requires inference, and </a:t>
            </a:r>
            <a:r>
              <a:rPr sz="2800" dirty="0"/>
              <a:t>so the form </a:t>
            </a:r>
            <a:r>
              <a:rPr sz="2800" spc="-5" dirty="0"/>
              <a:t>doesn’t need to</a:t>
            </a:r>
            <a:r>
              <a:rPr sz="2800" spc="-380" dirty="0"/>
              <a:t> </a:t>
            </a:r>
            <a:r>
              <a:rPr sz="2800" dirty="0"/>
              <a:t>be  </a:t>
            </a:r>
            <a:r>
              <a:rPr sz="2800" spc="-5" dirty="0"/>
              <a:t>familiar to the addressee as long as the addressee can  infer </a:t>
            </a:r>
            <a:r>
              <a:rPr sz="2800" spc="-5"/>
              <a:t>the </a:t>
            </a:r>
            <a:r>
              <a:rPr lang="en-US" sz="2800" spc="-5"/>
              <a:t>communicator’s</a:t>
            </a:r>
            <a:r>
              <a:rPr sz="2800"/>
              <a:t> </a:t>
            </a:r>
            <a:r>
              <a:rPr sz="2800" spc="-5" dirty="0"/>
              <a:t>intention:</a:t>
            </a:r>
          </a:p>
        </p:txBody>
      </p:sp>
      <p:sp>
        <p:nvSpPr>
          <p:cNvPr id="3" name="Slide Number Placeholder 2">
            <a:extLst>
              <a:ext uri="{FF2B5EF4-FFF2-40B4-BE49-F238E27FC236}">
                <a16:creationId xmlns:a16="http://schemas.microsoft.com/office/drawing/2014/main" id="{3B7DFE69-E663-6530-1271-F93C84FA8011}"/>
              </a:ext>
            </a:extLst>
          </p:cNvPr>
          <p:cNvSpPr>
            <a:spLocks noGrp="1"/>
          </p:cNvSpPr>
          <p:nvPr>
            <p:ph type="sldNum" sz="quarter" idx="7"/>
          </p:nvPr>
        </p:nvSpPr>
        <p:spPr/>
        <p:txBody>
          <a:bodyPr/>
          <a:lstStyle/>
          <a:p>
            <a:fld id="{B6F15528-21DE-4FAA-801E-634DDDAF4B2B}" type="slidenum">
              <a:rPr lang="en-SG" smtClean="0"/>
              <a:t>43</a:t>
            </a:fld>
            <a:endParaRPr lang="en-SG"/>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74980" y="474979"/>
            <a:ext cx="9587924" cy="4048932"/>
          </a:xfrm>
          <a:prstGeom prst="rect">
            <a:avLst/>
          </a:prstGeom>
          <a:blipFill>
            <a:blip r:embed="rId2" cstate="print"/>
            <a:stretch>
              <a:fillRect/>
            </a:stretch>
          </a:blipFill>
        </p:spPr>
        <p:txBody>
          <a:bodyPr wrap="square" lIns="0" tIns="0" rIns="0" bIns="0" rtlCol="0"/>
          <a:lstStyle/>
          <a:p>
            <a:endParaRPr/>
          </a:p>
        </p:txBody>
      </p:sp>
      <p:sp>
        <p:nvSpPr>
          <p:cNvPr id="3" name="Slide Number Placeholder 2">
            <a:extLst>
              <a:ext uri="{FF2B5EF4-FFF2-40B4-BE49-F238E27FC236}">
                <a16:creationId xmlns:a16="http://schemas.microsoft.com/office/drawing/2014/main" id="{40497BBE-6BBF-486A-686B-3947F18058FF}"/>
              </a:ext>
            </a:extLst>
          </p:cNvPr>
          <p:cNvSpPr>
            <a:spLocks noGrp="1"/>
          </p:cNvSpPr>
          <p:nvPr>
            <p:ph type="sldNum" sz="quarter" idx="7"/>
          </p:nvPr>
        </p:nvSpPr>
        <p:spPr/>
        <p:txBody>
          <a:bodyPr/>
          <a:lstStyle/>
          <a:p>
            <a:fld id="{B6F15528-21DE-4FAA-801E-634DDDAF4B2B}" type="slidenum">
              <a:rPr lang="en-SG" smtClean="0"/>
              <a:t>44</a:t>
            </a:fld>
            <a:endParaRPr lang="en-SG"/>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9500" y="809625"/>
            <a:ext cx="8534400" cy="1804597"/>
          </a:xfrm>
          <a:prstGeom prst="rect">
            <a:avLst/>
          </a:prstGeom>
        </p:spPr>
        <p:txBody>
          <a:bodyPr vert="horz" wrap="square" lIns="0" tIns="13970" rIns="0" bIns="0" rtlCol="0">
            <a:spAutoFit/>
          </a:bodyPr>
          <a:lstStyle/>
          <a:p>
            <a:pPr marL="469900" marR="5080" indent="-457200" algn="just">
              <a:lnSpc>
                <a:spcPct val="143600"/>
              </a:lnSpc>
              <a:spcBef>
                <a:spcPts val="110"/>
              </a:spcBef>
              <a:buFont typeface="Arial" panose="020B0604020202020204" pitchFamily="34" charset="0"/>
              <a:buChar char="•"/>
            </a:pPr>
            <a:r>
              <a:rPr sz="2800" dirty="0"/>
              <a:t>Our </a:t>
            </a:r>
            <a:r>
              <a:rPr sz="2800" spc="-5" dirty="0"/>
              <a:t>creation </a:t>
            </a:r>
            <a:r>
              <a:rPr sz="2800" dirty="0"/>
              <a:t>of </a:t>
            </a:r>
            <a:r>
              <a:rPr sz="2800" spc="-5" dirty="0"/>
              <a:t>meaning (related to all things, </a:t>
            </a:r>
            <a:r>
              <a:rPr sz="2800" dirty="0"/>
              <a:t>not</a:t>
            </a:r>
            <a:r>
              <a:rPr sz="2800" spc="-565" dirty="0"/>
              <a:t> </a:t>
            </a:r>
            <a:r>
              <a:rPr sz="2800" spc="-5" dirty="0"/>
              <a:t>just  language) is relative to what </a:t>
            </a:r>
            <a:r>
              <a:rPr sz="2800" dirty="0"/>
              <a:t>we know, </a:t>
            </a:r>
            <a:r>
              <a:rPr sz="2800" spc="-5" dirty="0"/>
              <a:t>what is</a:t>
            </a:r>
            <a:r>
              <a:rPr sz="2800" spc="-155" dirty="0"/>
              <a:t> </a:t>
            </a:r>
            <a:r>
              <a:rPr sz="2800" spc="-5" dirty="0"/>
              <a:t>salient  to </a:t>
            </a:r>
            <a:r>
              <a:rPr sz="2800" dirty="0"/>
              <a:t>us, or our own</a:t>
            </a:r>
            <a:r>
              <a:rPr sz="2800" spc="-10" dirty="0"/>
              <a:t> </a:t>
            </a:r>
            <a:r>
              <a:rPr sz="2800" spc="-5" dirty="0"/>
              <a:t>perspective:</a:t>
            </a:r>
          </a:p>
        </p:txBody>
      </p:sp>
      <p:sp>
        <p:nvSpPr>
          <p:cNvPr id="3" name="Slide Number Placeholder 2">
            <a:extLst>
              <a:ext uri="{FF2B5EF4-FFF2-40B4-BE49-F238E27FC236}">
                <a16:creationId xmlns:a16="http://schemas.microsoft.com/office/drawing/2014/main" id="{6FC4C159-823B-C03B-E315-794B93BE3E4F}"/>
              </a:ext>
            </a:extLst>
          </p:cNvPr>
          <p:cNvSpPr>
            <a:spLocks noGrp="1"/>
          </p:cNvSpPr>
          <p:nvPr>
            <p:ph type="sldNum" sz="quarter" idx="7"/>
          </p:nvPr>
        </p:nvSpPr>
        <p:spPr/>
        <p:txBody>
          <a:bodyPr/>
          <a:lstStyle/>
          <a:p>
            <a:fld id="{B6F15528-21DE-4FAA-801E-634DDDAF4B2B}" type="slidenum">
              <a:rPr lang="en-SG" smtClean="0"/>
              <a:t>45</a:t>
            </a:fld>
            <a:endParaRPr lang="en-SG"/>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00480" y="474979"/>
            <a:ext cx="8128000" cy="6084316"/>
          </a:xfrm>
          <a:prstGeom prst="rect">
            <a:avLst/>
          </a:prstGeom>
          <a:blipFill>
            <a:blip r:embed="rId2" cstate="print"/>
            <a:stretch>
              <a:fillRect/>
            </a:stretch>
          </a:blipFill>
        </p:spPr>
        <p:txBody>
          <a:bodyPr wrap="square" lIns="0" tIns="0" rIns="0" bIns="0" rtlCol="0"/>
          <a:lstStyle/>
          <a:p>
            <a:endParaRPr/>
          </a:p>
        </p:txBody>
      </p:sp>
      <p:sp>
        <p:nvSpPr>
          <p:cNvPr id="3" name="Slide Number Placeholder 2">
            <a:extLst>
              <a:ext uri="{FF2B5EF4-FFF2-40B4-BE49-F238E27FC236}">
                <a16:creationId xmlns:a16="http://schemas.microsoft.com/office/drawing/2014/main" id="{D13EF24C-E91D-A614-BC07-E0CDDBB16925}"/>
              </a:ext>
            </a:extLst>
          </p:cNvPr>
          <p:cNvSpPr>
            <a:spLocks noGrp="1"/>
          </p:cNvSpPr>
          <p:nvPr>
            <p:ph type="sldNum" sz="quarter" idx="7"/>
          </p:nvPr>
        </p:nvSpPr>
        <p:spPr/>
        <p:txBody>
          <a:bodyPr/>
          <a:lstStyle/>
          <a:p>
            <a:fld id="{B6F15528-21DE-4FAA-801E-634DDDAF4B2B}" type="slidenum">
              <a:rPr lang="en-SG" smtClean="0"/>
              <a:t>46</a:t>
            </a:fld>
            <a:endParaRPr lang="en-SG"/>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91271" y="474979"/>
            <a:ext cx="8145780" cy="6096508"/>
          </a:xfrm>
          <a:prstGeom prst="rect">
            <a:avLst/>
          </a:prstGeom>
          <a:blipFill>
            <a:blip r:embed="rId2" cstate="print"/>
            <a:stretch>
              <a:fillRect/>
            </a:stretch>
          </a:blipFill>
        </p:spPr>
        <p:txBody>
          <a:bodyPr wrap="square" lIns="0" tIns="0" rIns="0" bIns="0" rtlCol="0"/>
          <a:lstStyle/>
          <a:p>
            <a:endParaRPr/>
          </a:p>
        </p:txBody>
      </p:sp>
      <p:sp>
        <p:nvSpPr>
          <p:cNvPr id="3" name="Slide Number Placeholder 2">
            <a:extLst>
              <a:ext uri="{FF2B5EF4-FFF2-40B4-BE49-F238E27FC236}">
                <a16:creationId xmlns:a16="http://schemas.microsoft.com/office/drawing/2014/main" id="{5694049A-1F46-466F-F8DF-BA61DBE72853}"/>
              </a:ext>
            </a:extLst>
          </p:cNvPr>
          <p:cNvSpPr>
            <a:spLocks noGrp="1"/>
          </p:cNvSpPr>
          <p:nvPr>
            <p:ph type="sldNum" sz="quarter" idx="7"/>
          </p:nvPr>
        </p:nvSpPr>
        <p:spPr/>
        <p:txBody>
          <a:bodyPr/>
          <a:lstStyle/>
          <a:p>
            <a:fld id="{B6F15528-21DE-4FAA-801E-634DDDAF4B2B}" type="slidenum">
              <a:rPr lang="en-SG" smtClean="0"/>
              <a:t>47</a:t>
            </a:fld>
            <a:endParaRPr lang="en-SG"/>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62671" y="474979"/>
            <a:ext cx="8603360" cy="4767580"/>
          </a:xfrm>
          <a:prstGeom prst="rect">
            <a:avLst/>
          </a:prstGeom>
          <a:blipFill>
            <a:blip r:embed="rId2" cstate="print"/>
            <a:stretch>
              <a:fillRect/>
            </a:stretch>
          </a:blipFill>
        </p:spPr>
        <p:txBody>
          <a:bodyPr wrap="square" lIns="0" tIns="0" rIns="0" bIns="0" rtlCol="0"/>
          <a:lstStyle/>
          <a:p>
            <a:endParaRPr/>
          </a:p>
        </p:txBody>
      </p:sp>
      <p:sp>
        <p:nvSpPr>
          <p:cNvPr id="3" name="Slide Number Placeholder 2">
            <a:extLst>
              <a:ext uri="{FF2B5EF4-FFF2-40B4-BE49-F238E27FC236}">
                <a16:creationId xmlns:a16="http://schemas.microsoft.com/office/drawing/2014/main" id="{C35CA51C-5190-7C9B-9417-17178084BFC4}"/>
              </a:ext>
            </a:extLst>
          </p:cNvPr>
          <p:cNvSpPr>
            <a:spLocks noGrp="1"/>
          </p:cNvSpPr>
          <p:nvPr>
            <p:ph type="sldNum" sz="quarter" idx="7"/>
          </p:nvPr>
        </p:nvSpPr>
        <p:spPr/>
        <p:txBody>
          <a:bodyPr/>
          <a:lstStyle/>
          <a:p>
            <a:fld id="{B6F15528-21DE-4FAA-801E-634DDDAF4B2B}" type="slidenum">
              <a:rPr lang="en-SG" smtClean="0"/>
              <a:t>48</a:t>
            </a:fld>
            <a:endParaRPr lang="en-SG"/>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597" y="182372"/>
            <a:ext cx="9804400" cy="2521331"/>
          </a:xfrm>
          <a:prstGeom prst="rect">
            <a:avLst/>
          </a:prstGeom>
        </p:spPr>
        <p:txBody>
          <a:bodyPr vert="horz" wrap="square" lIns="0" tIns="13335" rIns="0" bIns="0" rtlCol="0">
            <a:spAutoFit/>
          </a:bodyPr>
          <a:lstStyle/>
          <a:p>
            <a:pPr marL="469900" marR="5080" indent="-457200" algn="just">
              <a:lnSpc>
                <a:spcPct val="150000"/>
              </a:lnSpc>
              <a:spcBef>
                <a:spcPts val="105"/>
              </a:spcBef>
              <a:buFont typeface="Arial" panose="020B0604020202020204" pitchFamily="34" charset="0"/>
              <a:buChar char="•"/>
            </a:pPr>
            <a:r>
              <a:rPr sz="2800" spc="-5" dirty="0">
                <a:latin typeface="Times New Roman"/>
                <a:cs typeface="Times New Roman"/>
              </a:rPr>
              <a:t>The speaker also makes inferences (guesses) as to  what the hearer will </a:t>
            </a:r>
            <a:r>
              <a:rPr sz="2800" dirty="0">
                <a:latin typeface="Times New Roman"/>
                <a:cs typeface="Times New Roman"/>
              </a:rPr>
              <a:t>be </a:t>
            </a:r>
            <a:r>
              <a:rPr sz="2800" spc="-5" dirty="0">
                <a:latin typeface="Times New Roman"/>
                <a:cs typeface="Times New Roman"/>
              </a:rPr>
              <a:t>able to understand, and then  uses the </a:t>
            </a:r>
            <a:r>
              <a:rPr lang="en-US" sz="2800" spc="-5" dirty="0">
                <a:latin typeface="Times New Roman"/>
                <a:cs typeface="Times New Roman"/>
              </a:rPr>
              <a:t>communicative</a:t>
            </a:r>
            <a:r>
              <a:rPr sz="2800" spc="-5" dirty="0">
                <a:latin typeface="Times New Roman"/>
                <a:cs typeface="Times New Roman"/>
              </a:rPr>
              <a:t> act most likely to facilitate the  inferential process </a:t>
            </a:r>
            <a:r>
              <a:rPr sz="2800" dirty="0">
                <a:latin typeface="Times New Roman"/>
                <a:cs typeface="Times New Roman"/>
              </a:rPr>
              <a:t>of </a:t>
            </a:r>
            <a:r>
              <a:rPr sz="2800" spc="-5" dirty="0">
                <a:latin typeface="Times New Roman"/>
                <a:cs typeface="Times New Roman"/>
              </a:rPr>
              <a:t>the hearer.</a:t>
            </a:r>
            <a:endParaRPr sz="2800" dirty="0">
              <a:latin typeface="Times New Roman"/>
              <a:cs typeface="Times New Roman"/>
            </a:endParaRPr>
          </a:p>
        </p:txBody>
      </p:sp>
      <p:sp>
        <p:nvSpPr>
          <p:cNvPr id="3" name="object 3"/>
          <p:cNvSpPr txBox="1"/>
          <p:nvPr/>
        </p:nvSpPr>
        <p:spPr>
          <a:xfrm>
            <a:off x="444817" y="2790825"/>
            <a:ext cx="9803765" cy="2533514"/>
          </a:xfrm>
          <a:prstGeom prst="rect">
            <a:avLst/>
          </a:prstGeom>
        </p:spPr>
        <p:txBody>
          <a:bodyPr vert="horz" wrap="square" lIns="0" tIns="12700" rIns="0" bIns="0" rtlCol="0">
            <a:spAutoFit/>
          </a:bodyPr>
          <a:lstStyle/>
          <a:p>
            <a:pPr marL="469900" marR="5080" indent="-457200" algn="just">
              <a:lnSpc>
                <a:spcPct val="150000"/>
              </a:lnSpc>
              <a:spcBef>
                <a:spcPts val="100"/>
              </a:spcBef>
              <a:buFont typeface="Arial" panose="020B0604020202020204" pitchFamily="34" charset="0"/>
              <a:buChar char="•"/>
            </a:pPr>
            <a:r>
              <a:rPr sz="2800" spc="-5" dirty="0">
                <a:latin typeface="Times New Roman"/>
                <a:cs typeface="Times New Roman"/>
              </a:rPr>
              <a:t>Literature</a:t>
            </a:r>
            <a:r>
              <a:rPr sz="2800" spc="-165" dirty="0">
                <a:latin typeface="Times New Roman"/>
                <a:cs typeface="Times New Roman"/>
              </a:rPr>
              <a:t> </a:t>
            </a:r>
            <a:r>
              <a:rPr sz="2800" spc="-5" dirty="0">
                <a:latin typeface="Times New Roman"/>
                <a:cs typeface="Times New Roman"/>
              </a:rPr>
              <a:t>and</a:t>
            </a:r>
            <a:r>
              <a:rPr sz="2800" spc="-165" dirty="0">
                <a:latin typeface="Times New Roman"/>
                <a:cs typeface="Times New Roman"/>
              </a:rPr>
              <a:t> </a:t>
            </a:r>
            <a:r>
              <a:rPr sz="2800" spc="-5" dirty="0">
                <a:latin typeface="Times New Roman"/>
                <a:cs typeface="Times New Roman"/>
              </a:rPr>
              <a:t>humour</a:t>
            </a:r>
            <a:r>
              <a:rPr sz="2800" spc="-160" dirty="0">
                <a:latin typeface="Times New Roman"/>
                <a:cs typeface="Times New Roman"/>
              </a:rPr>
              <a:t> </a:t>
            </a:r>
            <a:r>
              <a:rPr sz="2800" spc="-5" dirty="0">
                <a:latin typeface="Times New Roman"/>
                <a:cs typeface="Times New Roman"/>
              </a:rPr>
              <a:t>are</a:t>
            </a:r>
            <a:r>
              <a:rPr sz="2800" spc="-160" dirty="0">
                <a:latin typeface="Times New Roman"/>
                <a:cs typeface="Times New Roman"/>
              </a:rPr>
              <a:t> </a:t>
            </a:r>
            <a:r>
              <a:rPr sz="2800" spc="-5" dirty="0">
                <a:latin typeface="Times New Roman"/>
                <a:cs typeface="Times New Roman"/>
              </a:rPr>
              <a:t>exceptions</a:t>
            </a:r>
            <a:r>
              <a:rPr lang="en-US" sz="2800" spc="-5" dirty="0">
                <a:latin typeface="Times New Roman"/>
                <a:cs typeface="Times New Roman"/>
              </a:rPr>
              <a:t> to this generalization</a:t>
            </a:r>
            <a:r>
              <a:rPr sz="2800" spc="-5" dirty="0">
                <a:latin typeface="Times New Roman"/>
                <a:cs typeface="Times New Roman"/>
              </a:rPr>
              <a:t>,</a:t>
            </a:r>
            <a:r>
              <a:rPr sz="2800" spc="-165" dirty="0">
                <a:latin typeface="Times New Roman"/>
                <a:cs typeface="Times New Roman"/>
              </a:rPr>
              <a:t> </a:t>
            </a:r>
            <a:r>
              <a:rPr sz="2800" spc="-5" dirty="0">
                <a:latin typeface="Times New Roman"/>
                <a:cs typeface="Times New Roman"/>
              </a:rPr>
              <a:t>where</a:t>
            </a:r>
            <a:r>
              <a:rPr sz="2800" spc="-165" dirty="0">
                <a:latin typeface="Times New Roman"/>
                <a:cs typeface="Times New Roman"/>
              </a:rPr>
              <a:t> </a:t>
            </a:r>
            <a:r>
              <a:rPr sz="2800" spc="-5" dirty="0">
                <a:latin typeface="Times New Roman"/>
                <a:cs typeface="Times New Roman"/>
              </a:rPr>
              <a:t>the</a:t>
            </a:r>
            <a:r>
              <a:rPr sz="2800" spc="-165" dirty="0">
                <a:latin typeface="Times New Roman"/>
                <a:cs typeface="Times New Roman"/>
              </a:rPr>
              <a:t> </a:t>
            </a:r>
            <a:r>
              <a:rPr sz="2800" spc="-5" dirty="0">
                <a:latin typeface="Times New Roman"/>
                <a:cs typeface="Times New Roman"/>
              </a:rPr>
              <a:t>goal  is to get the addressee to </a:t>
            </a:r>
            <a:r>
              <a:rPr sz="2800" dirty="0">
                <a:latin typeface="Times New Roman"/>
                <a:cs typeface="Times New Roman"/>
              </a:rPr>
              <a:t>do </a:t>
            </a:r>
            <a:r>
              <a:rPr sz="2800" spc="-5" dirty="0">
                <a:latin typeface="Times New Roman"/>
                <a:cs typeface="Times New Roman"/>
              </a:rPr>
              <a:t>more inferential</a:t>
            </a:r>
            <a:r>
              <a:rPr sz="2800" spc="10" dirty="0">
                <a:latin typeface="Times New Roman"/>
                <a:cs typeface="Times New Roman"/>
              </a:rPr>
              <a:t> </a:t>
            </a:r>
            <a:r>
              <a:rPr sz="2800" dirty="0">
                <a:latin typeface="Times New Roman"/>
                <a:cs typeface="Times New Roman"/>
              </a:rPr>
              <a:t>work.</a:t>
            </a:r>
            <a:endParaRPr lang="en-US" sz="2800" dirty="0">
              <a:latin typeface="Times New Roman"/>
              <a:cs typeface="Times New Roman"/>
            </a:endParaRPr>
          </a:p>
          <a:p>
            <a:pPr marL="469900" marR="5080" indent="-457200" algn="just">
              <a:lnSpc>
                <a:spcPct val="150000"/>
              </a:lnSpc>
              <a:spcBef>
                <a:spcPts val="100"/>
              </a:spcBef>
              <a:buFont typeface="Arial" panose="020B0604020202020204" pitchFamily="34" charset="0"/>
              <a:buChar char="•"/>
            </a:pPr>
            <a:r>
              <a:rPr lang="en-SG" sz="2800" dirty="0">
                <a:latin typeface="Times New Roman"/>
                <a:cs typeface="Times New Roman"/>
              </a:rPr>
              <a:t>This is because we get pleasure from doing inference, like we do from satisfying other survival instincts.</a:t>
            </a:r>
            <a:endParaRPr sz="2800" dirty="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0115" cy="2907030"/>
          </a:xfrm>
          <a:prstGeom prst="rect">
            <a:avLst/>
          </a:prstGeom>
        </p:spPr>
        <p:txBody>
          <a:bodyPr vert="horz" wrap="square" lIns="0" tIns="13335" rIns="0" bIns="0" rtlCol="0">
            <a:spAutoFit/>
          </a:bodyPr>
          <a:lstStyle/>
          <a:p>
            <a:pPr marL="12700" algn="just">
              <a:lnSpc>
                <a:spcPct val="100000"/>
              </a:lnSpc>
              <a:spcBef>
                <a:spcPts val="105"/>
              </a:spcBef>
            </a:pPr>
            <a:r>
              <a:rPr sz="2800" dirty="0">
                <a:latin typeface="Times New Roman"/>
                <a:cs typeface="Times New Roman"/>
              </a:rPr>
              <a:t>"Namatay</a:t>
            </a:r>
            <a:r>
              <a:rPr sz="2800" spc="-40" dirty="0">
                <a:latin typeface="Times New Roman"/>
                <a:cs typeface="Times New Roman"/>
              </a:rPr>
              <a:t> </a:t>
            </a:r>
            <a:r>
              <a:rPr sz="2800" dirty="0">
                <a:latin typeface="Times New Roman"/>
                <a:cs typeface="Times New Roman"/>
              </a:rPr>
              <a:t>si</a:t>
            </a:r>
            <a:r>
              <a:rPr sz="2800" spc="-25" dirty="0">
                <a:latin typeface="Times New Roman"/>
                <a:cs typeface="Times New Roman"/>
              </a:rPr>
              <a:t> </a:t>
            </a:r>
            <a:r>
              <a:rPr sz="2800" dirty="0">
                <a:latin typeface="Times New Roman"/>
                <a:cs typeface="Times New Roman"/>
              </a:rPr>
              <a:t>Mabini</a:t>
            </a:r>
            <a:r>
              <a:rPr sz="2800" spc="-25" dirty="0">
                <a:latin typeface="Times New Roman"/>
                <a:cs typeface="Times New Roman"/>
              </a:rPr>
              <a:t> </a:t>
            </a:r>
            <a:r>
              <a:rPr sz="2800" dirty="0">
                <a:latin typeface="Times New Roman"/>
                <a:cs typeface="Times New Roman"/>
              </a:rPr>
              <a:t>sa</a:t>
            </a:r>
            <a:r>
              <a:rPr sz="2800" spc="-25"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a:lnSpc>
                <a:spcPct val="100000"/>
              </a:lnSpc>
              <a:spcBef>
                <a:spcPts val="40"/>
              </a:spcBef>
            </a:pPr>
            <a:endParaRPr sz="2750">
              <a:latin typeface="Times New Roman"/>
              <a:cs typeface="Times New Roman"/>
            </a:endParaRPr>
          </a:p>
          <a:p>
            <a:pPr marL="12700" marR="5080" algn="just">
              <a:lnSpc>
                <a:spcPct val="96100"/>
              </a:lnSpc>
            </a:pPr>
            <a:r>
              <a:rPr sz="2800" dirty="0">
                <a:latin typeface="Times New Roman"/>
                <a:cs typeface="Times New Roman"/>
              </a:rPr>
              <a:t>In</a:t>
            </a:r>
            <a:r>
              <a:rPr sz="2800" spc="-80" dirty="0">
                <a:latin typeface="Times New Roman"/>
                <a:cs typeface="Times New Roman"/>
              </a:rPr>
              <a:t> </a:t>
            </a:r>
            <a:r>
              <a:rPr sz="2800" dirty="0">
                <a:latin typeface="Times New Roman"/>
                <a:cs typeface="Times New Roman"/>
              </a:rPr>
              <a:t>this</a:t>
            </a:r>
            <a:r>
              <a:rPr sz="2800" spc="-60" dirty="0">
                <a:latin typeface="Times New Roman"/>
                <a:cs typeface="Times New Roman"/>
              </a:rPr>
              <a:t> </a:t>
            </a:r>
            <a:r>
              <a:rPr sz="2800" dirty="0">
                <a:latin typeface="Times New Roman"/>
                <a:cs typeface="Times New Roman"/>
              </a:rPr>
              <a:t>sentence,</a:t>
            </a:r>
            <a:r>
              <a:rPr sz="2800" spc="-70" dirty="0">
                <a:latin typeface="Times New Roman"/>
                <a:cs typeface="Times New Roman"/>
              </a:rPr>
              <a:t> </a:t>
            </a:r>
            <a:r>
              <a:rPr sz="2800" dirty="0">
                <a:latin typeface="Times New Roman"/>
                <a:cs typeface="Times New Roman"/>
              </a:rPr>
              <a:t>the</a:t>
            </a:r>
            <a:r>
              <a:rPr sz="2800" spc="-60" dirty="0">
                <a:latin typeface="Times New Roman"/>
                <a:cs typeface="Times New Roman"/>
              </a:rPr>
              <a:t> </a:t>
            </a:r>
            <a:r>
              <a:rPr sz="2800" dirty="0">
                <a:latin typeface="Times New Roman"/>
                <a:cs typeface="Times New Roman"/>
              </a:rPr>
              <a:t>focus</a:t>
            </a:r>
            <a:r>
              <a:rPr sz="2800" spc="-70" dirty="0">
                <a:latin typeface="Times New Roman"/>
                <a:cs typeface="Times New Roman"/>
              </a:rPr>
              <a:t> </a:t>
            </a:r>
            <a:r>
              <a:rPr sz="2800" dirty="0">
                <a:latin typeface="Times New Roman"/>
                <a:cs typeface="Times New Roman"/>
              </a:rPr>
              <a:t>is</a:t>
            </a:r>
            <a:r>
              <a:rPr sz="2800" spc="-60" dirty="0">
                <a:latin typeface="Times New Roman"/>
                <a:cs typeface="Times New Roman"/>
              </a:rPr>
              <a:t> </a:t>
            </a:r>
            <a:r>
              <a:rPr sz="2800" dirty="0">
                <a:latin typeface="Times New Roman"/>
                <a:cs typeface="Times New Roman"/>
              </a:rPr>
              <a:t>on</a:t>
            </a:r>
            <a:r>
              <a:rPr sz="2800" spc="-70" dirty="0">
                <a:latin typeface="Times New Roman"/>
                <a:cs typeface="Times New Roman"/>
              </a:rPr>
              <a:t> </a:t>
            </a:r>
            <a:r>
              <a:rPr sz="2800" dirty="0">
                <a:latin typeface="Times New Roman"/>
                <a:cs typeface="Times New Roman"/>
              </a:rPr>
              <a:t>Mabini's</a:t>
            </a:r>
            <a:r>
              <a:rPr sz="2800" spc="-65" dirty="0">
                <a:latin typeface="Times New Roman"/>
                <a:cs typeface="Times New Roman"/>
              </a:rPr>
              <a:t> </a:t>
            </a:r>
            <a:r>
              <a:rPr sz="2800" dirty="0">
                <a:latin typeface="Times New Roman"/>
                <a:cs typeface="Times New Roman"/>
              </a:rPr>
              <a:t>death.</a:t>
            </a:r>
            <a:r>
              <a:rPr sz="2800" spc="-114" dirty="0">
                <a:latin typeface="Times New Roman"/>
                <a:cs typeface="Times New Roman"/>
              </a:rPr>
              <a:t> </a:t>
            </a:r>
            <a:r>
              <a:rPr sz="2800" dirty="0">
                <a:latin typeface="Times New Roman"/>
                <a:cs typeface="Times New Roman"/>
              </a:rPr>
              <a:t>The</a:t>
            </a:r>
            <a:r>
              <a:rPr sz="2800" spc="-65" dirty="0">
                <a:latin typeface="Times New Roman"/>
                <a:cs typeface="Times New Roman"/>
              </a:rPr>
              <a:t> </a:t>
            </a:r>
            <a:r>
              <a:rPr sz="2800" dirty="0">
                <a:latin typeface="Times New Roman"/>
                <a:cs typeface="Times New Roman"/>
              </a:rPr>
              <a:t>word</a:t>
            </a:r>
            <a:r>
              <a:rPr sz="2800" spc="-65" dirty="0">
                <a:latin typeface="Times New Roman"/>
                <a:cs typeface="Times New Roman"/>
              </a:rPr>
              <a:t> </a:t>
            </a:r>
            <a:r>
              <a:rPr sz="2800" spc="-10" dirty="0">
                <a:latin typeface="Times New Roman"/>
                <a:cs typeface="Times New Roman"/>
              </a:rPr>
              <a:t>"Namatay" </a:t>
            </a:r>
            <a:r>
              <a:rPr sz="2800" dirty="0">
                <a:latin typeface="Times New Roman"/>
                <a:cs typeface="Times New Roman"/>
              </a:rPr>
              <a:t>means</a:t>
            </a:r>
            <a:r>
              <a:rPr sz="2800" spc="125" dirty="0">
                <a:latin typeface="Times New Roman"/>
                <a:cs typeface="Times New Roman"/>
              </a:rPr>
              <a:t> </a:t>
            </a:r>
            <a:r>
              <a:rPr sz="2800" dirty="0">
                <a:latin typeface="Times New Roman"/>
                <a:cs typeface="Times New Roman"/>
              </a:rPr>
              <a:t>"died,"</a:t>
            </a:r>
            <a:r>
              <a:rPr sz="2800" spc="125" dirty="0">
                <a:latin typeface="Times New Roman"/>
                <a:cs typeface="Times New Roman"/>
              </a:rPr>
              <a:t> </a:t>
            </a:r>
            <a:r>
              <a:rPr sz="2800" dirty="0">
                <a:latin typeface="Times New Roman"/>
                <a:cs typeface="Times New Roman"/>
              </a:rPr>
              <a:t>and</a:t>
            </a:r>
            <a:r>
              <a:rPr sz="2800" spc="130" dirty="0">
                <a:latin typeface="Times New Roman"/>
                <a:cs typeface="Times New Roman"/>
              </a:rPr>
              <a:t> </a:t>
            </a:r>
            <a:r>
              <a:rPr sz="2800" dirty="0">
                <a:latin typeface="Times New Roman"/>
                <a:cs typeface="Times New Roman"/>
              </a:rPr>
              <a:t>"si</a:t>
            </a:r>
            <a:r>
              <a:rPr sz="2800" spc="125" dirty="0">
                <a:latin typeface="Times New Roman"/>
                <a:cs typeface="Times New Roman"/>
              </a:rPr>
              <a:t> </a:t>
            </a:r>
            <a:r>
              <a:rPr sz="2800" dirty="0">
                <a:latin typeface="Times New Roman"/>
                <a:cs typeface="Times New Roman"/>
              </a:rPr>
              <a:t>Mabini"</a:t>
            </a:r>
            <a:r>
              <a:rPr sz="2800" spc="125" dirty="0">
                <a:latin typeface="Times New Roman"/>
                <a:cs typeface="Times New Roman"/>
              </a:rPr>
              <a:t> </a:t>
            </a:r>
            <a:r>
              <a:rPr sz="2800" dirty="0">
                <a:latin typeface="Times New Roman"/>
                <a:cs typeface="Times New Roman"/>
              </a:rPr>
              <a:t>indicates</a:t>
            </a:r>
            <a:r>
              <a:rPr sz="2800" spc="130" dirty="0">
                <a:latin typeface="Times New Roman"/>
                <a:cs typeface="Times New Roman"/>
              </a:rPr>
              <a:t> </a:t>
            </a:r>
            <a:r>
              <a:rPr sz="2800" dirty="0">
                <a:latin typeface="Times New Roman"/>
                <a:cs typeface="Times New Roman"/>
              </a:rPr>
              <a:t>that</a:t>
            </a:r>
            <a:r>
              <a:rPr sz="2800" spc="125" dirty="0">
                <a:latin typeface="Times New Roman"/>
                <a:cs typeface="Times New Roman"/>
              </a:rPr>
              <a:t> </a:t>
            </a:r>
            <a:r>
              <a:rPr sz="2800" dirty="0">
                <a:latin typeface="Times New Roman"/>
                <a:cs typeface="Times New Roman"/>
              </a:rPr>
              <a:t>Mabini</a:t>
            </a:r>
            <a:r>
              <a:rPr sz="2800" spc="125" dirty="0">
                <a:latin typeface="Times New Roman"/>
                <a:cs typeface="Times New Roman"/>
              </a:rPr>
              <a:t> </a:t>
            </a:r>
            <a:r>
              <a:rPr sz="2800" dirty="0">
                <a:latin typeface="Times New Roman"/>
                <a:cs typeface="Times New Roman"/>
              </a:rPr>
              <a:t>is</a:t>
            </a:r>
            <a:r>
              <a:rPr sz="2800" spc="125" dirty="0">
                <a:latin typeface="Times New Roman"/>
                <a:cs typeface="Times New Roman"/>
              </a:rPr>
              <a:t> </a:t>
            </a:r>
            <a:r>
              <a:rPr sz="2800" dirty="0">
                <a:latin typeface="Times New Roman"/>
                <a:cs typeface="Times New Roman"/>
              </a:rPr>
              <a:t>the</a:t>
            </a:r>
            <a:r>
              <a:rPr sz="2800" spc="130" dirty="0">
                <a:latin typeface="Times New Roman"/>
                <a:cs typeface="Times New Roman"/>
              </a:rPr>
              <a:t> </a:t>
            </a:r>
            <a:r>
              <a:rPr sz="2800" dirty="0">
                <a:latin typeface="Times New Roman"/>
                <a:cs typeface="Times New Roman"/>
              </a:rPr>
              <a:t>one</a:t>
            </a:r>
            <a:r>
              <a:rPr sz="2800" spc="125" dirty="0">
                <a:latin typeface="Times New Roman"/>
                <a:cs typeface="Times New Roman"/>
              </a:rPr>
              <a:t> </a:t>
            </a:r>
            <a:r>
              <a:rPr sz="2800" spc="-25" dirty="0">
                <a:latin typeface="Times New Roman"/>
                <a:cs typeface="Times New Roman"/>
              </a:rPr>
              <a:t>who </a:t>
            </a:r>
            <a:r>
              <a:rPr sz="2800" spc="-10" dirty="0">
                <a:latin typeface="Times New Roman"/>
                <a:cs typeface="Times New Roman"/>
              </a:rPr>
              <a:t>died.</a:t>
            </a:r>
            <a:endParaRPr sz="2800">
              <a:latin typeface="Times New Roman"/>
              <a:cs typeface="Times New Roman"/>
            </a:endParaRPr>
          </a:p>
          <a:p>
            <a:pPr marL="12700" marR="7620" algn="just">
              <a:lnSpc>
                <a:spcPts val="3220"/>
              </a:lnSpc>
              <a:spcBef>
                <a:spcPts val="80"/>
              </a:spcBef>
            </a:pPr>
            <a:r>
              <a:rPr sz="2800" dirty="0">
                <a:latin typeface="Times New Roman"/>
                <a:cs typeface="Times New Roman"/>
              </a:rPr>
              <a:t>"sa</a:t>
            </a:r>
            <a:r>
              <a:rPr sz="2800" spc="25" dirty="0">
                <a:latin typeface="Times New Roman"/>
                <a:cs typeface="Times New Roman"/>
              </a:rPr>
              <a:t> </a:t>
            </a:r>
            <a:r>
              <a:rPr sz="2800" dirty="0">
                <a:latin typeface="Times New Roman"/>
                <a:cs typeface="Times New Roman"/>
              </a:rPr>
              <a:t>Cholera"</a:t>
            </a:r>
            <a:r>
              <a:rPr sz="2800" spc="35" dirty="0">
                <a:latin typeface="Times New Roman"/>
                <a:cs typeface="Times New Roman"/>
              </a:rPr>
              <a:t> </a:t>
            </a:r>
            <a:r>
              <a:rPr sz="2800" dirty="0">
                <a:latin typeface="Times New Roman"/>
                <a:cs typeface="Times New Roman"/>
              </a:rPr>
              <a:t>specifies</a:t>
            </a:r>
            <a:r>
              <a:rPr sz="2800" spc="35"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cause</a:t>
            </a:r>
            <a:r>
              <a:rPr sz="2800" spc="35" dirty="0">
                <a:latin typeface="Times New Roman"/>
                <a:cs typeface="Times New Roman"/>
              </a:rPr>
              <a:t> </a:t>
            </a:r>
            <a:r>
              <a:rPr sz="2800" dirty="0">
                <a:latin typeface="Times New Roman"/>
                <a:cs typeface="Times New Roman"/>
              </a:rPr>
              <a:t>of</a:t>
            </a:r>
            <a:r>
              <a:rPr sz="2800" spc="35" dirty="0">
                <a:latin typeface="Times New Roman"/>
                <a:cs typeface="Times New Roman"/>
              </a:rPr>
              <a:t> </a:t>
            </a:r>
            <a:r>
              <a:rPr sz="2800" dirty="0">
                <a:latin typeface="Times New Roman"/>
                <a:cs typeface="Times New Roman"/>
              </a:rPr>
              <a:t>death,</a:t>
            </a:r>
            <a:r>
              <a:rPr sz="2800" spc="35" dirty="0">
                <a:latin typeface="Times New Roman"/>
                <a:cs typeface="Times New Roman"/>
              </a:rPr>
              <a:t> </a:t>
            </a:r>
            <a:r>
              <a:rPr sz="2800" dirty="0">
                <a:latin typeface="Times New Roman"/>
                <a:cs typeface="Times New Roman"/>
              </a:rPr>
              <a:t>which</a:t>
            </a:r>
            <a:r>
              <a:rPr sz="2800" spc="35" dirty="0">
                <a:latin typeface="Times New Roman"/>
                <a:cs typeface="Times New Roman"/>
              </a:rPr>
              <a:t> </a:t>
            </a:r>
            <a:r>
              <a:rPr sz="2800" dirty="0">
                <a:latin typeface="Times New Roman"/>
                <a:cs typeface="Times New Roman"/>
              </a:rPr>
              <a:t>is</a:t>
            </a:r>
            <a:r>
              <a:rPr sz="2800" spc="35" dirty="0">
                <a:latin typeface="Times New Roman"/>
                <a:cs typeface="Times New Roman"/>
              </a:rPr>
              <a:t> </a:t>
            </a:r>
            <a:r>
              <a:rPr sz="2800" dirty="0">
                <a:latin typeface="Times New Roman"/>
                <a:cs typeface="Times New Roman"/>
              </a:rPr>
              <a:t>cholera.</a:t>
            </a:r>
            <a:r>
              <a:rPr sz="2800" spc="35" dirty="0">
                <a:latin typeface="Times New Roman"/>
                <a:cs typeface="Times New Roman"/>
              </a:rPr>
              <a:t> </a:t>
            </a:r>
            <a:r>
              <a:rPr sz="2800" dirty="0">
                <a:latin typeface="Times New Roman"/>
                <a:cs typeface="Times New Roman"/>
              </a:rPr>
              <a:t>"Sa"</a:t>
            </a:r>
            <a:r>
              <a:rPr sz="2800" spc="35" dirty="0">
                <a:latin typeface="Times New Roman"/>
                <a:cs typeface="Times New Roman"/>
              </a:rPr>
              <a:t> </a:t>
            </a:r>
            <a:r>
              <a:rPr sz="2800" dirty="0">
                <a:latin typeface="Times New Roman"/>
                <a:cs typeface="Times New Roman"/>
              </a:rPr>
              <a:t>is</a:t>
            </a:r>
            <a:r>
              <a:rPr sz="2800" spc="40" dirty="0">
                <a:latin typeface="Times New Roman"/>
                <a:cs typeface="Times New Roman"/>
              </a:rPr>
              <a:t> </a:t>
            </a:r>
            <a:r>
              <a:rPr sz="2800" spc="-50" dirty="0">
                <a:latin typeface="Times New Roman"/>
                <a:cs typeface="Times New Roman"/>
              </a:rPr>
              <a:t>a </a:t>
            </a:r>
            <a:r>
              <a:rPr sz="2800" dirty="0">
                <a:latin typeface="Times New Roman"/>
                <a:cs typeface="Times New Roman"/>
              </a:rPr>
              <a:t>preposition</a:t>
            </a:r>
            <a:r>
              <a:rPr sz="2800" spc="-40" dirty="0">
                <a:latin typeface="Times New Roman"/>
                <a:cs typeface="Times New Roman"/>
              </a:rPr>
              <a:t> </a:t>
            </a:r>
            <a:r>
              <a:rPr sz="2800" dirty="0">
                <a:latin typeface="Times New Roman"/>
                <a:cs typeface="Times New Roman"/>
              </a:rPr>
              <a:t>that</a:t>
            </a:r>
            <a:r>
              <a:rPr sz="2800" spc="-25" dirty="0">
                <a:latin typeface="Times New Roman"/>
                <a:cs typeface="Times New Roman"/>
              </a:rPr>
              <a:t> </a:t>
            </a:r>
            <a:r>
              <a:rPr sz="2800" dirty="0">
                <a:latin typeface="Times New Roman"/>
                <a:cs typeface="Times New Roman"/>
              </a:rPr>
              <a:t>means</a:t>
            </a:r>
            <a:r>
              <a:rPr sz="2800" spc="-25" dirty="0">
                <a:latin typeface="Times New Roman"/>
                <a:cs typeface="Times New Roman"/>
              </a:rPr>
              <a:t> </a:t>
            </a:r>
            <a:r>
              <a:rPr sz="2800" dirty="0">
                <a:latin typeface="Times New Roman"/>
                <a:cs typeface="Times New Roman"/>
              </a:rPr>
              <a:t>"from"</a:t>
            </a:r>
            <a:r>
              <a:rPr sz="2800" spc="-25" dirty="0">
                <a:latin typeface="Times New Roman"/>
                <a:cs typeface="Times New Roman"/>
              </a:rPr>
              <a:t> </a:t>
            </a:r>
            <a:r>
              <a:rPr sz="2800" dirty="0">
                <a:latin typeface="Times New Roman"/>
                <a:cs typeface="Times New Roman"/>
              </a:rPr>
              <a:t>or</a:t>
            </a:r>
            <a:r>
              <a:rPr sz="2800" spc="-25" dirty="0">
                <a:latin typeface="Times New Roman"/>
                <a:cs typeface="Times New Roman"/>
              </a:rPr>
              <a:t> </a:t>
            </a:r>
            <a:r>
              <a:rPr sz="2800" dirty="0">
                <a:latin typeface="Times New Roman"/>
                <a:cs typeface="Times New Roman"/>
              </a:rPr>
              <a:t>"due</a:t>
            </a:r>
            <a:r>
              <a:rPr sz="2800" spc="-25"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dirty="0">
                <a:latin typeface="Times New Roman"/>
                <a:cs typeface="Times New Roman"/>
              </a:rPr>
              <a:t>in</a:t>
            </a:r>
            <a:r>
              <a:rPr sz="2800" spc="-25" dirty="0">
                <a:latin typeface="Times New Roman"/>
                <a:cs typeface="Times New Roman"/>
              </a:rPr>
              <a:t> </a:t>
            </a:r>
            <a:r>
              <a:rPr sz="2800" dirty="0">
                <a:latin typeface="Times New Roman"/>
                <a:cs typeface="Times New Roman"/>
              </a:rPr>
              <a:t>this</a:t>
            </a:r>
            <a:r>
              <a:rPr sz="2800" spc="-25" dirty="0">
                <a:latin typeface="Times New Roman"/>
                <a:cs typeface="Times New Roman"/>
              </a:rPr>
              <a:t> </a:t>
            </a:r>
            <a:r>
              <a:rPr sz="2800" spc="-10" dirty="0">
                <a:latin typeface="Times New Roman"/>
                <a:cs typeface="Times New Roman"/>
              </a:rPr>
              <a:t>context.</a:t>
            </a:r>
            <a:endParaRPr sz="2800">
              <a:latin typeface="Times New Roman"/>
              <a:cs typeface="Times New Roman"/>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597" y="365251"/>
            <a:ext cx="9956800" cy="4505849"/>
          </a:xfrm>
          <a:prstGeom prst="rect">
            <a:avLst/>
          </a:prstGeom>
        </p:spPr>
        <p:txBody>
          <a:bodyPr vert="horz" wrap="square" lIns="0" tIns="12700" rIns="0" bIns="0" rtlCol="0">
            <a:spAutoFit/>
          </a:bodyPr>
          <a:lstStyle/>
          <a:p>
            <a:pPr marL="584200" marR="156845" indent="-571500" algn="just">
              <a:lnSpc>
                <a:spcPct val="110000"/>
              </a:lnSpc>
              <a:spcBef>
                <a:spcPts val="100"/>
              </a:spcBef>
              <a:buFont typeface="Arial" panose="020B0604020202020204" pitchFamily="34" charset="0"/>
              <a:buChar char="•"/>
            </a:pPr>
            <a:r>
              <a:rPr sz="2800" spc="-5" dirty="0">
                <a:latin typeface="Times New Roman"/>
                <a:cs typeface="Times New Roman"/>
              </a:rPr>
              <a:t>Communication can take place with </a:t>
            </a:r>
            <a:r>
              <a:rPr sz="2800" dirty="0">
                <a:latin typeface="Times New Roman"/>
                <a:cs typeface="Times New Roman"/>
              </a:rPr>
              <a:t>or </a:t>
            </a:r>
            <a:r>
              <a:rPr sz="2800" spc="-5" dirty="0">
                <a:latin typeface="Times New Roman"/>
                <a:cs typeface="Times New Roman"/>
              </a:rPr>
              <a:t>without  language.</a:t>
            </a:r>
            <a:endParaRPr sz="2800" dirty="0">
              <a:latin typeface="Times New Roman"/>
              <a:cs typeface="Times New Roman"/>
            </a:endParaRPr>
          </a:p>
          <a:p>
            <a:pPr marL="584200" marR="5080" indent="-571500" algn="just">
              <a:lnSpc>
                <a:spcPct val="130000"/>
              </a:lnSpc>
              <a:spcBef>
                <a:spcPts val="600"/>
              </a:spcBef>
              <a:buFont typeface="Arial" panose="020B0604020202020204" pitchFamily="34" charset="0"/>
              <a:buChar char="•"/>
            </a:pPr>
            <a:r>
              <a:rPr sz="2800" spc="-5" dirty="0">
                <a:latin typeface="Times New Roman"/>
                <a:cs typeface="Times New Roman"/>
              </a:rPr>
              <a:t>Functional </a:t>
            </a:r>
            <a:r>
              <a:rPr sz="2800" dirty="0">
                <a:latin typeface="Times New Roman"/>
                <a:cs typeface="Times New Roman"/>
              </a:rPr>
              <a:t>MRI </a:t>
            </a:r>
            <a:r>
              <a:rPr sz="2800" spc="-5" dirty="0">
                <a:latin typeface="Times New Roman"/>
                <a:cs typeface="Times New Roman"/>
              </a:rPr>
              <a:t>studies </a:t>
            </a:r>
            <a:r>
              <a:rPr sz="2800" dirty="0">
                <a:latin typeface="Times New Roman"/>
                <a:cs typeface="Times New Roman"/>
              </a:rPr>
              <a:t>show </a:t>
            </a:r>
            <a:r>
              <a:rPr sz="2800" spc="-5" dirty="0">
                <a:latin typeface="Times New Roman"/>
                <a:cs typeface="Times New Roman"/>
              </a:rPr>
              <a:t>that non-linguistic and  linguistic communication are processed in the same  areas </a:t>
            </a:r>
            <a:r>
              <a:rPr sz="2800" dirty="0">
                <a:latin typeface="Times New Roman"/>
                <a:cs typeface="Times New Roman"/>
              </a:rPr>
              <a:t>of </a:t>
            </a:r>
            <a:r>
              <a:rPr sz="2800" spc="-5" dirty="0">
                <a:latin typeface="Times New Roman"/>
                <a:cs typeface="Times New Roman"/>
              </a:rPr>
              <a:t>the brain, including those referred to as  “Broca’s</a:t>
            </a:r>
            <a:r>
              <a:rPr sz="2800" spc="-175" dirty="0">
                <a:latin typeface="Times New Roman"/>
                <a:cs typeface="Times New Roman"/>
              </a:rPr>
              <a:t> </a:t>
            </a:r>
            <a:r>
              <a:rPr sz="2800" spc="-5" dirty="0">
                <a:latin typeface="Times New Roman"/>
                <a:cs typeface="Times New Roman"/>
              </a:rPr>
              <a:t>area”</a:t>
            </a:r>
            <a:r>
              <a:rPr sz="2800" spc="-170" dirty="0">
                <a:latin typeface="Times New Roman"/>
                <a:cs typeface="Times New Roman"/>
              </a:rPr>
              <a:t> </a:t>
            </a:r>
            <a:r>
              <a:rPr sz="2800" spc="-5" dirty="0">
                <a:latin typeface="Times New Roman"/>
                <a:cs typeface="Times New Roman"/>
              </a:rPr>
              <a:t>and</a:t>
            </a:r>
            <a:r>
              <a:rPr sz="2800" spc="-170" dirty="0">
                <a:latin typeface="Times New Roman"/>
                <a:cs typeface="Times New Roman"/>
              </a:rPr>
              <a:t> </a:t>
            </a:r>
            <a:r>
              <a:rPr sz="2800" spc="-5" dirty="0">
                <a:latin typeface="Times New Roman"/>
                <a:cs typeface="Times New Roman"/>
              </a:rPr>
              <a:t>“Wernicke’s</a:t>
            </a:r>
            <a:r>
              <a:rPr sz="2800" spc="-170" dirty="0">
                <a:latin typeface="Times New Roman"/>
                <a:cs typeface="Times New Roman"/>
              </a:rPr>
              <a:t> </a:t>
            </a:r>
            <a:r>
              <a:rPr sz="2800" spc="-5" dirty="0">
                <a:latin typeface="Times New Roman"/>
                <a:cs typeface="Times New Roman"/>
              </a:rPr>
              <a:t>area”.</a:t>
            </a:r>
            <a:r>
              <a:rPr sz="2800" spc="-175" dirty="0">
                <a:latin typeface="Times New Roman"/>
                <a:cs typeface="Times New Roman"/>
              </a:rPr>
              <a:t> </a:t>
            </a:r>
            <a:r>
              <a:rPr sz="2800" dirty="0">
                <a:latin typeface="Times New Roman"/>
                <a:cs typeface="Times New Roman"/>
              </a:rPr>
              <a:t>(Xu</a:t>
            </a:r>
            <a:r>
              <a:rPr sz="2800" spc="-170" dirty="0">
                <a:latin typeface="Times New Roman"/>
                <a:cs typeface="Times New Roman"/>
              </a:rPr>
              <a:t> </a:t>
            </a:r>
            <a:r>
              <a:rPr sz="2800" spc="-5" dirty="0">
                <a:latin typeface="Times New Roman"/>
                <a:cs typeface="Times New Roman"/>
              </a:rPr>
              <a:t>et</a:t>
            </a:r>
            <a:r>
              <a:rPr sz="2800" spc="-170" dirty="0">
                <a:latin typeface="Times New Roman"/>
                <a:cs typeface="Times New Roman"/>
              </a:rPr>
              <a:t> </a:t>
            </a:r>
            <a:r>
              <a:rPr sz="2800" spc="-5" dirty="0">
                <a:latin typeface="Times New Roman"/>
                <a:cs typeface="Times New Roman"/>
              </a:rPr>
              <a:t>al.</a:t>
            </a:r>
            <a:r>
              <a:rPr sz="2800" spc="-170" dirty="0">
                <a:latin typeface="Times New Roman"/>
                <a:cs typeface="Times New Roman"/>
              </a:rPr>
              <a:t> </a:t>
            </a:r>
            <a:r>
              <a:rPr sz="2800" dirty="0">
                <a:latin typeface="Times New Roman"/>
                <a:cs typeface="Times New Roman"/>
              </a:rPr>
              <a:t>2009)</a:t>
            </a:r>
          </a:p>
          <a:p>
            <a:pPr marL="584200" marR="156845" indent="-571500" algn="just">
              <a:lnSpc>
                <a:spcPct val="130000"/>
              </a:lnSpc>
              <a:spcBef>
                <a:spcPts val="600"/>
              </a:spcBef>
              <a:buFont typeface="Arial" panose="020B0604020202020204" pitchFamily="34" charset="0"/>
              <a:buChar char="•"/>
            </a:pPr>
            <a:r>
              <a:rPr sz="2800" spc="-5" dirty="0">
                <a:latin typeface="Times New Roman"/>
                <a:cs typeface="Times New Roman"/>
              </a:rPr>
              <a:t>Language simply helps to constrain the inferential  process</a:t>
            </a:r>
            <a:r>
              <a:rPr sz="2800" spc="-140" dirty="0">
                <a:latin typeface="Times New Roman"/>
                <a:cs typeface="Times New Roman"/>
              </a:rPr>
              <a:t> </a:t>
            </a:r>
            <a:r>
              <a:rPr sz="2800" spc="-5" dirty="0">
                <a:latin typeface="Times New Roman"/>
                <a:cs typeface="Times New Roman"/>
              </a:rPr>
              <a:t>to</a:t>
            </a:r>
            <a:r>
              <a:rPr sz="2800" spc="-135" dirty="0">
                <a:latin typeface="Times New Roman"/>
                <a:cs typeface="Times New Roman"/>
              </a:rPr>
              <a:t> </a:t>
            </a:r>
            <a:r>
              <a:rPr sz="2800" spc="-5" dirty="0">
                <a:latin typeface="Times New Roman"/>
                <a:cs typeface="Times New Roman"/>
              </a:rPr>
              <a:t>make</a:t>
            </a:r>
            <a:r>
              <a:rPr sz="2800" spc="-135" dirty="0">
                <a:latin typeface="Times New Roman"/>
                <a:cs typeface="Times New Roman"/>
              </a:rPr>
              <a:t> </a:t>
            </a:r>
            <a:r>
              <a:rPr sz="2800" spc="-5" dirty="0">
                <a:latin typeface="Times New Roman"/>
                <a:cs typeface="Times New Roman"/>
              </a:rPr>
              <a:t>it</a:t>
            </a:r>
            <a:r>
              <a:rPr sz="2800" spc="-140" dirty="0">
                <a:latin typeface="Times New Roman"/>
                <a:cs typeface="Times New Roman"/>
              </a:rPr>
              <a:t> </a:t>
            </a:r>
            <a:r>
              <a:rPr sz="2800" spc="-5" dirty="0">
                <a:latin typeface="Times New Roman"/>
                <a:cs typeface="Times New Roman"/>
              </a:rPr>
              <a:t>easier</a:t>
            </a:r>
            <a:r>
              <a:rPr sz="2800" spc="-135" dirty="0">
                <a:latin typeface="Times New Roman"/>
                <a:cs typeface="Times New Roman"/>
              </a:rPr>
              <a:t> </a:t>
            </a:r>
            <a:r>
              <a:rPr sz="2800" spc="-5" dirty="0">
                <a:latin typeface="Times New Roman"/>
                <a:cs typeface="Times New Roman"/>
              </a:rPr>
              <a:t>for</a:t>
            </a:r>
            <a:r>
              <a:rPr sz="2800" spc="-135" dirty="0">
                <a:latin typeface="Times New Roman"/>
                <a:cs typeface="Times New Roman"/>
              </a:rPr>
              <a:t> </a:t>
            </a:r>
            <a:r>
              <a:rPr sz="2800" spc="-5" dirty="0">
                <a:latin typeface="Times New Roman"/>
                <a:cs typeface="Times New Roman"/>
              </a:rPr>
              <a:t>the</a:t>
            </a:r>
            <a:r>
              <a:rPr sz="2800" spc="-140" dirty="0">
                <a:latin typeface="Times New Roman"/>
                <a:cs typeface="Times New Roman"/>
              </a:rPr>
              <a:t> </a:t>
            </a:r>
            <a:r>
              <a:rPr sz="2800" spc="-5" dirty="0">
                <a:latin typeface="Times New Roman"/>
                <a:cs typeface="Times New Roman"/>
              </a:rPr>
              <a:t>hearer</a:t>
            </a:r>
            <a:r>
              <a:rPr sz="2800" spc="-135" dirty="0">
                <a:latin typeface="Times New Roman"/>
                <a:cs typeface="Times New Roman"/>
              </a:rPr>
              <a:t> </a:t>
            </a:r>
            <a:r>
              <a:rPr sz="2800" spc="-5" dirty="0">
                <a:latin typeface="Times New Roman"/>
                <a:cs typeface="Times New Roman"/>
              </a:rPr>
              <a:t>to</a:t>
            </a:r>
            <a:r>
              <a:rPr sz="2800" spc="-135" dirty="0">
                <a:latin typeface="Times New Roman"/>
                <a:cs typeface="Times New Roman"/>
              </a:rPr>
              <a:t> </a:t>
            </a:r>
            <a:r>
              <a:rPr sz="2800" spc="-5" dirty="0">
                <a:latin typeface="Times New Roman"/>
                <a:cs typeface="Times New Roman"/>
              </a:rPr>
              <a:t>infer</a:t>
            </a:r>
            <a:r>
              <a:rPr sz="2800" spc="-140" dirty="0">
                <a:latin typeface="Times New Roman"/>
                <a:cs typeface="Times New Roman"/>
              </a:rPr>
              <a:t> </a:t>
            </a:r>
            <a:r>
              <a:rPr sz="2800" spc="-5" dirty="0">
                <a:latin typeface="Times New Roman"/>
                <a:cs typeface="Times New Roman"/>
              </a:rPr>
              <a:t>(guess)  the speaker’s intention.</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BDD07B5F-E8B2-6444-0C00-2F60EB1E5362}"/>
              </a:ext>
            </a:extLst>
          </p:cNvPr>
          <p:cNvSpPr>
            <a:spLocks noGrp="1"/>
          </p:cNvSpPr>
          <p:nvPr>
            <p:ph type="sldNum" sz="quarter" idx="7"/>
          </p:nvPr>
        </p:nvSpPr>
        <p:spPr/>
        <p:txBody>
          <a:bodyPr/>
          <a:lstStyle/>
          <a:p>
            <a:fld id="{B6F15528-21DE-4FAA-801E-634DDDAF4B2B}" type="slidenum">
              <a:rPr lang="en-SG" smtClean="0"/>
              <a:t>50</a:t>
            </a:fld>
            <a:endParaRPr lang="en-SG"/>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22299" y="182372"/>
            <a:ext cx="9220201" cy="6196825"/>
          </a:xfrm>
          <a:prstGeom prst="rect">
            <a:avLst/>
          </a:prstGeom>
        </p:spPr>
        <p:txBody>
          <a:bodyPr vert="horz" wrap="square" lIns="0" tIns="13970" rIns="0" bIns="0" rtlCol="0">
            <a:spAutoFit/>
          </a:bodyPr>
          <a:lstStyle/>
          <a:p>
            <a:pPr marL="469900" marR="5080" indent="-457200" algn="just">
              <a:lnSpc>
                <a:spcPct val="130000"/>
              </a:lnSpc>
              <a:spcBef>
                <a:spcPts val="300"/>
              </a:spcBef>
              <a:buFont typeface="Arial" panose="020B0604020202020204" pitchFamily="34" charset="0"/>
              <a:buChar char="•"/>
            </a:pPr>
            <a:r>
              <a:rPr sz="2800" dirty="0">
                <a:latin typeface="Times New Roman"/>
                <a:cs typeface="Times New Roman"/>
              </a:rPr>
              <a:t>Our </a:t>
            </a:r>
            <a:r>
              <a:rPr sz="2800" spc="-5" dirty="0">
                <a:latin typeface="Times New Roman"/>
                <a:cs typeface="Times New Roman"/>
              </a:rPr>
              <a:t>knowledge </a:t>
            </a:r>
            <a:r>
              <a:rPr sz="2800" dirty="0">
                <a:latin typeface="Times New Roman"/>
                <a:cs typeface="Times New Roman"/>
              </a:rPr>
              <a:t>of </a:t>
            </a:r>
            <a:r>
              <a:rPr sz="2800" spc="-5" dirty="0">
                <a:latin typeface="Times New Roman"/>
                <a:cs typeface="Times New Roman"/>
              </a:rPr>
              <a:t>language is simply knowledge </a:t>
            </a:r>
            <a:r>
              <a:rPr sz="2800" dirty="0">
                <a:latin typeface="Times New Roman"/>
                <a:cs typeface="Times New Roman"/>
              </a:rPr>
              <a:t>of  how words </a:t>
            </a:r>
            <a:r>
              <a:rPr sz="2800" spc="-5" dirty="0">
                <a:latin typeface="Times New Roman"/>
                <a:cs typeface="Times New Roman"/>
              </a:rPr>
              <a:t>and structures have been used before to  achieve </a:t>
            </a:r>
            <a:r>
              <a:rPr sz="2800" dirty="0">
                <a:latin typeface="Times New Roman"/>
                <a:cs typeface="Times New Roman"/>
              </a:rPr>
              <a:t>a </a:t>
            </a:r>
            <a:r>
              <a:rPr sz="2800" spc="-5" dirty="0">
                <a:latin typeface="Times New Roman"/>
                <a:cs typeface="Times New Roman"/>
              </a:rPr>
              <a:t>certain</a:t>
            </a:r>
            <a:r>
              <a:rPr sz="2800" spc="-10" dirty="0">
                <a:latin typeface="Times New Roman"/>
                <a:cs typeface="Times New Roman"/>
              </a:rPr>
              <a:t> </a:t>
            </a:r>
            <a:r>
              <a:rPr sz="2800" spc="-5" dirty="0">
                <a:latin typeface="Times New Roman"/>
                <a:cs typeface="Times New Roman"/>
              </a:rPr>
              <a:t>purpose.</a:t>
            </a:r>
            <a:endParaRPr sz="2800" dirty="0">
              <a:latin typeface="Times New Roman"/>
              <a:cs typeface="Times New Roman"/>
            </a:endParaRPr>
          </a:p>
          <a:p>
            <a:pPr marL="469900" marR="5080" indent="-457200" algn="just">
              <a:lnSpc>
                <a:spcPct val="130000"/>
              </a:lnSpc>
              <a:spcBef>
                <a:spcPts val="300"/>
              </a:spcBef>
              <a:buFont typeface="Arial" panose="020B0604020202020204" pitchFamily="34" charset="0"/>
              <a:buChar char="•"/>
            </a:pPr>
            <a:r>
              <a:rPr sz="2800" spc="-5" dirty="0">
                <a:latin typeface="Times New Roman"/>
                <a:cs typeface="Times New Roman"/>
              </a:rPr>
              <a:t>We </a:t>
            </a:r>
            <a:r>
              <a:rPr sz="2800" dirty="0">
                <a:latin typeface="Times New Roman"/>
                <a:cs typeface="Times New Roman"/>
              </a:rPr>
              <a:t>use </a:t>
            </a:r>
            <a:r>
              <a:rPr sz="2800" spc="-5" dirty="0">
                <a:latin typeface="Times New Roman"/>
                <a:cs typeface="Times New Roman"/>
              </a:rPr>
              <a:t>this knowledge as part </a:t>
            </a:r>
            <a:r>
              <a:rPr sz="2800" dirty="0">
                <a:latin typeface="Times New Roman"/>
                <a:cs typeface="Times New Roman"/>
              </a:rPr>
              <a:t>of </a:t>
            </a:r>
            <a:r>
              <a:rPr sz="2800" spc="-5" dirty="0">
                <a:latin typeface="Times New Roman"/>
                <a:cs typeface="Times New Roman"/>
              </a:rPr>
              <a:t>the context </a:t>
            </a:r>
            <a:r>
              <a:rPr sz="2800" dirty="0">
                <a:latin typeface="Times New Roman"/>
                <a:cs typeface="Times New Roman"/>
              </a:rPr>
              <a:t>of  </a:t>
            </a:r>
            <a:r>
              <a:rPr sz="2800" spc="-5" dirty="0">
                <a:latin typeface="Times New Roman"/>
                <a:cs typeface="Times New Roman"/>
              </a:rPr>
              <a:t>interpretation for inferring the speaker’s intention in  using certain </a:t>
            </a:r>
            <a:r>
              <a:rPr sz="2800" dirty="0">
                <a:latin typeface="Times New Roman"/>
                <a:cs typeface="Times New Roman"/>
              </a:rPr>
              <a:t>words, but </a:t>
            </a:r>
            <a:r>
              <a:rPr sz="2800" spc="-5" dirty="0">
                <a:latin typeface="Times New Roman"/>
                <a:cs typeface="Times New Roman"/>
              </a:rPr>
              <a:t>the meaning </a:t>
            </a:r>
            <a:r>
              <a:rPr sz="2800" dirty="0">
                <a:latin typeface="Times New Roman"/>
                <a:cs typeface="Times New Roman"/>
              </a:rPr>
              <a:t>we </a:t>
            </a:r>
            <a:r>
              <a:rPr sz="2800" spc="-5" dirty="0">
                <a:latin typeface="Times New Roman"/>
                <a:cs typeface="Times New Roman"/>
              </a:rPr>
              <a:t>create will  </a:t>
            </a:r>
            <a:r>
              <a:rPr sz="2800" dirty="0">
                <a:latin typeface="Times New Roman"/>
                <a:cs typeface="Times New Roman"/>
              </a:rPr>
              <a:t>be</a:t>
            </a:r>
            <a:r>
              <a:rPr sz="2800" spc="-180" dirty="0">
                <a:latin typeface="Times New Roman"/>
                <a:cs typeface="Times New Roman"/>
              </a:rPr>
              <a:t> </a:t>
            </a:r>
            <a:r>
              <a:rPr sz="2800" spc="-5" dirty="0">
                <a:latin typeface="Times New Roman"/>
                <a:cs typeface="Times New Roman"/>
              </a:rPr>
              <a:t>unique</a:t>
            </a:r>
            <a:r>
              <a:rPr sz="2800" spc="-180" dirty="0">
                <a:latin typeface="Times New Roman"/>
                <a:cs typeface="Times New Roman"/>
              </a:rPr>
              <a:t> </a:t>
            </a:r>
            <a:r>
              <a:rPr sz="2800" spc="-5" dirty="0">
                <a:latin typeface="Times New Roman"/>
                <a:cs typeface="Times New Roman"/>
              </a:rPr>
              <a:t>to</a:t>
            </a:r>
            <a:r>
              <a:rPr sz="2800" spc="-170" dirty="0">
                <a:latin typeface="Times New Roman"/>
                <a:cs typeface="Times New Roman"/>
              </a:rPr>
              <a:t> </a:t>
            </a:r>
            <a:r>
              <a:rPr sz="2800" spc="-5" dirty="0">
                <a:latin typeface="Times New Roman"/>
                <a:cs typeface="Times New Roman"/>
              </a:rPr>
              <a:t>that</a:t>
            </a:r>
            <a:r>
              <a:rPr sz="2800" spc="-180" dirty="0">
                <a:latin typeface="Times New Roman"/>
                <a:cs typeface="Times New Roman"/>
              </a:rPr>
              <a:t> </a:t>
            </a:r>
            <a:r>
              <a:rPr sz="2800" spc="-5" dirty="0">
                <a:latin typeface="Times New Roman"/>
                <a:cs typeface="Times New Roman"/>
              </a:rPr>
              <a:t>particular</a:t>
            </a:r>
            <a:r>
              <a:rPr sz="2800" spc="-170" dirty="0">
                <a:latin typeface="Times New Roman"/>
                <a:cs typeface="Times New Roman"/>
              </a:rPr>
              <a:t> </a:t>
            </a:r>
            <a:r>
              <a:rPr sz="2800" spc="-5" dirty="0">
                <a:latin typeface="Times New Roman"/>
                <a:cs typeface="Times New Roman"/>
              </a:rPr>
              <a:t>context,</a:t>
            </a:r>
            <a:r>
              <a:rPr sz="2800" spc="-175" dirty="0">
                <a:latin typeface="Times New Roman"/>
                <a:cs typeface="Times New Roman"/>
              </a:rPr>
              <a:t> </a:t>
            </a:r>
            <a:r>
              <a:rPr sz="2800" spc="-5" dirty="0">
                <a:latin typeface="Times New Roman"/>
                <a:cs typeface="Times New Roman"/>
              </a:rPr>
              <a:t>and</a:t>
            </a:r>
            <a:r>
              <a:rPr sz="2800" spc="-170" dirty="0">
                <a:latin typeface="Times New Roman"/>
                <a:cs typeface="Times New Roman"/>
              </a:rPr>
              <a:t> </a:t>
            </a:r>
            <a:r>
              <a:rPr sz="2800" dirty="0">
                <a:latin typeface="Times New Roman"/>
                <a:cs typeface="Times New Roman"/>
              </a:rPr>
              <a:t>so</a:t>
            </a:r>
            <a:r>
              <a:rPr sz="2800" spc="-175" dirty="0">
                <a:latin typeface="Times New Roman"/>
                <a:cs typeface="Times New Roman"/>
              </a:rPr>
              <a:t> </a:t>
            </a:r>
            <a:r>
              <a:rPr sz="2800" spc="-5" dirty="0">
                <a:latin typeface="Times New Roman"/>
                <a:cs typeface="Times New Roman"/>
              </a:rPr>
              <a:t>extends</a:t>
            </a:r>
            <a:r>
              <a:rPr sz="2800" spc="-175" dirty="0">
                <a:latin typeface="Times New Roman"/>
                <a:cs typeface="Times New Roman"/>
              </a:rPr>
              <a:t> </a:t>
            </a:r>
            <a:r>
              <a:rPr sz="2800" spc="-5" dirty="0">
                <a:latin typeface="Times New Roman"/>
                <a:cs typeface="Times New Roman"/>
              </a:rPr>
              <a:t>the  </a:t>
            </a:r>
            <a:r>
              <a:rPr sz="2800" dirty="0">
                <a:latin typeface="Times New Roman"/>
                <a:cs typeface="Times New Roman"/>
              </a:rPr>
              <a:t>use of </a:t>
            </a:r>
            <a:r>
              <a:rPr sz="2800" spc="-5" dirty="0">
                <a:latin typeface="Times New Roman"/>
                <a:cs typeface="Times New Roman"/>
              </a:rPr>
              <a:t>the </a:t>
            </a:r>
            <a:r>
              <a:rPr sz="2800" dirty="0">
                <a:latin typeface="Times New Roman"/>
                <a:cs typeface="Times New Roman"/>
              </a:rPr>
              <a:t>words </a:t>
            </a:r>
            <a:r>
              <a:rPr sz="2800" spc="-5" dirty="0">
                <a:latin typeface="Times New Roman"/>
                <a:cs typeface="Times New Roman"/>
              </a:rPr>
              <a:t>and</a:t>
            </a:r>
            <a:r>
              <a:rPr sz="2800" spc="-15" dirty="0">
                <a:latin typeface="Times New Roman"/>
                <a:cs typeface="Times New Roman"/>
              </a:rPr>
              <a:t> </a:t>
            </a:r>
            <a:r>
              <a:rPr sz="2800" spc="-5" dirty="0">
                <a:latin typeface="Times New Roman"/>
                <a:cs typeface="Times New Roman"/>
              </a:rPr>
              <a:t>structures.</a:t>
            </a:r>
            <a:endParaRPr lang="en-US" sz="2800" spc="-5" dirty="0">
              <a:latin typeface="Times New Roman"/>
              <a:cs typeface="Times New Roman"/>
            </a:endParaRPr>
          </a:p>
          <a:p>
            <a:pPr marL="469900" marR="5080" indent="-457200" algn="just">
              <a:lnSpc>
                <a:spcPct val="130000"/>
              </a:lnSpc>
              <a:spcBef>
                <a:spcPts val="300"/>
              </a:spcBef>
              <a:buFont typeface="Arial" panose="020B0604020202020204" pitchFamily="34" charset="0"/>
              <a:buChar char="•"/>
            </a:pPr>
            <a:r>
              <a:rPr lang="en-SG" sz="2800" spc="-5" dirty="0">
                <a:latin typeface="Times New Roman"/>
                <a:cs typeface="Times New Roman"/>
              </a:rPr>
              <a:t>We also take into account features of the physical context and physical movements of the communicator, which the AI programs cannot do.</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080F4A0A-F413-9B15-BEA0-DF4FA6BAEAFF}"/>
              </a:ext>
            </a:extLst>
          </p:cNvPr>
          <p:cNvSpPr>
            <a:spLocks noGrp="1"/>
          </p:cNvSpPr>
          <p:nvPr>
            <p:ph type="sldNum" sz="quarter" idx="7"/>
          </p:nvPr>
        </p:nvSpPr>
        <p:spPr/>
        <p:txBody>
          <a:bodyPr/>
          <a:lstStyle/>
          <a:p>
            <a:fld id="{B6F15528-21DE-4FAA-801E-634DDDAF4B2B}" type="slidenum">
              <a:rPr lang="en-SG" smtClean="0"/>
              <a:t>51</a:t>
            </a:fld>
            <a:endParaRPr lang="en-SG"/>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6786" y="365251"/>
            <a:ext cx="9808210" cy="4590744"/>
          </a:xfrm>
          <a:prstGeom prst="rect">
            <a:avLst/>
          </a:prstGeom>
        </p:spPr>
        <p:txBody>
          <a:bodyPr vert="horz" wrap="square" lIns="0" tIns="11430" rIns="0" bIns="0" rtlCol="0">
            <a:spAutoFit/>
          </a:bodyPr>
          <a:lstStyle/>
          <a:p>
            <a:pPr marL="588010" marR="5080" indent="-571500" algn="just">
              <a:lnSpc>
                <a:spcPct val="130000"/>
              </a:lnSpc>
              <a:spcBef>
                <a:spcPts val="90"/>
              </a:spcBef>
              <a:buFont typeface="Arial" panose="020B0604020202020204" pitchFamily="34" charset="0"/>
              <a:buChar char="•"/>
            </a:pPr>
            <a:r>
              <a:rPr sz="2800" spc="-5" dirty="0">
                <a:latin typeface="Times New Roman"/>
                <a:cs typeface="Times New Roman"/>
              </a:rPr>
              <a:t>The difference between non-linguistic  communication and linguistic communication is </a:t>
            </a:r>
            <a:r>
              <a:rPr sz="2800" dirty="0">
                <a:latin typeface="Times New Roman"/>
                <a:cs typeface="Times New Roman"/>
              </a:rPr>
              <a:t>a  </a:t>
            </a:r>
            <a:r>
              <a:rPr sz="2800" spc="-5" dirty="0">
                <a:latin typeface="Times New Roman"/>
                <a:cs typeface="Times New Roman"/>
              </a:rPr>
              <a:t>difference </a:t>
            </a:r>
            <a:r>
              <a:rPr sz="2800" dirty="0">
                <a:latin typeface="Times New Roman"/>
                <a:cs typeface="Times New Roman"/>
              </a:rPr>
              <a:t>of </a:t>
            </a:r>
            <a:r>
              <a:rPr sz="2800" spc="-5" dirty="0">
                <a:latin typeface="Times New Roman"/>
                <a:cs typeface="Times New Roman"/>
              </a:rPr>
              <a:t>tool </a:t>
            </a:r>
            <a:r>
              <a:rPr sz="2800" dirty="0">
                <a:latin typeface="Times New Roman"/>
                <a:cs typeface="Times New Roman"/>
              </a:rPr>
              <a:t>or </a:t>
            </a:r>
            <a:r>
              <a:rPr sz="2800" spc="-5" dirty="0">
                <a:latin typeface="Times New Roman"/>
                <a:cs typeface="Times New Roman"/>
              </a:rPr>
              <a:t>mode, with resulting differences  in</a:t>
            </a:r>
            <a:r>
              <a:rPr sz="2800" spc="-135" dirty="0">
                <a:latin typeface="Times New Roman"/>
                <a:cs typeface="Times New Roman"/>
              </a:rPr>
              <a:t> </a:t>
            </a:r>
            <a:r>
              <a:rPr sz="2800" spc="-5" dirty="0">
                <a:latin typeface="Times New Roman"/>
                <a:cs typeface="Times New Roman"/>
              </a:rPr>
              <a:t>precision,</a:t>
            </a:r>
            <a:r>
              <a:rPr sz="2800" spc="-135" dirty="0">
                <a:latin typeface="Times New Roman"/>
                <a:cs typeface="Times New Roman"/>
              </a:rPr>
              <a:t> </a:t>
            </a:r>
            <a:r>
              <a:rPr sz="2800" spc="-5" dirty="0">
                <a:latin typeface="Times New Roman"/>
                <a:cs typeface="Times New Roman"/>
              </a:rPr>
              <a:t>like</a:t>
            </a:r>
            <a:r>
              <a:rPr sz="2800" spc="-135" dirty="0">
                <a:latin typeface="Times New Roman"/>
                <a:cs typeface="Times New Roman"/>
              </a:rPr>
              <a:t> </a:t>
            </a:r>
            <a:r>
              <a:rPr sz="2800" spc="-5" dirty="0">
                <a:latin typeface="Times New Roman"/>
                <a:cs typeface="Times New Roman"/>
              </a:rPr>
              <a:t>the</a:t>
            </a:r>
            <a:r>
              <a:rPr sz="2800" spc="-135" dirty="0">
                <a:latin typeface="Times New Roman"/>
                <a:cs typeface="Times New Roman"/>
              </a:rPr>
              <a:t> </a:t>
            </a:r>
            <a:r>
              <a:rPr sz="2800" spc="-5" dirty="0">
                <a:latin typeface="Times New Roman"/>
                <a:cs typeface="Times New Roman"/>
              </a:rPr>
              <a:t>difference</a:t>
            </a:r>
            <a:r>
              <a:rPr sz="2800" spc="-135" dirty="0">
                <a:latin typeface="Times New Roman"/>
                <a:cs typeface="Times New Roman"/>
              </a:rPr>
              <a:t> </a:t>
            </a:r>
            <a:r>
              <a:rPr sz="2800" spc="-5" dirty="0">
                <a:latin typeface="Times New Roman"/>
                <a:cs typeface="Times New Roman"/>
              </a:rPr>
              <a:t>between</a:t>
            </a:r>
            <a:r>
              <a:rPr sz="2800" spc="-135" dirty="0">
                <a:latin typeface="Times New Roman"/>
                <a:cs typeface="Times New Roman"/>
              </a:rPr>
              <a:t> </a:t>
            </a:r>
            <a:r>
              <a:rPr sz="2800" spc="-5" dirty="0">
                <a:latin typeface="Times New Roman"/>
                <a:cs typeface="Times New Roman"/>
              </a:rPr>
              <a:t>ripping</a:t>
            </a:r>
            <a:r>
              <a:rPr sz="2800" spc="-135" dirty="0">
                <a:latin typeface="Times New Roman"/>
                <a:cs typeface="Times New Roman"/>
              </a:rPr>
              <a:t> </a:t>
            </a:r>
            <a:r>
              <a:rPr sz="2800" spc="-5" dirty="0">
                <a:latin typeface="Times New Roman"/>
                <a:cs typeface="Times New Roman"/>
              </a:rPr>
              <a:t>bread  into pieces with </a:t>
            </a:r>
            <a:r>
              <a:rPr sz="2800" dirty="0">
                <a:latin typeface="Times New Roman"/>
                <a:cs typeface="Times New Roman"/>
              </a:rPr>
              <a:t>your </a:t>
            </a:r>
            <a:r>
              <a:rPr sz="2800" spc="-5" dirty="0">
                <a:latin typeface="Times New Roman"/>
                <a:cs typeface="Times New Roman"/>
              </a:rPr>
              <a:t>hands and cutting it carefully  with </a:t>
            </a:r>
            <a:r>
              <a:rPr sz="2800" dirty="0">
                <a:latin typeface="Times New Roman"/>
                <a:cs typeface="Times New Roman"/>
              </a:rPr>
              <a:t>a</a:t>
            </a:r>
            <a:r>
              <a:rPr sz="2800" spc="-5" dirty="0">
                <a:latin typeface="Times New Roman"/>
                <a:cs typeface="Times New Roman"/>
              </a:rPr>
              <a:t> knife.</a:t>
            </a:r>
            <a:endParaRPr sz="2800" dirty="0">
              <a:latin typeface="Times New Roman"/>
              <a:cs typeface="Times New Roman"/>
            </a:endParaRPr>
          </a:p>
          <a:p>
            <a:pPr marL="584200" marR="5080" indent="-571500" algn="just">
              <a:lnSpc>
                <a:spcPct val="130000"/>
              </a:lnSpc>
              <a:spcBef>
                <a:spcPts val="1185"/>
              </a:spcBef>
              <a:buFont typeface="Arial" panose="020B0604020202020204" pitchFamily="34" charset="0"/>
              <a:buChar char="•"/>
            </a:pPr>
            <a:r>
              <a:rPr sz="2800" spc="-5" dirty="0">
                <a:latin typeface="Times New Roman"/>
                <a:cs typeface="Times New Roman"/>
              </a:rPr>
              <a:t>The inferential process can </a:t>
            </a:r>
            <a:r>
              <a:rPr sz="2800" dirty="0">
                <a:latin typeface="Times New Roman"/>
                <a:cs typeface="Times New Roman"/>
              </a:rPr>
              <a:t>be </a:t>
            </a:r>
            <a:r>
              <a:rPr sz="2800" spc="-5" dirty="0">
                <a:latin typeface="Times New Roman"/>
                <a:cs typeface="Times New Roman"/>
              </a:rPr>
              <a:t>more </a:t>
            </a:r>
            <a:r>
              <a:rPr sz="2800" dirty="0">
                <a:latin typeface="Times New Roman"/>
                <a:cs typeface="Times New Roman"/>
              </a:rPr>
              <a:t>or </a:t>
            </a:r>
            <a:r>
              <a:rPr sz="2800" spc="-5" dirty="0">
                <a:latin typeface="Times New Roman"/>
                <a:cs typeface="Times New Roman"/>
              </a:rPr>
              <a:t>less  constrained, </a:t>
            </a:r>
            <a:r>
              <a:rPr sz="2800" dirty="0">
                <a:latin typeface="Times New Roman"/>
                <a:cs typeface="Times New Roman"/>
              </a:rPr>
              <a:t>but </a:t>
            </a:r>
            <a:r>
              <a:rPr sz="2800" spc="-5" dirty="0">
                <a:latin typeface="Times New Roman"/>
                <a:cs typeface="Times New Roman"/>
              </a:rPr>
              <a:t>never constrained completely (in </a:t>
            </a:r>
            <a:r>
              <a:rPr sz="2800" dirty="0">
                <a:latin typeface="Times New Roman"/>
                <a:cs typeface="Times New Roman"/>
              </a:rPr>
              <a:t>a  </a:t>
            </a:r>
            <a:r>
              <a:rPr sz="2800" spc="-5" dirty="0">
                <a:latin typeface="Times New Roman"/>
                <a:cs typeface="Times New Roman"/>
              </a:rPr>
              <a:t>fully deterministic way)</a:t>
            </a:r>
            <a:r>
              <a:rPr lang="en-US" sz="2800" spc="-5" dirty="0">
                <a:latin typeface="Times New Roman"/>
                <a:cs typeface="Times New Roman"/>
              </a:rPr>
              <a:t>, as Popper pointed out</a:t>
            </a:r>
            <a:r>
              <a:rPr sz="2800" spc="-5" dirty="0">
                <a:latin typeface="Times New Roman"/>
                <a:cs typeface="Times New Roman"/>
              </a:rPr>
              <a:t>.</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E9032A7A-D622-10B0-9DB4-A839E4DE2B2C}"/>
              </a:ext>
            </a:extLst>
          </p:cNvPr>
          <p:cNvSpPr>
            <a:spLocks noGrp="1"/>
          </p:cNvSpPr>
          <p:nvPr>
            <p:ph type="sldNum" sz="quarter" idx="7"/>
          </p:nvPr>
        </p:nvSpPr>
        <p:spPr/>
        <p:txBody>
          <a:bodyPr/>
          <a:lstStyle/>
          <a:p>
            <a:fld id="{B6F15528-21DE-4FAA-801E-634DDDAF4B2B}" type="slidenum">
              <a:rPr lang="en-SG" smtClean="0"/>
              <a:t>52</a:t>
            </a:fld>
            <a:endParaRPr lang="en-SG"/>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597" y="365251"/>
            <a:ext cx="9804400" cy="2196242"/>
          </a:xfrm>
          <a:prstGeom prst="rect">
            <a:avLst/>
          </a:prstGeom>
        </p:spPr>
        <p:txBody>
          <a:bodyPr vert="horz" wrap="square" lIns="0" tIns="11430" rIns="0" bIns="0" rtlCol="0">
            <a:spAutoFit/>
          </a:bodyPr>
          <a:lstStyle/>
          <a:p>
            <a:pPr marL="469900" marR="5080" indent="-457200" algn="just">
              <a:lnSpc>
                <a:spcPct val="130000"/>
              </a:lnSpc>
              <a:spcBef>
                <a:spcPts val="90"/>
              </a:spcBef>
              <a:buFont typeface="Arial" panose="020B0604020202020204" pitchFamily="34" charset="0"/>
              <a:buChar char="•"/>
            </a:pPr>
            <a:r>
              <a:rPr lang="en-US" sz="2800" dirty="0">
                <a:latin typeface="Times New Roman"/>
                <a:cs typeface="Times New Roman"/>
              </a:rPr>
              <a:t>A</a:t>
            </a:r>
            <a:r>
              <a:rPr sz="2800" dirty="0">
                <a:latin typeface="Times New Roman"/>
                <a:cs typeface="Times New Roman"/>
              </a:rPr>
              <a:t> </a:t>
            </a:r>
            <a:r>
              <a:rPr sz="2800" spc="-5" dirty="0">
                <a:latin typeface="Times New Roman"/>
                <a:cs typeface="Times New Roman"/>
              </a:rPr>
              <a:t>problem with much </a:t>
            </a:r>
            <a:r>
              <a:rPr sz="2800" dirty="0">
                <a:latin typeface="Times New Roman"/>
                <a:cs typeface="Times New Roman"/>
              </a:rPr>
              <a:t>of </a:t>
            </a:r>
            <a:r>
              <a:rPr sz="2800" spc="-5" dirty="0">
                <a:latin typeface="Times New Roman"/>
                <a:cs typeface="Times New Roman"/>
              </a:rPr>
              <a:t>the psycholinguistics literature is the assumption that meaning creation  involving language is special, </a:t>
            </a:r>
            <a:r>
              <a:rPr sz="2800" dirty="0">
                <a:latin typeface="Times New Roman"/>
                <a:cs typeface="Times New Roman"/>
              </a:rPr>
              <a:t>but </a:t>
            </a:r>
            <a:r>
              <a:rPr sz="2800" spc="-5" dirty="0">
                <a:latin typeface="Times New Roman"/>
                <a:cs typeface="Times New Roman"/>
              </a:rPr>
              <a:t>they </a:t>
            </a:r>
            <a:r>
              <a:rPr lang="en-US" sz="2800" spc="-5" dirty="0">
                <a:latin typeface="Times New Roman"/>
                <a:cs typeface="Times New Roman"/>
              </a:rPr>
              <a:t>rarely</a:t>
            </a:r>
            <a:r>
              <a:rPr sz="2800" spc="-545" dirty="0">
                <a:latin typeface="Times New Roman"/>
                <a:cs typeface="Times New Roman"/>
              </a:rPr>
              <a:t> </a:t>
            </a:r>
            <a:r>
              <a:rPr sz="2800" spc="-5" dirty="0">
                <a:latin typeface="Times New Roman"/>
                <a:cs typeface="Times New Roman"/>
              </a:rPr>
              <a:t>compare  it to meaning creation that doesn’t involve</a:t>
            </a:r>
            <a:r>
              <a:rPr sz="2800" spc="30" dirty="0">
                <a:latin typeface="Times New Roman"/>
                <a:cs typeface="Times New Roman"/>
              </a:rPr>
              <a:t> </a:t>
            </a:r>
            <a:r>
              <a:rPr sz="2800" spc="-5" dirty="0">
                <a:latin typeface="Times New Roman"/>
                <a:cs typeface="Times New Roman"/>
              </a:rPr>
              <a:t>language.</a:t>
            </a:r>
            <a:endParaRPr sz="2800" dirty="0">
              <a:latin typeface="Times New Roman"/>
              <a:cs typeface="Times New Roman"/>
            </a:endParaRPr>
          </a:p>
        </p:txBody>
      </p:sp>
      <p:sp>
        <p:nvSpPr>
          <p:cNvPr id="3" name="object 3"/>
          <p:cNvSpPr txBox="1"/>
          <p:nvPr/>
        </p:nvSpPr>
        <p:spPr>
          <a:xfrm>
            <a:off x="317500" y="2862538"/>
            <a:ext cx="9804400" cy="1077218"/>
          </a:xfrm>
          <a:prstGeom prst="rect">
            <a:avLst/>
          </a:prstGeom>
        </p:spPr>
        <p:txBody>
          <a:bodyPr vert="horz" wrap="square" lIns="0" tIns="12700" rIns="0" bIns="0" rtlCol="0">
            <a:spAutoFit/>
          </a:bodyPr>
          <a:lstStyle/>
          <a:p>
            <a:pPr marL="584200" marR="5080" indent="-571500" algn="just">
              <a:lnSpc>
                <a:spcPct val="130000"/>
              </a:lnSpc>
              <a:spcBef>
                <a:spcPts val="100"/>
              </a:spcBef>
              <a:buFont typeface="Arial" panose="020B0604020202020204" pitchFamily="34" charset="0"/>
              <a:buChar char="•"/>
            </a:pPr>
            <a:r>
              <a:rPr sz="2800" dirty="0">
                <a:latin typeface="Times New Roman"/>
                <a:cs typeface="Times New Roman"/>
              </a:rPr>
              <a:t>My</a:t>
            </a:r>
            <a:r>
              <a:rPr sz="2800" spc="-120" dirty="0">
                <a:latin typeface="Times New Roman"/>
                <a:cs typeface="Times New Roman"/>
              </a:rPr>
              <a:t> </a:t>
            </a:r>
            <a:r>
              <a:rPr sz="2800" spc="-5" dirty="0">
                <a:latin typeface="Times New Roman"/>
                <a:cs typeface="Times New Roman"/>
              </a:rPr>
              <a:t>hypothesis</a:t>
            </a:r>
            <a:r>
              <a:rPr sz="2800" spc="-120" dirty="0">
                <a:latin typeface="Times New Roman"/>
                <a:cs typeface="Times New Roman"/>
              </a:rPr>
              <a:t> </a:t>
            </a:r>
            <a:r>
              <a:rPr sz="2800" spc="-5" dirty="0">
                <a:latin typeface="Times New Roman"/>
                <a:cs typeface="Times New Roman"/>
              </a:rPr>
              <a:t>is</a:t>
            </a:r>
            <a:r>
              <a:rPr sz="2800" spc="-114" dirty="0">
                <a:latin typeface="Times New Roman"/>
                <a:cs typeface="Times New Roman"/>
              </a:rPr>
              <a:t> </a:t>
            </a:r>
            <a:r>
              <a:rPr sz="2800" spc="-5" dirty="0">
                <a:latin typeface="Times New Roman"/>
                <a:cs typeface="Times New Roman"/>
              </a:rPr>
              <a:t>that</a:t>
            </a:r>
            <a:r>
              <a:rPr sz="2800" spc="-120" dirty="0">
                <a:latin typeface="Times New Roman"/>
                <a:cs typeface="Times New Roman"/>
              </a:rPr>
              <a:t> </a:t>
            </a:r>
            <a:r>
              <a:rPr sz="2800" spc="-5" dirty="0">
                <a:latin typeface="Times New Roman"/>
                <a:cs typeface="Times New Roman"/>
              </a:rPr>
              <a:t>if</a:t>
            </a:r>
            <a:r>
              <a:rPr sz="2800" spc="-120" dirty="0">
                <a:latin typeface="Times New Roman"/>
                <a:cs typeface="Times New Roman"/>
              </a:rPr>
              <a:t> </a:t>
            </a:r>
            <a:r>
              <a:rPr sz="2800" dirty="0">
                <a:latin typeface="Times New Roman"/>
                <a:cs typeface="Times New Roman"/>
              </a:rPr>
              <a:t>we</a:t>
            </a:r>
            <a:r>
              <a:rPr sz="2800" spc="-114" dirty="0">
                <a:latin typeface="Times New Roman"/>
                <a:cs typeface="Times New Roman"/>
              </a:rPr>
              <a:t> </a:t>
            </a:r>
            <a:r>
              <a:rPr sz="2800" spc="-5" dirty="0">
                <a:latin typeface="Times New Roman"/>
                <a:cs typeface="Times New Roman"/>
              </a:rPr>
              <a:t>did</a:t>
            </a:r>
            <a:r>
              <a:rPr sz="2800" spc="-120" dirty="0">
                <a:latin typeface="Times New Roman"/>
                <a:cs typeface="Times New Roman"/>
              </a:rPr>
              <a:t> </a:t>
            </a:r>
            <a:r>
              <a:rPr sz="2800" spc="-5" dirty="0">
                <a:latin typeface="Times New Roman"/>
                <a:cs typeface="Times New Roman"/>
              </a:rPr>
              <a:t>such</a:t>
            </a:r>
            <a:r>
              <a:rPr sz="2800" spc="-120" dirty="0">
                <a:latin typeface="Times New Roman"/>
                <a:cs typeface="Times New Roman"/>
              </a:rPr>
              <a:t> </a:t>
            </a:r>
            <a:r>
              <a:rPr sz="2800" dirty="0">
                <a:latin typeface="Times New Roman"/>
                <a:cs typeface="Times New Roman"/>
              </a:rPr>
              <a:t>a</a:t>
            </a:r>
            <a:r>
              <a:rPr sz="2800" spc="-114" dirty="0">
                <a:latin typeface="Times New Roman"/>
                <a:cs typeface="Times New Roman"/>
              </a:rPr>
              <a:t> </a:t>
            </a:r>
            <a:r>
              <a:rPr sz="2800" spc="-5" dirty="0">
                <a:latin typeface="Times New Roman"/>
                <a:cs typeface="Times New Roman"/>
              </a:rPr>
              <a:t>study</a:t>
            </a:r>
            <a:r>
              <a:rPr sz="2800" spc="-120" dirty="0">
                <a:latin typeface="Times New Roman"/>
                <a:cs typeface="Times New Roman"/>
              </a:rPr>
              <a:t> </a:t>
            </a:r>
            <a:r>
              <a:rPr sz="2800" dirty="0">
                <a:latin typeface="Times New Roman"/>
                <a:cs typeface="Times New Roman"/>
              </a:rPr>
              <a:t>we</a:t>
            </a:r>
            <a:r>
              <a:rPr sz="2800" spc="-120" dirty="0">
                <a:latin typeface="Times New Roman"/>
                <a:cs typeface="Times New Roman"/>
              </a:rPr>
              <a:t> </a:t>
            </a:r>
            <a:r>
              <a:rPr sz="2800" spc="-5" dirty="0">
                <a:latin typeface="Times New Roman"/>
                <a:cs typeface="Times New Roman"/>
              </a:rPr>
              <a:t>would  find </a:t>
            </a:r>
            <a:r>
              <a:rPr sz="2800" dirty="0">
                <a:latin typeface="Times New Roman"/>
                <a:cs typeface="Times New Roman"/>
              </a:rPr>
              <a:t>no </a:t>
            </a:r>
            <a:r>
              <a:rPr sz="2800" spc="-5" dirty="0">
                <a:latin typeface="Times New Roman"/>
                <a:cs typeface="Times New Roman"/>
              </a:rPr>
              <a:t>difference.</a:t>
            </a:r>
            <a:endParaRPr sz="2800" dirty="0">
              <a:latin typeface="Times New Roman"/>
              <a:cs typeface="Times New Roman"/>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597" y="392684"/>
            <a:ext cx="9804400" cy="6273128"/>
          </a:xfrm>
          <a:prstGeom prst="rect">
            <a:avLst/>
          </a:prstGeom>
        </p:spPr>
        <p:txBody>
          <a:bodyPr vert="horz" wrap="square" lIns="0" tIns="13335" rIns="0" bIns="0" rtlCol="0">
            <a:spAutoFit/>
          </a:bodyPr>
          <a:lstStyle/>
          <a:p>
            <a:pPr marL="469900" marR="5080" indent="-457200" algn="just">
              <a:lnSpc>
                <a:spcPct val="130000"/>
              </a:lnSpc>
              <a:spcBef>
                <a:spcPts val="600"/>
              </a:spcBef>
              <a:buFont typeface="Arial" panose="020B0604020202020204" pitchFamily="34" charset="0"/>
              <a:buChar char="•"/>
            </a:pPr>
            <a:r>
              <a:rPr sz="2800" dirty="0">
                <a:latin typeface="Times New Roman"/>
                <a:cs typeface="Times New Roman"/>
              </a:rPr>
              <a:t>As </a:t>
            </a:r>
            <a:r>
              <a:rPr sz="2800" spc="-5" dirty="0">
                <a:latin typeface="Times New Roman"/>
                <a:cs typeface="Times New Roman"/>
              </a:rPr>
              <a:t>meaning creation in communication depends </a:t>
            </a:r>
            <a:r>
              <a:rPr sz="2800" dirty="0">
                <a:latin typeface="Times New Roman"/>
                <a:cs typeface="Times New Roman"/>
              </a:rPr>
              <a:t>on  </a:t>
            </a:r>
            <a:r>
              <a:rPr sz="2800" spc="-5" dirty="0">
                <a:latin typeface="Times New Roman"/>
                <a:cs typeface="Times New Roman"/>
              </a:rPr>
              <a:t>inferring the intention </a:t>
            </a:r>
            <a:r>
              <a:rPr sz="2800" dirty="0">
                <a:latin typeface="Times New Roman"/>
                <a:cs typeface="Times New Roman"/>
              </a:rPr>
              <a:t>of a </a:t>
            </a:r>
            <a:r>
              <a:rPr sz="2800" spc="-5" dirty="0">
                <a:latin typeface="Times New Roman"/>
                <a:cs typeface="Times New Roman"/>
              </a:rPr>
              <a:t>communicator in  performing some action, there </a:t>
            </a:r>
            <a:r>
              <a:rPr sz="2800" dirty="0">
                <a:latin typeface="Times New Roman"/>
                <a:cs typeface="Times New Roman"/>
              </a:rPr>
              <a:t>is </a:t>
            </a:r>
            <a:r>
              <a:rPr sz="2800" spc="-5" dirty="0">
                <a:latin typeface="Times New Roman"/>
                <a:cs typeface="Times New Roman"/>
              </a:rPr>
              <a:t>then </a:t>
            </a:r>
            <a:r>
              <a:rPr sz="2800" dirty="0">
                <a:latin typeface="Times New Roman"/>
                <a:cs typeface="Times New Roman"/>
              </a:rPr>
              <a:t>no </a:t>
            </a:r>
            <a:r>
              <a:rPr sz="2800" spc="-5" dirty="0">
                <a:latin typeface="Times New Roman"/>
                <a:cs typeface="Times New Roman"/>
              </a:rPr>
              <a:t>semantics in  the sense </a:t>
            </a:r>
            <a:r>
              <a:rPr sz="2800" dirty="0">
                <a:latin typeface="Times New Roman"/>
                <a:cs typeface="Times New Roman"/>
              </a:rPr>
              <a:t>of words or </a:t>
            </a:r>
            <a:r>
              <a:rPr sz="2800" spc="-5" dirty="0">
                <a:latin typeface="Times New Roman"/>
                <a:cs typeface="Times New Roman"/>
              </a:rPr>
              <a:t>signs having meaning divorced </a:t>
            </a:r>
            <a:r>
              <a:rPr sz="2800" dirty="0">
                <a:latin typeface="Times New Roman"/>
                <a:cs typeface="Times New Roman"/>
              </a:rPr>
              <a:t>from </a:t>
            </a:r>
            <a:r>
              <a:rPr sz="2800" spc="-5" dirty="0">
                <a:latin typeface="Times New Roman"/>
                <a:cs typeface="Times New Roman"/>
              </a:rPr>
              <a:t>actual </a:t>
            </a:r>
            <a:r>
              <a:rPr sz="2800" dirty="0">
                <a:latin typeface="Times New Roman"/>
                <a:cs typeface="Times New Roman"/>
              </a:rPr>
              <a:t>use by </a:t>
            </a:r>
            <a:r>
              <a:rPr sz="2800" spc="-5" dirty="0">
                <a:latin typeface="Times New Roman"/>
                <a:cs typeface="Times New Roman"/>
              </a:rPr>
              <a:t>some</a:t>
            </a:r>
            <a:r>
              <a:rPr sz="2800" spc="-25" dirty="0">
                <a:latin typeface="Times New Roman"/>
                <a:cs typeface="Times New Roman"/>
              </a:rPr>
              <a:t> </a:t>
            </a:r>
            <a:r>
              <a:rPr sz="2800" spc="-5" dirty="0">
                <a:latin typeface="Times New Roman"/>
                <a:cs typeface="Times New Roman"/>
              </a:rPr>
              <a:t>communicator</a:t>
            </a:r>
            <a:r>
              <a:rPr lang="en-US" sz="2800" spc="-5" dirty="0">
                <a:latin typeface="Times New Roman"/>
                <a:cs typeface="Times New Roman"/>
              </a:rPr>
              <a:t> to some addressee in some particular context</a:t>
            </a:r>
            <a:r>
              <a:rPr sz="2800" spc="-5" dirty="0">
                <a:latin typeface="Times New Roman"/>
                <a:cs typeface="Times New Roman"/>
              </a:rPr>
              <a:t>.</a:t>
            </a:r>
            <a:endParaRPr sz="2800" dirty="0">
              <a:latin typeface="Times New Roman"/>
              <a:cs typeface="Times New Roman"/>
            </a:endParaRPr>
          </a:p>
          <a:p>
            <a:pPr marL="469900" indent="-457200" algn="just">
              <a:lnSpc>
                <a:spcPct val="130000"/>
              </a:lnSpc>
              <a:spcBef>
                <a:spcPts val="600"/>
              </a:spcBef>
              <a:buFont typeface="Arial" panose="020B0604020202020204" pitchFamily="34" charset="0"/>
              <a:buChar char="•"/>
            </a:pPr>
            <a:r>
              <a:rPr sz="2800" spc="-5" dirty="0">
                <a:latin typeface="Times New Roman"/>
                <a:cs typeface="Times New Roman"/>
              </a:rPr>
              <a:t>That is, </a:t>
            </a:r>
            <a:r>
              <a:rPr sz="2800" b="1" spc="-5" dirty="0">
                <a:latin typeface="Times New Roman"/>
                <a:cs typeface="Times New Roman"/>
              </a:rPr>
              <a:t>it is all</a:t>
            </a:r>
            <a:r>
              <a:rPr sz="2800" b="1" spc="5" dirty="0">
                <a:latin typeface="Times New Roman"/>
                <a:cs typeface="Times New Roman"/>
              </a:rPr>
              <a:t> </a:t>
            </a:r>
            <a:r>
              <a:rPr sz="2800" b="1" spc="-5" dirty="0">
                <a:latin typeface="Times New Roman"/>
                <a:cs typeface="Times New Roman"/>
              </a:rPr>
              <a:t>pragmatics</a:t>
            </a:r>
            <a:r>
              <a:rPr sz="2800" spc="-5" dirty="0">
                <a:latin typeface="Times New Roman"/>
                <a:cs typeface="Times New Roman"/>
              </a:rPr>
              <a:t>.</a:t>
            </a:r>
            <a:endParaRPr sz="2800" dirty="0">
              <a:latin typeface="Times New Roman"/>
              <a:cs typeface="Times New Roman"/>
            </a:endParaRPr>
          </a:p>
          <a:p>
            <a:pPr marL="469900" marR="5080" indent="-457200" algn="just">
              <a:lnSpc>
                <a:spcPct val="130000"/>
              </a:lnSpc>
              <a:spcBef>
                <a:spcPts val="600"/>
              </a:spcBef>
              <a:buFont typeface="Arial" panose="020B0604020202020204" pitchFamily="34" charset="0"/>
              <a:buChar char="•"/>
            </a:pPr>
            <a:r>
              <a:rPr sz="2800" spc="-5" dirty="0">
                <a:latin typeface="Times New Roman"/>
                <a:cs typeface="Times New Roman"/>
              </a:rPr>
              <a:t>When </a:t>
            </a:r>
            <a:r>
              <a:rPr sz="2800" dirty="0">
                <a:latin typeface="Times New Roman"/>
                <a:cs typeface="Times New Roman"/>
              </a:rPr>
              <a:t>we </a:t>
            </a:r>
            <a:r>
              <a:rPr sz="2800" spc="-5" dirty="0">
                <a:latin typeface="Times New Roman"/>
                <a:cs typeface="Times New Roman"/>
              </a:rPr>
              <a:t>attempt to understand something </a:t>
            </a:r>
            <a:r>
              <a:rPr sz="2800" dirty="0">
                <a:latin typeface="Times New Roman"/>
                <a:cs typeface="Times New Roman"/>
              </a:rPr>
              <a:t>out</a:t>
            </a:r>
            <a:r>
              <a:rPr sz="2800" spc="540" dirty="0">
                <a:latin typeface="Times New Roman"/>
                <a:cs typeface="Times New Roman"/>
              </a:rPr>
              <a:t> </a:t>
            </a:r>
            <a:r>
              <a:rPr sz="2800" dirty="0">
                <a:latin typeface="Times New Roman"/>
                <a:cs typeface="Times New Roman"/>
              </a:rPr>
              <a:t>of  </a:t>
            </a:r>
            <a:r>
              <a:rPr sz="2800" spc="-5" dirty="0">
                <a:latin typeface="Times New Roman"/>
                <a:cs typeface="Times New Roman"/>
              </a:rPr>
              <a:t>context, </a:t>
            </a:r>
            <a:r>
              <a:rPr sz="2800" dirty="0">
                <a:latin typeface="Times New Roman"/>
                <a:cs typeface="Times New Roman"/>
              </a:rPr>
              <a:t>we </a:t>
            </a:r>
            <a:r>
              <a:rPr sz="2800" spc="-5" dirty="0">
                <a:latin typeface="Times New Roman"/>
                <a:cs typeface="Times New Roman"/>
              </a:rPr>
              <a:t>create </a:t>
            </a:r>
            <a:r>
              <a:rPr sz="2800" dirty="0">
                <a:latin typeface="Times New Roman"/>
                <a:cs typeface="Times New Roman"/>
              </a:rPr>
              <a:t>a </a:t>
            </a:r>
            <a:r>
              <a:rPr sz="2800" spc="-5" dirty="0">
                <a:latin typeface="Times New Roman"/>
                <a:cs typeface="Times New Roman"/>
              </a:rPr>
              <a:t>context in which </a:t>
            </a:r>
            <a:r>
              <a:rPr sz="2800" dirty="0">
                <a:latin typeface="Times New Roman"/>
                <a:cs typeface="Times New Roman"/>
              </a:rPr>
              <a:t>a </a:t>
            </a:r>
            <a:r>
              <a:rPr sz="2800" spc="-5" dirty="0">
                <a:latin typeface="Times New Roman"/>
                <a:cs typeface="Times New Roman"/>
              </a:rPr>
              <a:t>possible  motivation for the </a:t>
            </a:r>
            <a:r>
              <a:rPr lang="en-US" sz="2800" spc="-5" dirty="0">
                <a:latin typeface="Times New Roman"/>
                <a:cs typeface="Times New Roman"/>
              </a:rPr>
              <a:t>communicative</a:t>
            </a:r>
            <a:r>
              <a:rPr sz="2800" spc="-5" dirty="0">
                <a:latin typeface="Times New Roman"/>
                <a:cs typeface="Times New Roman"/>
              </a:rPr>
              <a:t> act would “make</a:t>
            </a:r>
            <a:r>
              <a:rPr sz="2800" spc="260" dirty="0">
                <a:latin typeface="Times New Roman"/>
                <a:cs typeface="Times New Roman"/>
              </a:rPr>
              <a:t> </a:t>
            </a:r>
            <a:r>
              <a:rPr sz="2800" spc="-5" dirty="0">
                <a:latin typeface="Times New Roman"/>
                <a:cs typeface="Times New Roman"/>
              </a:rPr>
              <a:t>sense”,</a:t>
            </a:r>
            <a:r>
              <a:rPr lang="en-US" sz="2800" dirty="0">
                <a:latin typeface="Times New Roman"/>
                <a:cs typeface="Times New Roman"/>
              </a:rPr>
              <a:t> </a:t>
            </a:r>
            <a:r>
              <a:rPr sz="2800" spc="-5" dirty="0">
                <a:latin typeface="Times New Roman"/>
                <a:cs typeface="Times New Roman"/>
              </a:rPr>
              <a:t>i.e. </a:t>
            </a:r>
            <a:r>
              <a:rPr sz="2800" dirty="0">
                <a:latin typeface="Times New Roman"/>
                <a:cs typeface="Times New Roman"/>
              </a:rPr>
              <a:t>we </a:t>
            </a:r>
            <a:r>
              <a:rPr sz="2800" spc="-5" dirty="0">
                <a:latin typeface="Times New Roman"/>
                <a:cs typeface="Times New Roman"/>
              </a:rPr>
              <a:t>create it’s meaning </a:t>
            </a:r>
            <a:r>
              <a:rPr sz="2800" dirty="0">
                <a:latin typeface="Times New Roman"/>
                <a:cs typeface="Times New Roman"/>
              </a:rPr>
              <a:t>by </a:t>
            </a:r>
            <a:r>
              <a:rPr sz="2800" spc="-5" dirty="0">
                <a:latin typeface="Times New Roman"/>
                <a:cs typeface="Times New Roman"/>
              </a:rPr>
              <a:t>selecting </a:t>
            </a:r>
            <a:r>
              <a:rPr sz="2800" dirty="0">
                <a:latin typeface="Times New Roman"/>
                <a:cs typeface="Times New Roman"/>
              </a:rPr>
              <a:t>a </a:t>
            </a:r>
            <a:r>
              <a:rPr sz="2800" spc="-5" dirty="0">
                <a:latin typeface="Times New Roman"/>
                <a:cs typeface="Times New Roman"/>
              </a:rPr>
              <a:t>particular  frame</a:t>
            </a:r>
            <a:r>
              <a:rPr lang="en-US" sz="2800" spc="-5" dirty="0">
                <a:latin typeface="Times New Roman"/>
                <a:cs typeface="Times New Roman"/>
              </a:rPr>
              <a:t> (context of interpretation)</a:t>
            </a:r>
            <a:r>
              <a:rPr sz="2800" spc="-5" dirty="0">
                <a:latin typeface="Times New Roman"/>
                <a:cs typeface="Times New Roman"/>
              </a:rPr>
              <a:t> in which to give it </a:t>
            </a:r>
            <a:r>
              <a:rPr sz="2800" dirty="0">
                <a:latin typeface="Times New Roman"/>
                <a:cs typeface="Times New Roman"/>
              </a:rPr>
              <a:t>a</a:t>
            </a:r>
            <a:r>
              <a:rPr sz="2800" spc="5" dirty="0">
                <a:latin typeface="Times New Roman"/>
                <a:cs typeface="Times New Roman"/>
              </a:rPr>
              <a:t> </a:t>
            </a:r>
            <a:r>
              <a:rPr sz="2800" spc="-5" dirty="0">
                <a:latin typeface="Times New Roman"/>
                <a:cs typeface="Times New Roman"/>
              </a:rPr>
              <a:t>meaning.</a:t>
            </a:r>
            <a:endParaRPr sz="2800" dirty="0">
              <a:latin typeface="Times New Roman"/>
              <a:cs typeface="Times New Roman"/>
            </a:endParaRPr>
          </a:p>
        </p:txBody>
      </p:sp>
      <p:sp>
        <p:nvSpPr>
          <p:cNvPr id="3" name="Slide Number Placeholder 2">
            <a:extLst>
              <a:ext uri="{FF2B5EF4-FFF2-40B4-BE49-F238E27FC236}">
                <a16:creationId xmlns:a16="http://schemas.microsoft.com/office/drawing/2014/main" id="{A9DC5851-7D0F-EB88-AAC4-341064310F32}"/>
              </a:ext>
            </a:extLst>
          </p:cNvPr>
          <p:cNvSpPr>
            <a:spLocks noGrp="1"/>
          </p:cNvSpPr>
          <p:nvPr>
            <p:ph type="sldNum" sz="quarter" idx="7"/>
          </p:nvPr>
        </p:nvSpPr>
        <p:spPr/>
        <p:txBody>
          <a:bodyPr/>
          <a:lstStyle/>
          <a:p>
            <a:fld id="{B6F15528-21DE-4FAA-801E-634DDDAF4B2B}" type="slidenum">
              <a:rPr lang="en-SG" smtClean="0"/>
              <a:t>54</a:t>
            </a:fld>
            <a:endParaRPr lang="en-S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1385" cy="6177915"/>
          </a:xfrm>
          <a:prstGeom prst="rect">
            <a:avLst/>
          </a:prstGeom>
        </p:spPr>
        <p:txBody>
          <a:bodyPr vert="horz" wrap="square" lIns="0" tIns="13335" rIns="0" bIns="0" rtlCol="0">
            <a:spAutoFit/>
          </a:bodyPr>
          <a:lstStyle/>
          <a:p>
            <a:pPr marL="12700" algn="just">
              <a:lnSpc>
                <a:spcPct val="100000"/>
              </a:lnSpc>
              <a:spcBef>
                <a:spcPts val="105"/>
              </a:spcBef>
            </a:pPr>
            <a:r>
              <a:rPr sz="2800" dirty="0">
                <a:latin typeface="Times New Roman"/>
                <a:cs typeface="Times New Roman"/>
              </a:rPr>
              <a:t>"Ikinamatay</a:t>
            </a:r>
            <a:r>
              <a:rPr sz="2800" spc="-40" dirty="0">
                <a:latin typeface="Times New Roman"/>
                <a:cs typeface="Times New Roman"/>
              </a:rPr>
              <a:t> </a:t>
            </a:r>
            <a:r>
              <a:rPr sz="2800" dirty="0">
                <a:latin typeface="Times New Roman"/>
                <a:cs typeface="Times New Roman"/>
              </a:rPr>
              <a:t>ni</a:t>
            </a:r>
            <a:r>
              <a:rPr sz="2800" spc="-30" dirty="0">
                <a:latin typeface="Times New Roman"/>
                <a:cs typeface="Times New Roman"/>
              </a:rPr>
              <a:t> </a:t>
            </a:r>
            <a:r>
              <a:rPr sz="2800" dirty="0">
                <a:latin typeface="Times New Roman"/>
                <a:cs typeface="Times New Roman"/>
              </a:rPr>
              <a:t>Mabini</a:t>
            </a:r>
            <a:r>
              <a:rPr sz="2800" spc="-30" dirty="0">
                <a:latin typeface="Times New Roman"/>
                <a:cs typeface="Times New Roman"/>
              </a:rPr>
              <a:t> </a:t>
            </a:r>
            <a:r>
              <a:rPr sz="2800" dirty="0">
                <a:latin typeface="Times New Roman"/>
                <a:cs typeface="Times New Roman"/>
              </a:rPr>
              <a:t>ang</a:t>
            </a:r>
            <a:r>
              <a:rPr sz="2800" spc="-30"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a:lnSpc>
                <a:spcPct val="100000"/>
              </a:lnSpc>
              <a:spcBef>
                <a:spcPts val="45"/>
              </a:spcBef>
            </a:pPr>
            <a:endParaRPr sz="2750">
              <a:latin typeface="Times New Roman"/>
              <a:cs typeface="Times New Roman"/>
            </a:endParaRPr>
          </a:p>
          <a:p>
            <a:pPr marL="12700" marR="5080" algn="just">
              <a:lnSpc>
                <a:spcPct val="96000"/>
              </a:lnSpc>
            </a:pPr>
            <a:r>
              <a:rPr sz="2800" dirty="0">
                <a:latin typeface="Times New Roman"/>
                <a:cs typeface="Times New Roman"/>
              </a:rPr>
              <a:t>In</a:t>
            </a:r>
            <a:r>
              <a:rPr sz="2800" spc="355" dirty="0">
                <a:latin typeface="Times New Roman"/>
                <a:cs typeface="Times New Roman"/>
              </a:rPr>
              <a:t>  </a:t>
            </a:r>
            <a:r>
              <a:rPr sz="2800" dirty="0">
                <a:latin typeface="Times New Roman"/>
                <a:cs typeface="Times New Roman"/>
              </a:rPr>
              <a:t>this</a:t>
            </a:r>
            <a:r>
              <a:rPr sz="2800" spc="360" dirty="0">
                <a:latin typeface="Times New Roman"/>
                <a:cs typeface="Times New Roman"/>
              </a:rPr>
              <a:t>  </a:t>
            </a:r>
            <a:r>
              <a:rPr sz="2800" dirty="0">
                <a:latin typeface="Times New Roman"/>
                <a:cs typeface="Times New Roman"/>
              </a:rPr>
              <a:t>sentence,</a:t>
            </a:r>
            <a:r>
              <a:rPr sz="2800" spc="355" dirty="0">
                <a:latin typeface="Times New Roman"/>
                <a:cs typeface="Times New Roman"/>
              </a:rPr>
              <a:t>  </a:t>
            </a:r>
            <a:r>
              <a:rPr sz="2800" dirty="0">
                <a:latin typeface="Times New Roman"/>
                <a:cs typeface="Times New Roman"/>
              </a:rPr>
              <a:t>the</a:t>
            </a:r>
            <a:r>
              <a:rPr sz="2800" spc="360" dirty="0">
                <a:latin typeface="Times New Roman"/>
                <a:cs typeface="Times New Roman"/>
              </a:rPr>
              <a:t>  </a:t>
            </a:r>
            <a:r>
              <a:rPr sz="2800" dirty="0">
                <a:latin typeface="Times New Roman"/>
                <a:cs typeface="Times New Roman"/>
              </a:rPr>
              <a:t>focus</a:t>
            </a:r>
            <a:r>
              <a:rPr sz="2800" spc="355" dirty="0">
                <a:latin typeface="Times New Roman"/>
                <a:cs typeface="Times New Roman"/>
              </a:rPr>
              <a:t>  </a:t>
            </a:r>
            <a:r>
              <a:rPr sz="2800" dirty="0">
                <a:latin typeface="Times New Roman"/>
                <a:cs typeface="Times New Roman"/>
              </a:rPr>
              <a:t>is</a:t>
            </a:r>
            <a:r>
              <a:rPr sz="2800" spc="360" dirty="0">
                <a:latin typeface="Times New Roman"/>
                <a:cs typeface="Times New Roman"/>
              </a:rPr>
              <a:t>  </a:t>
            </a:r>
            <a:r>
              <a:rPr sz="2800" dirty="0">
                <a:latin typeface="Times New Roman"/>
                <a:cs typeface="Times New Roman"/>
              </a:rPr>
              <a:t>on</a:t>
            </a:r>
            <a:r>
              <a:rPr sz="2800" spc="355" dirty="0">
                <a:latin typeface="Times New Roman"/>
                <a:cs typeface="Times New Roman"/>
              </a:rPr>
              <a:t>  </a:t>
            </a:r>
            <a:r>
              <a:rPr sz="2800" dirty="0">
                <a:latin typeface="Times New Roman"/>
                <a:cs typeface="Times New Roman"/>
              </a:rPr>
              <a:t>how</a:t>
            </a:r>
            <a:r>
              <a:rPr sz="2800" spc="355" dirty="0">
                <a:latin typeface="Times New Roman"/>
                <a:cs typeface="Times New Roman"/>
              </a:rPr>
              <a:t>  </a:t>
            </a:r>
            <a:r>
              <a:rPr sz="2800" dirty="0">
                <a:latin typeface="Times New Roman"/>
                <a:cs typeface="Times New Roman"/>
              </a:rPr>
              <a:t>Mabini's</a:t>
            </a:r>
            <a:r>
              <a:rPr sz="2800" spc="355" dirty="0">
                <a:latin typeface="Times New Roman"/>
                <a:cs typeface="Times New Roman"/>
              </a:rPr>
              <a:t>  </a:t>
            </a:r>
            <a:r>
              <a:rPr sz="2800" dirty="0">
                <a:latin typeface="Times New Roman"/>
                <a:cs typeface="Times New Roman"/>
              </a:rPr>
              <a:t>actions</a:t>
            </a:r>
            <a:r>
              <a:rPr sz="2800" spc="360" dirty="0">
                <a:latin typeface="Times New Roman"/>
                <a:cs typeface="Times New Roman"/>
              </a:rPr>
              <a:t>  </a:t>
            </a:r>
            <a:r>
              <a:rPr sz="2800" spc="-25" dirty="0">
                <a:latin typeface="Times New Roman"/>
                <a:cs typeface="Times New Roman"/>
              </a:rPr>
              <a:t>or </a:t>
            </a:r>
            <a:r>
              <a:rPr sz="2800" dirty="0">
                <a:latin typeface="Times New Roman"/>
                <a:cs typeface="Times New Roman"/>
              </a:rPr>
              <a:t>circumstances</a:t>
            </a:r>
            <a:r>
              <a:rPr sz="2800" spc="645" dirty="0">
                <a:latin typeface="Times New Roman"/>
                <a:cs typeface="Times New Roman"/>
              </a:rPr>
              <a:t> </a:t>
            </a:r>
            <a:r>
              <a:rPr sz="2800" dirty="0">
                <a:latin typeface="Times New Roman"/>
                <a:cs typeface="Times New Roman"/>
              </a:rPr>
              <a:t>contributed</a:t>
            </a:r>
            <a:r>
              <a:rPr sz="2800" spc="645" dirty="0">
                <a:latin typeface="Times New Roman"/>
                <a:cs typeface="Times New Roman"/>
              </a:rPr>
              <a:t> </a:t>
            </a:r>
            <a:r>
              <a:rPr sz="2800" dirty="0">
                <a:latin typeface="Times New Roman"/>
                <a:cs typeface="Times New Roman"/>
              </a:rPr>
              <a:t>to</a:t>
            </a:r>
            <a:r>
              <a:rPr sz="2800" spc="650" dirty="0">
                <a:latin typeface="Times New Roman"/>
                <a:cs typeface="Times New Roman"/>
              </a:rPr>
              <a:t> </a:t>
            </a:r>
            <a:r>
              <a:rPr sz="2800" dirty="0">
                <a:latin typeface="Times New Roman"/>
                <a:cs typeface="Times New Roman"/>
              </a:rPr>
              <a:t>cholera's</a:t>
            </a:r>
            <a:r>
              <a:rPr sz="2800" spc="645" dirty="0">
                <a:latin typeface="Times New Roman"/>
                <a:cs typeface="Times New Roman"/>
              </a:rPr>
              <a:t> </a:t>
            </a:r>
            <a:r>
              <a:rPr sz="2800" dirty="0">
                <a:latin typeface="Times New Roman"/>
                <a:cs typeface="Times New Roman"/>
              </a:rPr>
              <a:t>cause</a:t>
            </a:r>
            <a:r>
              <a:rPr sz="2800" spc="645" dirty="0">
                <a:latin typeface="Times New Roman"/>
                <a:cs typeface="Times New Roman"/>
              </a:rPr>
              <a:t> </a:t>
            </a:r>
            <a:r>
              <a:rPr sz="2800" dirty="0">
                <a:latin typeface="Times New Roman"/>
                <a:cs typeface="Times New Roman"/>
              </a:rPr>
              <a:t>of</a:t>
            </a:r>
            <a:r>
              <a:rPr sz="2800" spc="650" dirty="0">
                <a:latin typeface="Times New Roman"/>
                <a:cs typeface="Times New Roman"/>
              </a:rPr>
              <a:t> </a:t>
            </a:r>
            <a:r>
              <a:rPr sz="2800" dirty="0">
                <a:latin typeface="Times New Roman"/>
                <a:cs typeface="Times New Roman"/>
              </a:rPr>
              <a:t>death.</a:t>
            </a:r>
            <a:r>
              <a:rPr sz="2800" spc="570" dirty="0">
                <a:latin typeface="Times New Roman"/>
                <a:cs typeface="Times New Roman"/>
              </a:rPr>
              <a:t> </a:t>
            </a:r>
            <a:r>
              <a:rPr sz="2800" dirty="0">
                <a:latin typeface="Times New Roman"/>
                <a:cs typeface="Times New Roman"/>
              </a:rPr>
              <a:t>The</a:t>
            </a:r>
            <a:r>
              <a:rPr sz="2800" spc="650" dirty="0">
                <a:latin typeface="Times New Roman"/>
                <a:cs typeface="Times New Roman"/>
              </a:rPr>
              <a:t> </a:t>
            </a:r>
            <a:r>
              <a:rPr sz="2800" spc="-20" dirty="0">
                <a:latin typeface="Times New Roman"/>
                <a:cs typeface="Times New Roman"/>
              </a:rPr>
              <a:t>word </a:t>
            </a:r>
            <a:r>
              <a:rPr sz="2800" dirty="0">
                <a:latin typeface="Times New Roman"/>
                <a:cs typeface="Times New Roman"/>
              </a:rPr>
              <a:t>"Ikinamatay"</a:t>
            </a:r>
            <a:r>
              <a:rPr sz="2800" spc="15" dirty="0">
                <a:latin typeface="Times New Roman"/>
                <a:cs typeface="Times New Roman"/>
              </a:rPr>
              <a:t>  </a:t>
            </a:r>
            <a:r>
              <a:rPr sz="2800" dirty="0">
                <a:latin typeface="Times New Roman"/>
                <a:cs typeface="Times New Roman"/>
              </a:rPr>
              <a:t>is</a:t>
            </a:r>
            <a:r>
              <a:rPr sz="2800" spc="15" dirty="0">
                <a:latin typeface="Times New Roman"/>
                <a:cs typeface="Times New Roman"/>
              </a:rPr>
              <a:t>  </a:t>
            </a:r>
            <a:r>
              <a:rPr sz="2800" dirty="0">
                <a:latin typeface="Times New Roman"/>
                <a:cs typeface="Times New Roman"/>
              </a:rPr>
              <a:t>derived</a:t>
            </a:r>
            <a:r>
              <a:rPr sz="2800" spc="20" dirty="0">
                <a:latin typeface="Times New Roman"/>
                <a:cs typeface="Times New Roman"/>
              </a:rPr>
              <a:t>  </a:t>
            </a:r>
            <a:r>
              <a:rPr sz="2800" dirty="0">
                <a:latin typeface="Times New Roman"/>
                <a:cs typeface="Times New Roman"/>
              </a:rPr>
              <a:t>from</a:t>
            </a:r>
            <a:r>
              <a:rPr sz="2800" spc="15" dirty="0">
                <a:latin typeface="Times New Roman"/>
                <a:cs typeface="Times New Roman"/>
              </a:rPr>
              <a:t>  </a:t>
            </a:r>
            <a:r>
              <a:rPr sz="2800" dirty="0">
                <a:latin typeface="Times New Roman"/>
                <a:cs typeface="Times New Roman"/>
              </a:rPr>
              <a:t>the</a:t>
            </a:r>
            <a:r>
              <a:rPr sz="2800" spc="15" dirty="0">
                <a:latin typeface="Times New Roman"/>
                <a:cs typeface="Times New Roman"/>
              </a:rPr>
              <a:t>  </a:t>
            </a:r>
            <a:r>
              <a:rPr sz="2800" dirty="0">
                <a:latin typeface="Times New Roman"/>
                <a:cs typeface="Times New Roman"/>
              </a:rPr>
              <a:t>root</a:t>
            </a:r>
            <a:r>
              <a:rPr sz="2800" spc="20" dirty="0">
                <a:latin typeface="Times New Roman"/>
                <a:cs typeface="Times New Roman"/>
              </a:rPr>
              <a:t>  </a:t>
            </a:r>
            <a:r>
              <a:rPr sz="2800" dirty="0">
                <a:latin typeface="Times New Roman"/>
                <a:cs typeface="Times New Roman"/>
              </a:rPr>
              <a:t>"ikinamatay"</a:t>
            </a:r>
            <a:r>
              <a:rPr sz="2800" spc="15" dirty="0">
                <a:latin typeface="Times New Roman"/>
                <a:cs typeface="Times New Roman"/>
              </a:rPr>
              <a:t>  </a:t>
            </a:r>
            <a:r>
              <a:rPr sz="2800" dirty="0">
                <a:latin typeface="Times New Roman"/>
                <a:cs typeface="Times New Roman"/>
              </a:rPr>
              <a:t>and</a:t>
            </a:r>
            <a:r>
              <a:rPr sz="2800" spc="15" dirty="0">
                <a:latin typeface="Times New Roman"/>
                <a:cs typeface="Times New Roman"/>
              </a:rPr>
              <a:t>  </a:t>
            </a:r>
            <a:r>
              <a:rPr sz="2800" dirty="0">
                <a:latin typeface="Times New Roman"/>
                <a:cs typeface="Times New Roman"/>
              </a:rPr>
              <a:t>can</a:t>
            </a:r>
            <a:r>
              <a:rPr sz="2800" spc="20" dirty="0">
                <a:latin typeface="Times New Roman"/>
                <a:cs typeface="Times New Roman"/>
              </a:rPr>
              <a:t>  </a:t>
            </a:r>
            <a:r>
              <a:rPr sz="2800" spc="-25" dirty="0">
                <a:latin typeface="Times New Roman"/>
                <a:cs typeface="Times New Roman"/>
              </a:rPr>
              <a:t>be </a:t>
            </a:r>
            <a:r>
              <a:rPr sz="2800" dirty="0">
                <a:latin typeface="Times New Roman"/>
                <a:cs typeface="Times New Roman"/>
              </a:rPr>
              <a:t>translated</a:t>
            </a:r>
            <a:r>
              <a:rPr sz="2800" spc="-35" dirty="0">
                <a:latin typeface="Times New Roman"/>
                <a:cs typeface="Times New Roman"/>
              </a:rPr>
              <a:t> </a:t>
            </a:r>
            <a:r>
              <a:rPr sz="2800" dirty="0">
                <a:latin typeface="Times New Roman"/>
                <a:cs typeface="Times New Roman"/>
              </a:rPr>
              <a:t>as</a:t>
            </a:r>
            <a:r>
              <a:rPr sz="2800" spc="-25" dirty="0">
                <a:latin typeface="Times New Roman"/>
                <a:cs typeface="Times New Roman"/>
              </a:rPr>
              <a:t> </a:t>
            </a:r>
            <a:r>
              <a:rPr sz="2800" dirty="0">
                <a:latin typeface="Times New Roman"/>
                <a:cs typeface="Times New Roman"/>
              </a:rPr>
              <a:t>"resulted</a:t>
            </a:r>
            <a:r>
              <a:rPr sz="2800" spc="-25" dirty="0">
                <a:latin typeface="Times New Roman"/>
                <a:cs typeface="Times New Roman"/>
              </a:rPr>
              <a:t> </a:t>
            </a:r>
            <a:r>
              <a:rPr sz="2800" dirty="0">
                <a:latin typeface="Times New Roman"/>
                <a:cs typeface="Times New Roman"/>
              </a:rPr>
              <a:t>in</a:t>
            </a:r>
            <a:r>
              <a:rPr sz="2800" spc="-25" dirty="0">
                <a:latin typeface="Times New Roman"/>
                <a:cs typeface="Times New Roman"/>
              </a:rPr>
              <a:t> </a:t>
            </a:r>
            <a:r>
              <a:rPr sz="2800" dirty="0">
                <a:latin typeface="Times New Roman"/>
                <a:cs typeface="Times New Roman"/>
              </a:rPr>
              <a:t>death"</a:t>
            </a:r>
            <a:r>
              <a:rPr sz="2800" spc="-25" dirty="0">
                <a:latin typeface="Times New Roman"/>
                <a:cs typeface="Times New Roman"/>
              </a:rPr>
              <a:t> </a:t>
            </a:r>
            <a:r>
              <a:rPr sz="2800" dirty="0">
                <a:latin typeface="Times New Roman"/>
                <a:cs typeface="Times New Roman"/>
              </a:rPr>
              <a:t>or</a:t>
            </a:r>
            <a:r>
              <a:rPr sz="2800" spc="-25" dirty="0">
                <a:latin typeface="Times New Roman"/>
                <a:cs typeface="Times New Roman"/>
              </a:rPr>
              <a:t> </a:t>
            </a:r>
            <a:r>
              <a:rPr sz="2800" dirty="0">
                <a:latin typeface="Times New Roman"/>
                <a:cs typeface="Times New Roman"/>
              </a:rPr>
              <a:t>"caused</a:t>
            </a:r>
            <a:r>
              <a:rPr sz="2800" spc="-25" dirty="0">
                <a:latin typeface="Times New Roman"/>
                <a:cs typeface="Times New Roman"/>
              </a:rPr>
              <a:t> </a:t>
            </a:r>
            <a:r>
              <a:rPr sz="2800" dirty="0">
                <a:latin typeface="Times New Roman"/>
                <a:cs typeface="Times New Roman"/>
              </a:rPr>
              <a:t>to</a:t>
            </a:r>
            <a:r>
              <a:rPr sz="2800" spc="-25" dirty="0">
                <a:latin typeface="Times New Roman"/>
                <a:cs typeface="Times New Roman"/>
              </a:rPr>
              <a:t> </a:t>
            </a:r>
            <a:r>
              <a:rPr sz="2800" spc="-10" dirty="0">
                <a:latin typeface="Times New Roman"/>
                <a:cs typeface="Times New Roman"/>
              </a:rPr>
              <a:t>die."</a:t>
            </a:r>
            <a:endParaRPr sz="2800">
              <a:latin typeface="Times New Roman"/>
              <a:cs typeface="Times New Roman"/>
            </a:endParaRPr>
          </a:p>
          <a:p>
            <a:pPr marL="12700" marR="5080" algn="just">
              <a:lnSpc>
                <a:spcPts val="3220"/>
              </a:lnSpc>
              <a:spcBef>
                <a:spcPts val="80"/>
              </a:spcBef>
            </a:pPr>
            <a:r>
              <a:rPr sz="2800" dirty="0">
                <a:latin typeface="Times New Roman"/>
                <a:cs typeface="Times New Roman"/>
              </a:rPr>
              <a:t>"ni</a:t>
            </a:r>
            <a:r>
              <a:rPr sz="2800" spc="114" dirty="0">
                <a:latin typeface="Times New Roman"/>
                <a:cs typeface="Times New Roman"/>
              </a:rPr>
              <a:t> </a:t>
            </a:r>
            <a:r>
              <a:rPr sz="2800" dirty="0">
                <a:latin typeface="Times New Roman"/>
                <a:cs typeface="Times New Roman"/>
              </a:rPr>
              <a:t>Mabini"</a:t>
            </a:r>
            <a:r>
              <a:rPr sz="2800" spc="114" dirty="0">
                <a:latin typeface="Times New Roman"/>
                <a:cs typeface="Times New Roman"/>
              </a:rPr>
              <a:t> </a:t>
            </a:r>
            <a:r>
              <a:rPr sz="2800" dirty="0">
                <a:latin typeface="Times New Roman"/>
                <a:cs typeface="Times New Roman"/>
              </a:rPr>
              <a:t>indicates</a:t>
            </a:r>
            <a:r>
              <a:rPr sz="2800" spc="120" dirty="0">
                <a:latin typeface="Times New Roman"/>
                <a:cs typeface="Times New Roman"/>
              </a:rPr>
              <a:t> </a:t>
            </a:r>
            <a:r>
              <a:rPr sz="2800" dirty="0">
                <a:latin typeface="Times New Roman"/>
                <a:cs typeface="Times New Roman"/>
              </a:rPr>
              <a:t>that</a:t>
            </a:r>
            <a:r>
              <a:rPr sz="2800" spc="114" dirty="0">
                <a:latin typeface="Times New Roman"/>
                <a:cs typeface="Times New Roman"/>
              </a:rPr>
              <a:t> </a:t>
            </a:r>
            <a:r>
              <a:rPr sz="2800" dirty="0">
                <a:latin typeface="Times New Roman"/>
                <a:cs typeface="Times New Roman"/>
              </a:rPr>
              <a:t>Mabini</a:t>
            </a:r>
            <a:r>
              <a:rPr sz="2800" spc="114" dirty="0">
                <a:latin typeface="Times New Roman"/>
                <a:cs typeface="Times New Roman"/>
              </a:rPr>
              <a:t> </a:t>
            </a:r>
            <a:r>
              <a:rPr sz="2800" dirty="0">
                <a:latin typeface="Times New Roman"/>
                <a:cs typeface="Times New Roman"/>
              </a:rPr>
              <a:t>is</a:t>
            </a:r>
            <a:r>
              <a:rPr sz="2800" spc="120" dirty="0">
                <a:latin typeface="Times New Roman"/>
                <a:cs typeface="Times New Roman"/>
              </a:rPr>
              <a:t> </a:t>
            </a:r>
            <a:r>
              <a:rPr sz="2800" dirty="0">
                <a:latin typeface="Times New Roman"/>
                <a:cs typeface="Times New Roman"/>
              </a:rPr>
              <a:t>the</a:t>
            </a:r>
            <a:r>
              <a:rPr sz="2800" spc="114" dirty="0">
                <a:latin typeface="Times New Roman"/>
                <a:cs typeface="Times New Roman"/>
              </a:rPr>
              <a:t> </a:t>
            </a:r>
            <a:r>
              <a:rPr sz="2800" dirty="0">
                <a:latin typeface="Times New Roman"/>
                <a:cs typeface="Times New Roman"/>
              </a:rPr>
              <a:t>one</a:t>
            </a:r>
            <a:r>
              <a:rPr sz="2800" spc="114" dirty="0">
                <a:latin typeface="Times New Roman"/>
                <a:cs typeface="Times New Roman"/>
              </a:rPr>
              <a:t> </a:t>
            </a:r>
            <a:r>
              <a:rPr sz="2800" dirty="0">
                <a:latin typeface="Times New Roman"/>
                <a:cs typeface="Times New Roman"/>
              </a:rPr>
              <a:t>who</a:t>
            </a:r>
            <a:r>
              <a:rPr sz="2800" spc="120" dirty="0">
                <a:latin typeface="Times New Roman"/>
                <a:cs typeface="Times New Roman"/>
              </a:rPr>
              <a:t> </a:t>
            </a:r>
            <a:r>
              <a:rPr sz="2800" dirty="0">
                <a:latin typeface="Times New Roman"/>
                <a:cs typeface="Times New Roman"/>
              </a:rPr>
              <a:t>caused</a:t>
            </a:r>
            <a:r>
              <a:rPr sz="2800" spc="114" dirty="0">
                <a:latin typeface="Times New Roman"/>
                <a:cs typeface="Times New Roman"/>
              </a:rPr>
              <a:t> </a:t>
            </a:r>
            <a:r>
              <a:rPr sz="2800" dirty="0">
                <a:latin typeface="Times New Roman"/>
                <a:cs typeface="Times New Roman"/>
              </a:rPr>
              <a:t>or</a:t>
            </a:r>
            <a:r>
              <a:rPr sz="2800" spc="120" dirty="0">
                <a:latin typeface="Times New Roman"/>
                <a:cs typeface="Times New Roman"/>
              </a:rPr>
              <a:t> </a:t>
            </a:r>
            <a:r>
              <a:rPr sz="2800" spc="-10" dirty="0">
                <a:latin typeface="Times New Roman"/>
                <a:cs typeface="Times New Roman"/>
              </a:rPr>
              <a:t>resulted </a:t>
            </a:r>
            <a:r>
              <a:rPr sz="2800" dirty="0">
                <a:latin typeface="Times New Roman"/>
                <a:cs typeface="Times New Roman"/>
              </a:rPr>
              <a:t>in</a:t>
            </a:r>
            <a:r>
              <a:rPr sz="2800" spc="-30" dirty="0">
                <a:latin typeface="Times New Roman"/>
                <a:cs typeface="Times New Roman"/>
              </a:rPr>
              <a:t> </a:t>
            </a:r>
            <a:r>
              <a:rPr sz="2800" dirty="0">
                <a:latin typeface="Times New Roman"/>
                <a:cs typeface="Times New Roman"/>
              </a:rPr>
              <a:t>the</a:t>
            </a:r>
            <a:r>
              <a:rPr sz="2800" spc="-15" dirty="0">
                <a:latin typeface="Times New Roman"/>
                <a:cs typeface="Times New Roman"/>
              </a:rPr>
              <a:t> </a:t>
            </a:r>
            <a:r>
              <a:rPr sz="2800" dirty="0">
                <a:latin typeface="Times New Roman"/>
                <a:cs typeface="Times New Roman"/>
              </a:rPr>
              <a:t>death,</a:t>
            </a:r>
            <a:r>
              <a:rPr sz="2800" spc="-20" dirty="0">
                <a:latin typeface="Times New Roman"/>
                <a:cs typeface="Times New Roman"/>
              </a:rPr>
              <a:t> </a:t>
            </a:r>
            <a:r>
              <a:rPr sz="2800" dirty="0">
                <a:latin typeface="Times New Roman"/>
                <a:cs typeface="Times New Roman"/>
              </a:rPr>
              <a:t>in</a:t>
            </a:r>
            <a:r>
              <a:rPr sz="2800" spc="-15" dirty="0">
                <a:latin typeface="Times New Roman"/>
                <a:cs typeface="Times New Roman"/>
              </a:rPr>
              <a:t> </a:t>
            </a:r>
            <a:r>
              <a:rPr sz="2800" dirty="0">
                <a:latin typeface="Times New Roman"/>
                <a:cs typeface="Times New Roman"/>
              </a:rPr>
              <a:t>this</a:t>
            </a:r>
            <a:r>
              <a:rPr sz="2800" spc="-20" dirty="0">
                <a:latin typeface="Times New Roman"/>
                <a:cs typeface="Times New Roman"/>
              </a:rPr>
              <a:t> </a:t>
            </a:r>
            <a:r>
              <a:rPr sz="2800" dirty="0">
                <a:latin typeface="Times New Roman"/>
                <a:cs typeface="Times New Roman"/>
              </a:rPr>
              <a:t>case,</a:t>
            </a:r>
            <a:r>
              <a:rPr sz="2800" spc="-15" dirty="0">
                <a:latin typeface="Times New Roman"/>
                <a:cs typeface="Times New Roman"/>
              </a:rPr>
              <a:t> </a:t>
            </a:r>
            <a:r>
              <a:rPr sz="2800" dirty="0">
                <a:latin typeface="Times New Roman"/>
                <a:cs typeface="Times New Roman"/>
              </a:rPr>
              <a:t>of</a:t>
            </a:r>
            <a:r>
              <a:rPr sz="2800" spc="-15"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marL="12700" algn="just">
              <a:lnSpc>
                <a:spcPts val="3055"/>
              </a:lnSpc>
            </a:pPr>
            <a:r>
              <a:rPr sz="2800" dirty="0">
                <a:latin typeface="Times New Roman"/>
                <a:cs typeface="Times New Roman"/>
              </a:rPr>
              <a:t>"ang</a:t>
            </a:r>
            <a:r>
              <a:rPr sz="2800" spc="-100" dirty="0">
                <a:latin typeface="Times New Roman"/>
                <a:cs typeface="Times New Roman"/>
              </a:rPr>
              <a:t> </a:t>
            </a:r>
            <a:r>
              <a:rPr sz="2800" dirty="0">
                <a:latin typeface="Times New Roman"/>
                <a:cs typeface="Times New Roman"/>
              </a:rPr>
              <a:t>Cholera"</a:t>
            </a:r>
            <a:r>
              <a:rPr sz="2800" spc="-95" dirty="0">
                <a:latin typeface="Times New Roman"/>
                <a:cs typeface="Times New Roman"/>
              </a:rPr>
              <a:t> </a:t>
            </a:r>
            <a:r>
              <a:rPr sz="2800" dirty="0">
                <a:latin typeface="Times New Roman"/>
                <a:cs typeface="Times New Roman"/>
              </a:rPr>
              <a:t>identifies</a:t>
            </a:r>
            <a:r>
              <a:rPr sz="2800" spc="-100" dirty="0">
                <a:latin typeface="Times New Roman"/>
                <a:cs typeface="Times New Roman"/>
              </a:rPr>
              <a:t> </a:t>
            </a:r>
            <a:r>
              <a:rPr sz="2800" dirty="0">
                <a:latin typeface="Times New Roman"/>
                <a:cs typeface="Times New Roman"/>
              </a:rPr>
              <a:t>what</a:t>
            </a:r>
            <a:r>
              <a:rPr sz="2800" spc="-95" dirty="0">
                <a:latin typeface="Times New Roman"/>
                <a:cs typeface="Times New Roman"/>
              </a:rPr>
              <a:t> </a:t>
            </a:r>
            <a:r>
              <a:rPr sz="2800" dirty="0">
                <a:latin typeface="Times New Roman"/>
                <a:cs typeface="Times New Roman"/>
              </a:rPr>
              <a:t>Mabini</a:t>
            </a:r>
            <a:r>
              <a:rPr sz="2800" spc="-100" dirty="0">
                <a:latin typeface="Times New Roman"/>
                <a:cs typeface="Times New Roman"/>
              </a:rPr>
              <a:t> </a:t>
            </a:r>
            <a:r>
              <a:rPr sz="2800" dirty="0">
                <a:latin typeface="Times New Roman"/>
                <a:cs typeface="Times New Roman"/>
              </a:rPr>
              <a:t>caused</a:t>
            </a:r>
            <a:r>
              <a:rPr sz="2800" spc="-95" dirty="0">
                <a:latin typeface="Times New Roman"/>
                <a:cs typeface="Times New Roman"/>
              </a:rPr>
              <a:t> </a:t>
            </a:r>
            <a:r>
              <a:rPr sz="2800" dirty="0">
                <a:latin typeface="Times New Roman"/>
                <a:cs typeface="Times New Roman"/>
              </a:rPr>
              <a:t>to</a:t>
            </a:r>
            <a:r>
              <a:rPr sz="2800" spc="-100" dirty="0">
                <a:latin typeface="Times New Roman"/>
                <a:cs typeface="Times New Roman"/>
              </a:rPr>
              <a:t> </a:t>
            </a:r>
            <a:r>
              <a:rPr sz="2800" dirty="0">
                <a:latin typeface="Times New Roman"/>
                <a:cs typeface="Times New Roman"/>
              </a:rPr>
              <a:t>die,</a:t>
            </a:r>
            <a:r>
              <a:rPr sz="2800" spc="-95" dirty="0">
                <a:latin typeface="Times New Roman"/>
                <a:cs typeface="Times New Roman"/>
              </a:rPr>
              <a:t> </a:t>
            </a:r>
            <a:r>
              <a:rPr sz="2800" dirty="0">
                <a:latin typeface="Times New Roman"/>
                <a:cs typeface="Times New Roman"/>
              </a:rPr>
              <a:t>which</a:t>
            </a:r>
            <a:r>
              <a:rPr sz="2800" spc="-100" dirty="0">
                <a:latin typeface="Times New Roman"/>
                <a:cs typeface="Times New Roman"/>
              </a:rPr>
              <a:t> </a:t>
            </a:r>
            <a:r>
              <a:rPr sz="2800" dirty="0">
                <a:latin typeface="Times New Roman"/>
                <a:cs typeface="Times New Roman"/>
              </a:rPr>
              <a:t>is</a:t>
            </a:r>
            <a:r>
              <a:rPr sz="2800" spc="-95"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marL="12700" marR="5715" algn="just">
              <a:lnSpc>
                <a:spcPct val="95900"/>
              </a:lnSpc>
              <a:spcBef>
                <a:spcPts val="65"/>
              </a:spcBef>
            </a:pPr>
            <a:r>
              <a:rPr sz="2800" dirty="0">
                <a:latin typeface="Times New Roman"/>
                <a:cs typeface="Times New Roman"/>
              </a:rPr>
              <a:t>So,</a:t>
            </a:r>
            <a:r>
              <a:rPr sz="2800" spc="670" dirty="0">
                <a:latin typeface="Times New Roman"/>
                <a:cs typeface="Times New Roman"/>
              </a:rPr>
              <a:t> </a:t>
            </a:r>
            <a:r>
              <a:rPr sz="2800" dirty="0">
                <a:latin typeface="Times New Roman"/>
                <a:cs typeface="Times New Roman"/>
              </a:rPr>
              <a:t>while</a:t>
            </a:r>
            <a:r>
              <a:rPr sz="2800" spc="675" dirty="0">
                <a:latin typeface="Times New Roman"/>
                <a:cs typeface="Times New Roman"/>
              </a:rPr>
              <a:t> </a:t>
            </a:r>
            <a:r>
              <a:rPr sz="2800" dirty="0">
                <a:latin typeface="Times New Roman"/>
                <a:cs typeface="Times New Roman"/>
              </a:rPr>
              <a:t>both</a:t>
            </a:r>
            <a:r>
              <a:rPr sz="2800" spc="670" dirty="0">
                <a:latin typeface="Times New Roman"/>
                <a:cs typeface="Times New Roman"/>
              </a:rPr>
              <a:t> </a:t>
            </a:r>
            <a:r>
              <a:rPr sz="2800" dirty="0">
                <a:latin typeface="Times New Roman"/>
                <a:cs typeface="Times New Roman"/>
              </a:rPr>
              <a:t>sentences</a:t>
            </a:r>
            <a:r>
              <a:rPr sz="2800" spc="670" dirty="0">
                <a:latin typeface="Times New Roman"/>
                <a:cs typeface="Times New Roman"/>
              </a:rPr>
              <a:t> </a:t>
            </a:r>
            <a:r>
              <a:rPr sz="2800" dirty="0">
                <a:latin typeface="Times New Roman"/>
                <a:cs typeface="Times New Roman"/>
              </a:rPr>
              <a:t>convey</a:t>
            </a:r>
            <a:r>
              <a:rPr sz="2800" spc="670" dirty="0">
                <a:latin typeface="Times New Roman"/>
                <a:cs typeface="Times New Roman"/>
              </a:rPr>
              <a:t> </a:t>
            </a:r>
            <a:r>
              <a:rPr sz="2800" dirty="0">
                <a:latin typeface="Times New Roman"/>
                <a:cs typeface="Times New Roman"/>
              </a:rPr>
              <a:t>the</a:t>
            </a:r>
            <a:r>
              <a:rPr sz="2800" spc="670" dirty="0">
                <a:latin typeface="Times New Roman"/>
                <a:cs typeface="Times New Roman"/>
              </a:rPr>
              <a:t> </a:t>
            </a:r>
            <a:r>
              <a:rPr sz="2800" dirty="0">
                <a:latin typeface="Times New Roman"/>
                <a:cs typeface="Times New Roman"/>
              </a:rPr>
              <a:t>same</a:t>
            </a:r>
            <a:r>
              <a:rPr sz="2800" spc="670" dirty="0">
                <a:latin typeface="Times New Roman"/>
                <a:cs typeface="Times New Roman"/>
              </a:rPr>
              <a:t> </a:t>
            </a:r>
            <a:r>
              <a:rPr sz="2800" dirty="0">
                <a:latin typeface="Times New Roman"/>
                <a:cs typeface="Times New Roman"/>
              </a:rPr>
              <a:t>overall</a:t>
            </a:r>
            <a:r>
              <a:rPr sz="2800" spc="675" dirty="0">
                <a:latin typeface="Times New Roman"/>
                <a:cs typeface="Times New Roman"/>
              </a:rPr>
              <a:t> </a:t>
            </a:r>
            <a:r>
              <a:rPr sz="2800" dirty="0">
                <a:latin typeface="Times New Roman"/>
                <a:cs typeface="Times New Roman"/>
              </a:rPr>
              <a:t>meaning,</a:t>
            </a:r>
            <a:r>
              <a:rPr sz="2800" spc="675" dirty="0">
                <a:latin typeface="Times New Roman"/>
                <a:cs typeface="Times New Roman"/>
              </a:rPr>
              <a:t> </a:t>
            </a:r>
            <a:r>
              <a:rPr sz="2800" spc="-25" dirty="0">
                <a:latin typeface="Times New Roman"/>
                <a:cs typeface="Times New Roman"/>
              </a:rPr>
              <a:t>the </a:t>
            </a:r>
            <a:r>
              <a:rPr sz="2800" dirty="0">
                <a:latin typeface="Times New Roman"/>
                <a:cs typeface="Times New Roman"/>
              </a:rPr>
              <a:t>second</a:t>
            </a:r>
            <a:r>
              <a:rPr sz="2800" spc="350" dirty="0">
                <a:latin typeface="Times New Roman"/>
                <a:cs typeface="Times New Roman"/>
              </a:rPr>
              <a:t>  </a:t>
            </a:r>
            <a:r>
              <a:rPr sz="2800" dirty="0">
                <a:latin typeface="Times New Roman"/>
                <a:cs typeface="Times New Roman"/>
              </a:rPr>
              <a:t>sentence</a:t>
            </a:r>
            <a:r>
              <a:rPr sz="2800" spc="365" dirty="0">
                <a:latin typeface="Times New Roman"/>
                <a:cs typeface="Times New Roman"/>
              </a:rPr>
              <a:t>  </a:t>
            </a:r>
            <a:r>
              <a:rPr sz="2800" dirty="0">
                <a:latin typeface="Times New Roman"/>
                <a:cs typeface="Times New Roman"/>
              </a:rPr>
              <a:t>places</a:t>
            </a:r>
            <a:r>
              <a:rPr sz="2800" spc="360" dirty="0">
                <a:latin typeface="Times New Roman"/>
                <a:cs typeface="Times New Roman"/>
              </a:rPr>
              <a:t>  </a:t>
            </a:r>
            <a:r>
              <a:rPr sz="2800" dirty="0">
                <a:latin typeface="Times New Roman"/>
                <a:cs typeface="Times New Roman"/>
              </a:rPr>
              <a:t>more</a:t>
            </a:r>
            <a:r>
              <a:rPr sz="2800" spc="365" dirty="0">
                <a:latin typeface="Times New Roman"/>
                <a:cs typeface="Times New Roman"/>
              </a:rPr>
              <a:t>  </a:t>
            </a:r>
            <a:r>
              <a:rPr sz="2800" dirty="0">
                <a:latin typeface="Times New Roman"/>
                <a:cs typeface="Times New Roman"/>
              </a:rPr>
              <a:t>emphasis</a:t>
            </a:r>
            <a:r>
              <a:rPr sz="2800" spc="360" dirty="0">
                <a:latin typeface="Times New Roman"/>
                <a:cs typeface="Times New Roman"/>
              </a:rPr>
              <a:t>  </a:t>
            </a:r>
            <a:r>
              <a:rPr sz="2800" dirty="0">
                <a:latin typeface="Times New Roman"/>
                <a:cs typeface="Times New Roman"/>
              </a:rPr>
              <a:t>on</a:t>
            </a:r>
            <a:r>
              <a:rPr sz="2800" spc="365" dirty="0">
                <a:latin typeface="Times New Roman"/>
                <a:cs typeface="Times New Roman"/>
              </a:rPr>
              <a:t>  </a:t>
            </a:r>
            <a:r>
              <a:rPr sz="2800" dirty="0">
                <a:latin typeface="Times New Roman"/>
                <a:cs typeface="Times New Roman"/>
              </a:rPr>
              <a:t>Mabini's</a:t>
            </a:r>
            <a:r>
              <a:rPr sz="2800" spc="360" dirty="0">
                <a:latin typeface="Times New Roman"/>
                <a:cs typeface="Times New Roman"/>
              </a:rPr>
              <a:t>  </a:t>
            </a:r>
            <a:r>
              <a:rPr sz="2800" dirty="0">
                <a:latin typeface="Times New Roman"/>
                <a:cs typeface="Times New Roman"/>
              </a:rPr>
              <a:t>role</a:t>
            </a:r>
            <a:r>
              <a:rPr sz="2800" spc="365" dirty="0">
                <a:latin typeface="Times New Roman"/>
                <a:cs typeface="Times New Roman"/>
              </a:rPr>
              <a:t>  </a:t>
            </a:r>
            <a:r>
              <a:rPr sz="2800" spc="-25" dirty="0">
                <a:latin typeface="Times New Roman"/>
                <a:cs typeface="Times New Roman"/>
              </a:rPr>
              <a:t>or </a:t>
            </a:r>
            <a:r>
              <a:rPr sz="2800" dirty="0">
                <a:latin typeface="Times New Roman"/>
                <a:cs typeface="Times New Roman"/>
              </a:rPr>
              <a:t>contribution</a:t>
            </a:r>
            <a:r>
              <a:rPr sz="2800" spc="105" dirty="0">
                <a:latin typeface="Times New Roman"/>
                <a:cs typeface="Times New Roman"/>
              </a:rPr>
              <a:t>  </a:t>
            </a:r>
            <a:r>
              <a:rPr sz="2800" dirty="0">
                <a:latin typeface="Times New Roman"/>
                <a:cs typeface="Times New Roman"/>
              </a:rPr>
              <a:t>to</a:t>
            </a:r>
            <a:r>
              <a:rPr sz="2800" spc="105" dirty="0">
                <a:latin typeface="Times New Roman"/>
                <a:cs typeface="Times New Roman"/>
              </a:rPr>
              <a:t>  </a:t>
            </a:r>
            <a:r>
              <a:rPr sz="2800" dirty="0">
                <a:latin typeface="Times New Roman"/>
                <a:cs typeface="Times New Roman"/>
              </a:rPr>
              <a:t>the</a:t>
            </a:r>
            <a:r>
              <a:rPr sz="2800" spc="110" dirty="0">
                <a:latin typeface="Times New Roman"/>
                <a:cs typeface="Times New Roman"/>
              </a:rPr>
              <a:t>  </a:t>
            </a:r>
            <a:r>
              <a:rPr sz="2800" dirty="0">
                <a:latin typeface="Times New Roman"/>
                <a:cs typeface="Times New Roman"/>
              </a:rPr>
              <a:t>death</a:t>
            </a:r>
            <a:r>
              <a:rPr sz="2800" spc="105" dirty="0">
                <a:latin typeface="Times New Roman"/>
                <a:cs typeface="Times New Roman"/>
              </a:rPr>
              <a:t>  </a:t>
            </a:r>
            <a:r>
              <a:rPr sz="2800" dirty="0">
                <a:latin typeface="Times New Roman"/>
                <a:cs typeface="Times New Roman"/>
              </a:rPr>
              <a:t>of</a:t>
            </a:r>
            <a:r>
              <a:rPr sz="2800" spc="105" dirty="0">
                <a:latin typeface="Times New Roman"/>
                <a:cs typeface="Times New Roman"/>
              </a:rPr>
              <a:t>  </a:t>
            </a:r>
            <a:r>
              <a:rPr sz="2800" dirty="0">
                <a:latin typeface="Times New Roman"/>
                <a:cs typeface="Times New Roman"/>
              </a:rPr>
              <a:t>cholera,</a:t>
            </a:r>
            <a:r>
              <a:rPr sz="2800" spc="105" dirty="0">
                <a:latin typeface="Times New Roman"/>
                <a:cs typeface="Times New Roman"/>
              </a:rPr>
              <a:t>  </a:t>
            </a:r>
            <a:r>
              <a:rPr sz="2800" dirty="0">
                <a:latin typeface="Times New Roman"/>
                <a:cs typeface="Times New Roman"/>
              </a:rPr>
              <a:t>as</a:t>
            </a:r>
            <a:r>
              <a:rPr sz="2800" spc="105" dirty="0">
                <a:latin typeface="Times New Roman"/>
                <a:cs typeface="Times New Roman"/>
              </a:rPr>
              <a:t>  </a:t>
            </a:r>
            <a:r>
              <a:rPr sz="2800" dirty="0">
                <a:latin typeface="Times New Roman"/>
                <a:cs typeface="Times New Roman"/>
              </a:rPr>
              <a:t>if</a:t>
            </a:r>
            <a:r>
              <a:rPr sz="2800" spc="110" dirty="0">
                <a:latin typeface="Times New Roman"/>
                <a:cs typeface="Times New Roman"/>
              </a:rPr>
              <a:t>  </a:t>
            </a:r>
            <a:r>
              <a:rPr sz="2800" dirty="0">
                <a:latin typeface="Times New Roman"/>
                <a:cs typeface="Times New Roman"/>
              </a:rPr>
              <a:t>Mabini's</a:t>
            </a:r>
            <a:r>
              <a:rPr sz="2800" spc="105" dirty="0">
                <a:latin typeface="Times New Roman"/>
                <a:cs typeface="Times New Roman"/>
              </a:rPr>
              <a:t>  </a:t>
            </a:r>
            <a:r>
              <a:rPr sz="2800" dirty="0">
                <a:latin typeface="Times New Roman"/>
                <a:cs typeface="Times New Roman"/>
              </a:rPr>
              <a:t>actions</a:t>
            </a:r>
            <a:r>
              <a:rPr sz="2800" spc="105" dirty="0">
                <a:latin typeface="Times New Roman"/>
                <a:cs typeface="Times New Roman"/>
              </a:rPr>
              <a:t>  </a:t>
            </a:r>
            <a:r>
              <a:rPr sz="2800" spc="-25" dirty="0">
                <a:latin typeface="Times New Roman"/>
                <a:cs typeface="Times New Roman"/>
              </a:rPr>
              <a:t>or </a:t>
            </a:r>
            <a:r>
              <a:rPr sz="2800" dirty="0">
                <a:latin typeface="Times New Roman"/>
                <a:cs typeface="Times New Roman"/>
              </a:rPr>
              <a:t>circumstances</a:t>
            </a:r>
            <a:r>
              <a:rPr sz="2800" spc="95" dirty="0">
                <a:latin typeface="Times New Roman"/>
                <a:cs typeface="Times New Roman"/>
              </a:rPr>
              <a:t> </a:t>
            </a:r>
            <a:r>
              <a:rPr sz="2800" dirty="0">
                <a:latin typeface="Times New Roman"/>
                <a:cs typeface="Times New Roman"/>
              </a:rPr>
              <a:t>led</a:t>
            </a:r>
            <a:r>
              <a:rPr sz="2800" spc="114" dirty="0">
                <a:latin typeface="Times New Roman"/>
                <a:cs typeface="Times New Roman"/>
              </a:rPr>
              <a:t> </a:t>
            </a:r>
            <a:r>
              <a:rPr sz="2800" dirty="0">
                <a:latin typeface="Times New Roman"/>
                <a:cs typeface="Times New Roman"/>
              </a:rPr>
              <a:t>to</a:t>
            </a:r>
            <a:r>
              <a:rPr sz="2800" spc="114" dirty="0">
                <a:latin typeface="Times New Roman"/>
                <a:cs typeface="Times New Roman"/>
              </a:rPr>
              <a:t> </a:t>
            </a:r>
            <a:r>
              <a:rPr sz="2800" dirty="0">
                <a:latin typeface="Times New Roman"/>
                <a:cs typeface="Times New Roman"/>
              </a:rPr>
              <a:t>the</a:t>
            </a:r>
            <a:r>
              <a:rPr sz="2800" spc="110" dirty="0">
                <a:latin typeface="Times New Roman"/>
                <a:cs typeface="Times New Roman"/>
              </a:rPr>
              <a:t> </a:t>
            </a:r>
            <a:r>
              <a:rPr sz="2800" dirty="0">
                <a:latin typeface="Times New Roman"/>
                <a:cs typeface="Times New Roman"/>
              </a:rPr>
              <a:t>cholera's</a:t>
            </a:r>
            <a:r>
              <a:rPr sz="2800" spc="110" dirty="0">
                <a:latin typeface="Times New Roman"/>
                <a:cs typeface="Times New Roman"/>
              </a:rPr>
              <a:t> </a:t>
            </a:r>
            <a:r>
              <a:rPr sz="2800" dirty="0">
                <a:latin typeface="Times New Roman"/>
                <a:cs typeface="Times New Roman"/>
              </a:rPr>
              <a:t>demise.</a:t>
            </a:r>
            <a:r>
              <a:rPr sz="2800" spc="55" dirty="0">
                <a:latin typeface="Times New Roman"/>
                <a:cs typeface="Times New Roman"/>
              </a:rPr>
              <a:t> </a:t>
            </a:r>
            <a:r>
              <a:rPr sz="2800" dirty="0">
                <a:latin typeface="Times New Roman"/>
                <a:cs typeface="Times New Roman"/>
              </a:rPr>
              <a:t>The</a:t>
            </a:r>
            <a:r>
              <a:rPr sz="2800" spc="114" dirty="0">
                <a:latin typeface="Times New Roman"/>
                <a:cs typeface="Times New Roman"/>
              </a:rPr>
              <a:t> </a:t>
            </a:r>
            <a:r>
              <a:rPr sz="2800" dirty="0">
                <a:latin typeface="Times New Roman"/>
                <a:cs typeface="Times New Roman"/>
              </a:rPr>
              <a:t>first</a:t>
            </a:r>
            <a:r>
              <a:rPr sz="2800" spc="114" dirty="0">
                <a:latin typeface="Times New Roman"/>
                <a:cs typeface="Times New Roman"/>
              </a:rPr>
              <a:t> </a:t>
            </a:r>
            <a:r>
              <a:rPr sz="2800" dirty="0">
                <a:latin typeface="Times New Roman"/>
                <a:cs typeface="Times New Roman"/>
              </a:rPr>
              <a:t>sentence</a:t>
            </a:r>
            <a:r>
              <a:rPr sz="2800" spc="110" dirty="0">
                <a:latin typeface="Times New Roman"/>
                <a:cs typeface="Times New Roman"/>
              </a:rPr>
              <a:t> </a:t>
            </a:r>
            <a:r>
              <a:rPr sz="2800" spc="-10" dirty="0">
                <a:latin typeface="Times New Roman"/>
                <a:cs typeface="Times New Roman"/>
              </a:rPr>
              <a:t>simply </a:t>
            </a:r>
            <a:r>
              <a:rPr sz="2800" dirty="0">
                <a:latin typeface="Times New Roman"/>
                <a:cs typeface="Times New Roman"/>
              </a:rPr>
              <a:t>states</a:t>
            </a:r>
            <a:r>
              <a:rPr sz="2800" spc="55" dirty="0">
                <a:latin typeface="Times New Roman"/>
                <a:cs typeface="Times New Roman"/>
              </a:rPr>
              <a:t> </a:t>
            </a:r>
            <a:r>
              <a:rPr sz="2800" dirty="0">
                <a:latin typeface="Times New Roman"/>
                <a:cs typeface="Times New Roman"/>
              </a:rPr>
              <a:t>that</a:t>
            </a:r>
            <a:r>
              <a:rPr sz="2800" spc="65" dirty="0">
                <a:latin typeface="Times New Roman"/>
                <a:cs typeface="Times New Roman"/>
              </a:rPr>
              <a:t> </a:t>
            </a:r>
            <a:r>
              <a:rPr sz="2800" dirty="0">
                <a:latin typeface="Times New Roman"/>
                <a:cs typeface="Times New Roman"/>
              </a:rPr>
              <a:t>Mabini</a:t>
            </a:r>
            <a:r>
              <a:rPr sz="2800" spc="65" dirty="0">
                <a:latin typeface="Times New Roman"/>
                <a:cs typeface="Times New Roman"/>
              </a:rPr>
              <a:t> </a:t>
            </a:r>
            <a:r>
              <a:rPr sz="2800" dirty="0">
                <a:latin typeface="Times New Roman"/>
                <a:cs typeface="Times New Roman"/>
              </a:rPr>
              <a:t>died</a:t>
            </a:r>
            <a:r>
              <a:rPr sz="2800" spc="65" dirty="0">
                <a:latin typeface="Times New Roman"/>
                <a:cs typeface="Times New Roman"/>
              </a:rPr>
              <a:t> </a:t>
            </a:r>
            <a:r>
              <a:rPr sz="2800" dirty="0">
                <a:latin typeface="Times New Roman"/>
                <a:cs typeface="Times New Roman"/>
              </a:rPr>
              <a:t>from</a:t>
            </a:r>
            <a:r>
              <a:rPr sz="2800" spc="60" dirty="0">
                <a:latin typeface="Times New Roman"/>
                <a:cs typeface="Times New Roman"/>
              </a:rPr>
              <a:t> </a:t>
            </a:r>
            <a:r>
              <a:rPr sz="2800" dirty="0">
                <a:latin typeface="Times New Roman"/>
                <a:cs typeface="Times New Roman"/>
              </a:rPr>
              <a:t>cholera</a:t>
            </a:r>
            <a:r>
              <a:rPr sz="2800" spc="65" dirty="0">
                <a:latin typeface="Times New Roman"/>
                <a:cs typeface="Times New Roman"/>
              </a:rPr>
              <a:t> </a:t>
            </a:r>
            <a:r>
              <a:rPr sz="2800" dirty="0">
                <a:latin typeface="Times New Roman"/>
                <a:cs typeface="Times New Roman"/>
              </a:rPr>
              <a:t>without</a:t>
            </a:r>
            <a:r>
              <a:rPr sz="2800" spc="65" dirty="0">
                <a:latin typeface="Times New Roman"/>
                <a:cs typeface="Times New Roman"/>
              </a:rPr>
              <a:t> </a:t>
            </a:r>
            <a:r>
              <a:rPr sz="2800" dirty="0">
                <a:latin typeface="Times New Roman"/>
                <a:cs typeface="Times New Roman"/>
              </a:rPr>
              <a:t>highlighting</a:t>
            </a:r>
            <a:r>
              <a:rPr sz="2800" spc="65" dirty="0">
                <a:latin typeface="Times New Roman"/>
                <a:cs typeface="Times New Roman"/>
              </a:rPr>
              <a:t> </a:t>
            </a:r>
            <a:r>
              <a:rPr sz="2800" dirty="0">
                <a:latin typeface="Times New Roman"/>
                <a:cs typeface="Times New Roman"/>
              </a:rPr>
              <a:t>his</a:t>
            </a:r>
            <a:r>
              <a:rPr sz="2800" spc="65" dirty="0">
                <a:latin typeface="Times New Roman"/>
                <a:cs typeface="Times New Roman"/>
              </a:rPr>
              <a:t> </a:t>
            </a:r>
            <a:r>
              <a:rPr sz="2800" dirty="0">
                <a:latin typeface="Times New Roman"/>
                <a:cs typeface="Times New Roman"/>
              </a:rPr>
              <a:t>role</a:t>
            </a:r>
            <a:r>
              <a:rPr sz="2800" spc="70" dirty="0">
                <a:latin typeface="Times New Roman"/>
                <a:cs typeface="Times New Roman"/>
              </a:rPr>
              <a:t> </a:t>
            </a:r>
            <a:r>
              <a:rPr sz="2800" spc="-25" dirty="0">
                <a:latin typeface="Times New Roman"/>
                <a:cs typeface="Times New Roman"/>
              </a:rPr>
              <a:t>in it.</a:t>
            </a:r>
            <a:endParaRPr sz="28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7100" cy="5769610"/>
          </a:xfrm>
          <a:prstGeom prst="rect">
            <a:avLst/>
          </a:prstGeom>
        </p:spPr>
        <p:txBody>
          <a:bodyPr vert="horz" wrap="square" lIns="0" tIns="13335" rIns="0" bIns="0" rtlCol="0">
            <a:spAutoFit/>
          </a:bodyPr>
          <a:lstStyle/>
          <a:p>
            <a:pPr marL="12700">
              <a:lnSpc>
                <a:spcPts val="3290"/>
              </a:lnSpc>
              <a:spcBef>
                <a:spcPts val="105"/>
              </a:spcBef>
            </a:pPr>
            <a:r>
              <a:rPr sz="2800" spc="-20" dirty="0">
                <a:latin typeface="Times New Roman"/>
                <a:cs typeface="Times New Roman"/>
              </a:rPr>
              <a:t>User</a:t>
            </a:r>
            <a:endParaRPr sz="2800">
              <a:latin typeface="Times New Roman"/>
              <a:cs typeface="Times New Roman"/>
            </a:endParaRPr>
          </a:p>
          <a:p>
            <a:pPr marL="12700" marR="5080">
              <a:lnSpc>
                <a:spcPts val="3220"/>
              </a:lnSpc>
              <a:spcBef>
                <a:spcPts val="155"/>
              </a:spcBef>
            </a:pPr>
            <a:r>
              <a:rPr sz="2800" b="1" dirty="0">
                <a:latin typeface="Times New Roman"/>
                <a:cs typeface="Times New Roman"/>
              </a:rPr>
              <a:t>I</a:t>
            </a:r>
            <a:r>
              <a:rPr sz="2800" b="1" spc="175" dirty="0">
                <a:latin typeface="Times New Roman"/>
                <a:cs typeface="Times New Roman"/>
              </a:rPr>
              <a:t> </a:t>
            </a:r>
            <a:r>
              <a:rPr sz="2800" b="1" dirty="0">
                <a:latin typeface="Times New Roman"/>
                <a:cs typeface="Times New Roman"/>
              </a:rPr>
              <a:t>disagree,</a:t>
            </a:r>
            <a:r>
              <a:rPr sz="2800" b="1" spc="185" dirty="0">
                <a:latin typeface="Times New Roman"/>
                <a:cs typeface="Times New Roman"/>
              </a:rPr>
              <a:t> </a:t>
            </a:r>
            <a:r>
              <a:rPr sz="2800" b="1" dirty="0">
                <a:latin typeface="Times New Roman"/>
                <a:cs typeface="Times New Roman"/>
              </a:rPr>
              <a:t>the</a:t>
            </a:r>
            <a:r>
              <a:rPr sz="2800" b="1" spc="185" dirty="0">
                <a:latin typeface="Times New Roman"/>
                <a:cs typeface="Times New Roman"/>
              </a:rPr>
              <a:t> </a:t>
            </a:r>
            <a:r>
              <a:rPr sz="2800" b="1" dirty="0">
                <a:latin typeface="Times New Roman"/>
                <a:cs typeface="Times New Roman"/>
              </a:rPr>
              <a:t>first</a:t>
            </a:r>
            <a:r>
              <a:rPr sz="2800" b="1" spc="185" dirty="0">
                <a:latin typeface="Times New Roman"/>
                <a:cs typeface="Times New Roman"/>
              </a:rPr>
              <a:t> </a:t>
            </a:r>
            <a:r>
              <a:rPr sz="2800" b="1" dirty="0">
                <a:latin typeface="Times New Roman"/>
                <a:cs typeface="Times New Roman"/>
              </a:rPr>
              <a:t>one</a:t>
            </a:r>
            <a:r>
              <a:rPr sz="2800" b="1" spc="185" dirty="0">
                <a:latin typeface="Times New Roman"/>
                <a:cs typeface="Times New Roman"/>
              </a:rPr>
              <a:t> </a:t>
            </a:r>
            <a:r>
              <a:rPr sz="2800" b="1" dirty="0">
                <a:latin typeface="Times New Roman"/>
                <a:cs typeface="Times New Roman"/>
              </a:rPr>
              <a:t>is</a:t>
            </a:r>
            <a:r>
              <a:rPr sz="2800" b="1" spc="185" dirty="0">
                <a:latin typeface="Times New Roman"/>
                <a:cs typeface="Times New Roman"/>
              </a:rPr>
              <a:t> </a:t>
            </a:r>
            <a:r>
              <a:rPr sz="2800" b="1" dirty="0">
                <a:latin typeface="Times New Roman"/>
                <a:cs typeface="Times New Roman"/>
              </a:rPr>
              <a:t>an</a:t>
            </a:r>
            <a:r>
              <a:rPr sz="2800" b="1" spc="185" dirty="0">
                <a:latin typeface="Times New Roman"/>
                <a:cs typeface="Times New Roman"/>
              </a:rPr>
              <a:t> </a:t>
            </a:r>
            <a:r>
              <a:rPr sz="2800" b="1" dirty="0">
                <a:latin typeface="Times New Roman"/>
                <a:cs typeface="Times New Roman"/>
              </a:rPr>
              <a:t>active</a:t>
            </a:r>
            <a:r>
              <a:rPr sz="2800" b="1" spc="185" dirty="0">
                <a:latin typeface="Times New Roman"/>
                <a:cs typeface="Times New Roman"/>
              </a:rPr>
              <a:t> </a:t>
            </a:r>
            <a:r>
              <a:rPr sz="2800" b="1" dirty="0">
                <a:latin typeface="Times New Roman"/>
                <a:cs typeface="Times New Roman"/>
              </a:rPr>
              <a:t>construction,</a:t>
            </a:r>
            <a:r>
              <a:rPr sz="2800" b="1" spc="185" dirty="0">
                <a:latin typeface="Times New Roman"/>
                <a:cs typeface="Times New Roman"/>
              </a:rPr>
              <a:t> </a:t>
            </a:r>
            <a:r>
              <a:rPr sz="2800" b="1" dirty="0">
                <a:latin typeface="Times New Roman"/>
                <a:cs typeface="Times New Roman"/>
              </a:rPr>
              <a:t>while</a:t>
            </a:r>
            <a:r>
              <a:rPr sz="2800" b="1" spc="180" dirty="0">
                <a:latin typeface="Times New Roman"/>
                <a:cs typeface="Times New Roman"/>
              </a:rPr>
              <a:t> </a:t>
            </a:r>
            <a:r>
              <a:rPr sz="2800" b="1" spc="-10" dirty="0">
                <a:latin typeface="Times New Roman"/>
                <a:cs typeface="Times New Roman"/>
              </a:rPr>
              <a:t>number </a:t>
            </a:r>
            <a:r>
              <a:rPr sz="2800" b="1" dirty="0">
                <a:latin typeface="Times New Roman"/>
                <a:cs typeface="Times New Roman"/>
              </a:rPr>
              <a:t>two</a:t>
            </a:r>
            <a:r>
              <a:rPr sz="2800" b="1" spc="-25" dirty="0">
                <a:latin typeface="Times New Roman"/>
                <a:cs typeface="Times New Roman"/>
              </a:rPr>
              <a:t> </a:t>
            </a:r>
            <a:r>
              <a:rPr sz="2800" b="1" dirty="0">
                <a:latin typeface="Times New Roman"/>
                <a:cs typeface="Times New Roman"/>
              </a:rPr>
              <a:t>is</a:t>
            </a:r>
            <a:r>
              <a:rPr sz="2800" b="1" spc="-25" dirty="0">
                <a:latin typeface="Times New Roman"/>
                <a:cs typeface="Times New Roman"/>
              </a:rPr>
              <a:t> </a:t>
            </a:r>
            <a:r>
              <a:rPr sz="2800" b="1" dirty="0">
                <a:latin typeface="Times New Roman"/>
                <a:cs typeface="Times New Roman"/>
              </a:rPr>
              <a:t>a</a:t>
            </a:r>
            <a:r>
              <a:rPr sz="2800" b="1" spc="-30" dirty="0">
                <a:latin typeface="Times New Roman"/>
                <a:cs typeface="Times New Roman"/>
              </a:rPr>
              <a:t> </a:t>
            </a:r>
            <a:r>
              <a:rPr sz="2800" b="1" dirty="0">
                <a:latin typeface="Times New Roman"/>
                <a:cs typeface="Times New Roman"/>
              </a:rPr>
              <a:t>passive</a:t>
            </a:r>
            <a:r>
              <a:rPr sz="2800" b="1" spc="-25" dirty="0">
                <a:latin typeface="Times New Roman"/>
                <a:cs typeface="Times New Roman"/>
              </a:rPr>
              <a:t> </a:t>
            </a:r>
            <a:r>
              <a:rPr sz="2800" b="1" dirty="0">
                <a:latin typeface="Times New Roman"/>
                <a:cs typeface="Times New Roman"/>
              </a:rPr>
              <a:t>construction.</a:t>
            </a:r>
            <a:r>
              <a:rPr sz="2800" b="1" spc="-25" dirty="0">
                <a:latin typeface="Times New Roman"/>
                <a:cs typeface="Times New Roman"/>
              </a:rPr>
              <a:t> </a:t>
            </a:r>
            <a:r>
              <a:rPr sz="2800" b="1" dirty="0">
                <a:latin typeface="Times New Roman"/>
                <a:cs typeface="Times New Roman"/>
              </a:rPr>
              <a:t>How</a:t>
            </a:r>
            <a:r>
              <a:rPr sz="2800" b="1" spc="-25" dirty="0">
                <a:latin typeface="Times New Roman"/>
                <a:cs typeface="Times New Roman"/>
              </a:rPr>
              <a:t> </a:t>
            </a:r>
            <a:r>
              <a:rPr sz="2800" b="1" dirty="0">
                <a:latin typeface="Times New Roman"/>
                <a:cs typeface="Times New Roman"/>
              </a:rPr>
              <a:t>would</a:t>
            </a:r>
            <a:r>
              <a:rPr sz="2800" b="1" spc="-25" dirty="0">
                <a:latin typeface="Times New Roman"/>
                <a:cs typeface="Times New Roman"/>
              </a:rPr>
              <a:t> </a:t>
            </a:r>
            <a:r>
              <a:rPr sz="2800" b="1" dirty="0">
                <a:latin typeface="Times New Roman"/>
                <a:cs typeface="Times New Roman"/>
              </a:rPr>
              <a:t>you</a:t>
            </a:r>
            <a:r>
              <a:rPr sz="2800" b="1" spc="-25" dirty="0">
                <a:latin typeface="Times New Roman"/>
                <a:cs typeface="Times New Roman"/>
              </a:rPr>
              <a:t> </a:t>
            </a:r>
            <a:r>
              <a:rPr sz="2800" b="1" spc="-10" dirty="0">
                <a:latin typeface="Times New Roman"/>
                <a:cs typeface="Times New Roman"/>
              </a:rPr>
              <a:t>explain</a:t>
            </a:r>
            <a:endParaRPr sz="2800">
              <a:latin typeface="Times New Roman"/>
              <a:cs typeface="Times New Roman"/>
            </a:endParaRPr>
          </a:p>
          <a:p>
            <a:pPr>
              <a:lnSpc>
                <a:spcPct val="100000"/>
              </a:lnSpc>
              <a:spcBef>
                <a:spcPts val="15"/>
              </a:spcBef>
            </a:pPr>
            <a:endParaRPr sz="2600">
              <a:latin typeface="Times New Roman"/>
              <a:cs typeface="Times New Roman"/>
            </a:endParaRPr>
          </a:p>
          <a:p>
            <a:pPr marL="12700">
              <a:lnSpc>
                <a:spcPts val="3290"/>
              </a:lnSpc>
            </a:pPr>
            <a:r>
              <a:rPr sz="2800" spc="-10" dirty="0">
                <a:latin typeface="Times New Roman"/>
                <a:cs typeface="Times New Roman"/>
              </a:rPr>
              <a:t>ChatGPT</a:t>
            </a:r>
            <a:endParaRPr sz="2800">
              <a:latin typeface="Times New Roman"/>
              <a:cs typeface="Times New Roman"/>
            </a:endParaRPr>
          </a:p>
          <a:p>
            <a:pPr marL="12700" marR="8255" algn="just">
              <a:lnSpc>
                <a:spcPts val="3220"/>
              </a:lnSpc>
              <a:spcBef>
                <a:spcPts val="155"/>
              </a:spcBef>
            </a:pPr>
            <a:r>
              <a:rPr sz="2800" dirty="0">
                <a:latin typeface="Times New Roman"/>
                <a:cs typeface="Times New Roman"/>
              </a:rPr>
              <a:t>I</a:t>
            </a:r>
            <a:r>
              <a:rPr sz="2800" spc="385" dirty="0">
                <a:latin typeface="Times New Roman"/>
                <a:cs typeface="Times New Roman"/>
              </a:rPr>
              <a:t> </a:t>
            </a:r>
            <a:r>
              <a:rPr sz="2800" dirty="0">
                <a:latin typeface="Times New Roman"/>
                <a:cs typeface="Times New Roman"/>
              </a:rPr>
              <a:t>apologize</a:t>
            </a:r>
            <a:r>
              <a:rPr sz="2800" spc="385" dirty="0">
                <a:latin typeface="Times New Roman"/>
                <a:cs typeface="Times New Roman"/>
              </a:rPr>
              <a:t> </a:t>
            </a:r>
            <a:r>
              <a:rPr sz="2800" dirty="0">
                <a:latin typeface="Times New Roman"/>
                <a:cs typeface="Times New Roman"/>
              </a:rPr>
              <a:t>for</a:t>
            </a:r>
            <a:r>
              <a:rPr sz="2800" spc="385" dirty="0">
                <a:latin typeface="Times New Roman"/>
                <a:cs typeface="Times New Roman"/>
              </a:rPr>
              <a:t> </a:t>
            </a:r>
            <a:r>
              <a:rPr sz="2800" dirty="0">
                <a:latin typeface="Times New Roman"/>
                <a:cs typeface="Times New Roman"/>
              </a:rPr>
              <a:t>any</a:t>
            </a:r>
            <a:r>
              <a:rPr sz="2800" spc="385" dirty="0">
                <a:latin typeface="Times New Roman"/>
                <a:cs typeface="Times New Roman"/>
              </a:rPr>
              <a:t> </a:t>
            </a:r>
            <a:r>
              <a:rPr sz="2800" dirty="0">
                <a:latin typeface="Times New Roman"/>
                <a:cs typeface="Times New Roman"/>
              </a:rPr>
              <a:t>confusion.</a:t>
            </a:r>
            <a:r>
              <a:rPr sz="2800" spc="240" dirty="0">
                <a:latin typeface="Times New Roman"/>
                <a:cs typeface="Times New Roman"/>
              </a:rPr>
              <a:t> </a:t>
            </a:r>
            <a:r>
              <a:rPr sz="2800" dirty="0">
                <a:latin typeface="Times New Roman"/>
                <a:cs typeface="Times New Roman"/>
              </a:rPr>
              <a:t>You</a:t>
            </a:r>
            <a:r>
              <a:rPr sz="2800" spc="385" dirty="0">
                <a:latin typeface="Times New Roman"/>
                <a:cs typeface="Times New Roman"/>
              </a:rPr>
              <a:t> </a:t>
            </a:r>
            <a:r>
              <a:rPr sz="2800" dirty="0">
                <a:latin typeface="Times New Roman"/>
                <a:cs typeface="Times New Roman"/>
              </a:rPr>
              <a:t>are</a:t>
            </a:r>
            <a:r>
              <a:rPr sz="2800" spc="385" dirty="0">
                <a:latin typeface="Times New Roman"/>
                <a:cs typeface="Times New Roman"/>
              </a:rPr>
              <a:t> </a:t>
            </a:r>
            <a:r>
              <a:rPr sz="2800" dirty="0">
                <a:latin typeface="Times New Roman"/>
                <a:cs typeface="Times New Roman"/>
              </a:rPr>
              <a:t>correct;</a:t>
            </a:r>
            <a:r>
              <a:rPr sz="2800" spc="385" dirty="0">
                <a:latin typeface="Times New Roman"/>
                <a:cs typeface="Times New Roman"/>
              </a:rPr>
              <a:t> </a:t>
            </a:r>
            <a:r>
              <a:rPr sz="2800" dirty="0">
                <a:latin typeface="Times New Roman"/>
                <a:cs typeface="Times New Roman"/>
              </a:rPr>
              <a:t>the</a:t>
            </a:r>
            <a:r>
              <a:rPr sz="2800" spc="385" dirty="0">
                <a:latin typeface="Times New Roman"/>
                <a:cs typeface="Times New Roman"/>
              </a:rPr>
              <a:t> </a:t>
            </a:r>
            <a:r>
              <a:rPr sz="2800" dirty="0">
                <a:latin typeface="Times New Roman"/>
                <a:cs typeface="Times New Roman"/>
              </a:rPr>
              <a:t>two</a:t>
            </a:r>
            <a:r>
              <a:rPr sz="2800" spc="390" dirty="0">
                <a:latin typeface="Times New Roman"/>
                <a:cs typeface="Times New Roman"/>
              </a:rPr>
              <a:t> </a:t>
            </a:r>
            <a:r>
              <a:rPr sz="2800" spc="-10" dirty="0">
                <a:latin typeface="Times New Roman"/>
                <a:cs typeface="Times New Roman"/>
              </a:rPr>
              <a:t>sentences </a:t>
            </a:r>
            <a:r>
              <a:rPr sz="2800" dirty="0">
                <a:latin typeface="Times New Roman"/>
                <a:cs typeface="Times New Roman"/>
              </a:rPr>
              <a:t>represent</a:t>
            </a:r>
            <a:r>
              <a:rPr sz="2800" spc="45" dirty="0">
                <a:latin typeface="Times New Roman"/>
                <a:cs typeface="Times New Roman"/>
              </a:rPr>
              <a:t>  </a:t>
            </a:r>
            <a:r>
              <a:rPr sz="2800" dirty="0">
                <a:latin typeface="Times New Roman"/>
                <a:cs typeface="Times New Roman"/>
              </a:rPr>
              <a:t>active</a:t>
            </a:r>
            <a:r>
              <a:rPr sz="2800" spc="50" dirty="0">
                <a:latin typeface="Times New Roman"/>
                <a:cs typeface="Times New Roman"/>
              </a:rPr>
              <a:t>  </a:t>
            </a:r>
            <a:r>
              <a:rPr sz="2800" dirty="0">
                <a:latin typeface="Times New Roman"/>
                <a:cs typeface="Times New Roman"/>
              </a:rPr>
              <a:t>and</a:t>
            </a:r>
            <a:r>
              <a:rPr sz="2800" spc="50" dirty="0">
                <a:latin typeface="Times New Roman"/>
                <a:cs typeface="Times New Roman"/>
              </a:rPr>
              <a:t>  </a:t>
            </a:r>
            <a:r>
              <a:rPr sz="2800" dirty="0">
                <a:latin typeface="Times New Roman"/>
                <a:cs typeface="Times New Roman"/>
              </a:rPr>
              <a:t>passive</a:t>
            </a:r>
            <a:r>
              <a:rPr sz="2800" spc="50" dirty="0">
                <a:latin typeface="Times New Roman"/>
                <a:cs typeface="Times New Roman"/>
              </a:rPr>
              <a:t>  </a:t>
            </a:r>
            <a:r>
              <a:rPr sz="2800" dirty="0">
                <a:latin typeface="Times New Roman"/>
                <a:cs typeface="Times New Roman"/>
              </a:rPr>
              <a:t>constructions,</a:t>
            </a:r>
            <a:r>
              <a:rPr sz="2800" spc="50" dirty="0">
                <a:latin typeface="Times New Roman"/>
                <a:cs typeface="Times New Roman"/>
              </a:rPr>
              <a:t>  </a:t>
            </a:r>
            <a:r>
              <a:rPr sz="2800" dirty="0">
                <a:latin typeface="Times New Roman"/>
                <a:cs typeface="Times New Roman"/>
              </a:rPr>
              <a:t>respectively.</a:t>
            </a:r>
            <a:r>
              <a:rPr sz="2800" spc="50" dirty="0">
                <a:latin typeface="Times New Roman"/>
                <a:cs typeface="Times New Roman"/>
              </a:rPr>
              <a:t>  </a:t>
            </a:r>
            <a:r>
              <a:rPr sz="2800" dirty="0">
                <a:latin typeface="Times New Roman"/>
                <a:cs typeface="Times New Roman"/>
              </a:rPr>
              <a:t>Let</a:t>
            </a:r>
            <a:r>
              <a:rPr sz="2800" spc="50" dirty="0">
                <a:latin typeface="Times New Roman"/>
                <a:cs typeface="Times New Roman"/>
              </a:rPr>
              <a:t>  </a:t>
            </a:r>
            <a:r>
              <a:rPr sz="2800" spc="-25" dirty="0">
                <a:latin typeface="Times New Roman"/>
                <a:cs typeface="Times New Roman"/>
              </a:rPr>
              <a:t>me </a:t>
            </a:r>
            <a:r>
              <a:rPr sz="2800" dirty="0">
                <a:latin typeface="Times New Roman"/>
                <a:cs typeface="Times New Roman"/>
              </a:rPr>
              <a:t>clarify</a:t>
            </a:r>
            <a:r>
              <a:rPr sz="2800" spc="-40"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difference</a:t>
            </a:r>
            <a:r>
              <a:rPr sz="2800" spc="-35" dirty="0">
                <a:latin typeface="Times New Roman"/>
                <a:cs typeface="Times New Roman"/>
              </a:rPr>
              <a:t> </a:t>
            </a:r>
            <a:r>
              <a:rPr sz="2800" dirty="0">
                <a:latin typeface="Times New Roman"/>
                <a:cs typeface="Times New Roman"/>
              </a:rPr>
              <a:t>in</a:t>
            </a:r>
            <a:r>
              <a:rPr sz="2800" spc="-35" dirty="0">
                <a:latin typeface="Times New Roman"/>
                <a:cs typeface="Times New Roman"/>
              </a:rPr>
              <a:t> </a:t>
            </a:r>
            <a:r>
              <a:rPr sz="2800" dirty="0">
                <a:latin typeface="Times New Roman"/>
                <a:cs typeface="Times New Roman"/>
              </a:rPr>
              <a:t>that</a:t>
            </a:r>
            <a:r>
              <a:rPr sz="2800" spc="-35" dirty="0">
                <a:latin typeface="Times New Roman"/>
                <a:cs typeface="Times New Roman"/>
              </a:rPr>
              <a:t> </a:t>
            </a:r>
            <a:r>
              <a:rPr sz="2800" spc="-10" dirty="0">
                <a:latin typeface="Times New Roman"/>
                <a:cs typeface="Times New Roman"/>
              </a:rPr>
              <a:t>context:</a:t>
            </a:r>
            <a:endParaRPr sz="2800">
              <a:latin typeface="Times New Roman"/>
              <a:cs typeface="Times New Roman"/>
            </a:endParaRPr>
          </a:p>
          <a:p>
            <a:pPr>
              <a:lnSpc>
                <a:spcPct val="100000"/>
              </a:lnSpc>
              <a:spcBef>
                <a:spcPts val="45"/>
              </a:spcBef>
            </a:pPr>
            <a:endParaRPr sz="2550">
              <a:latin typeface="Times New Roman"/>
              <a:cs typeface="Times New Roman"/>
            </a:endParaRPr>
          </a:p>
          <a:p>
            <a:pPr marL="12700" algn="just">
              <a:lnSpc>
                <a:spcPct val="100000"/>
              </a:lnSpc>
            </a:pPr>
            <a:r>
              <a:rPr sz="2800" dirty="0">
                <a:latin typeface="Times New Roman"/>
                <a:cs typeface="Times New Roman"/>
              </a:rPr>
              <a:t>"Namatay</a:t>
            </a:r>
            <a:r>
              <a:rPr sz="2800" spc="-40" dirty="0">
                <a:latin typeface="Times New Roman"/>
                <a:cs typeface="Times New Roman"/>
              </a:rPr>
              <a:t> </a:t>
            </a:r>
            <a:r>
              <a:rPr sz="2800" dirty="0">
                <a:latin typeface="Times New Roman"/>
                <a:cs typeface="Times New Roman"/>
              </a:rPr>
              <a:t>si</a:t>
            </a:r>
            <a:r>
              <a:rPr sz="2800" spc="-25" dirty="0">
                <a:latin typeface="Times New Roman"/>
                <a:cs typeface="Times New Roman"/>
              </a:rPr>
              <a:t> </a:t>
            </a:r>
            <a:r>
              <a:rPr sz="2800" dirty="0">
                <a:latin typeface="Times New Roman"/>
                <a:cs typeface="Times New Roman"/>
              </a:rPr>
              <a:t>Mabini</a:t>
            </a:r>
            <a:r>
              <a:rPr sz="2800" spc="-25" dirty="0">
                <a:latin typeface="Times New Roman"/>
                <a:cs typeface="Times New Roman"/>
              </a:rPr>
              <a:t> </a:t>
            </a:r>
            <a:r>
              <a:rPr sz="2800" dirty="0">
                <a:latin typeface="Times New Roman"/>
                <a:cs typeface="Times New Roman"/>
              </a:rPr>
              <a:t>sa</a:t>
            </a:r>
            <a:r>
              <a:rPr sz="2800" spc="-25"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a:lnSpc>
                <a:spcPct val="100000"/>
              </a:lnSpc>
              <a:spcBef>
                <a:spcPts val="45"/>
              </a:spcBef>
            </a:pPr>
            <a:endParaRPr sz="2850">
              <a:latin typeface="Times New Roman"/>
              <a:cs typeface="Times New Roman"/>
            </a:endParaRPr>
          </a:p>
          <a:p>
            <a:pPr marL="12700" marR="10795" algn="just">
              <a:lnSpc>
                <a:spcPts val="3220"/>
              </a:lnSpc>
            </a:pPr>
            <a:r>
              <a:rPr sz="2800" dirty="0">
                <a:latin typeface="Times New Roman"/>
                <a:cs typeface="Times New Roman"/>
              </a:rPr>
              <a:t>This</a:t>
            </a:r>
            <a:r>
              <a:rPr sz="2800" spc="-65" dirty="0">
                <a:latin typeface="Times New Roman"/>
                <a:cs typeface="Times New Roman"/>
              </a:rPr>
              <a:t> </a:t>
            </a:r>
            <a:r>
              <a:rPr sz="2800" dirty="0">
                <a:latin typeface="Times New Roman"/>
                <a:cs typeface="Times New Roman"/>
              </a:rPr>
              <a:t>sentence</a:t>
            </a:r>
            <a:r>
              <a:rPr sz="2800" spc="-50" dirty="0">
                <a:latin typeface="Times New Roman"/>
                <a:cs typeface="Times New Roman"/>
              </a:rPr>
              <a:t> </a:t>
            </a:r>
            <a:r>
              <a:rPr sz="2800" dirty="0">
                <a:latin typeface="Times New Roman"/>
                <a:cs typeface="Times New Roman"/>
              </a:rPr>
              <a:t>is</a:t>
            </a:r>
            <a:r>
              <a:rPr sz="2800" spc="-55" dirty="0">
                <a:latin typeface="Times New Roman"/>
                <a:cs typeface="Times New Roman"/>
              </a:rPr>
              <a:t> </a:t>
            </a:r>
            <a:r>
              <a:rPr sz="2800" dirty="0">
                <a:latin typeface="Times New Roman"/>
                <a:cs typeface="Times New Roman"/>
              </a:rPr>
              <a:t>in</a:t>
            </a:r>
            <a:r>
              <a:rPr sz="2800" spc="-50" dirty="0">
                <a:latin typeface="Times New Roman"/>
                <a:cs typeface="Times New Roman"/>
              </a:rPr>
              <a:t> </a:t>
            </a:r>
            <a:r>
              <a:rPr sz="2800" dirty="0">
                <a:latin typeface="Times New Roman"/>
                <a:cs typeface="Times New Roman"/>
              </a:rPr>
              <a:t>the</a:t>
            </a:r>
            <a:r>
              <a:rPr sz="2800" spc="-55" dirty="0">
                <a:latin typeface="Times New Roman"/>
                <a:cs typeface="Times New Roman"/>
              </a:rPr>
              <a:t> </a:t>
            </a:r>
            <a:r>
              <a:rPr sz="2800" dirty="0">
                <a:latin typeface="Times New Roman"/>
                <a:cs typeface="Times New Roman"/>
              </a:rPr>
              <a:t>active</a:t>
            </a:r>
            <a:r>
              <a:rPr sz="2800" spc="-50" dirty="0">
                <a:latin typeface="Times New Roman"/>
                <a:cs typeface="Times New Roman"/>
              </a:rPr>
              <a:t> </a:t>
            </a:r>
            <a:r>
              <a:rPr sz="2800" dirty="0">
                <a:latin typeface="Times New Roman"/>
                <a:cs typeface="Times New Roman"/>
              </a:rPr>
              <a:t>voice.</a:t>
            </a:r>
            <a:r>
              <a:rPr sz="2800" spc="-55" dirty="0">
                <a:latin typeface="Times New Roman"/>
                <a:cs typeface="Times New Roman"/>
              </a:rPr>
              <a:t> </a:t>
            </a:r>
            <a:r>
              <a:rPr sz="2800" dirty="0">
                <a:latin typeface="Times New Roman"/>
                <a:cs typeface="Times New Roman"/>
              </a:rPr>
              <a:t>It</a:t>
            </a:r>
            <a:r>
              <a:rPr sz="2800" spc="-50" dirty="0">
                <a:latin typeface="Times New Roman"/>
                <a:cs typeface="Times New Roman"/>
              </a:rPr>
              <a:t> </a:t>
            </a:r>
            <a:r>
              <a:rPr sz="2800" dirty="0">
                <a:latin typeface="Times New Roman"/>
                <a:cs typeface="Times New Roman"/>
              </a:rPr>
              <a:t>states</a:t>
            </a:r>
            <a:r>
              <a:rPr sz="2800" spc="-55" dirty="0">
                <a:latin typeface="Times New Roman"/>
                <a:cs typeface="Times New Roman"/>
              </a:rPr>
              <a:t> </a:t>
            </a:r>
            <a:r>
              <a:rPr sz="2800" dirty="0">
                <a:latin typeface="Times New Roman"/>
                <a:cs typeface="Times New Roman"/>
              </a:rPr>
              <a:t>that</a:t>
            </a:r>
            <a:r>
              <a:rPr sz="2800" spc="-50" dirty="0">
                <a:latin typeface="Times New Roman"/>
                <a:cs typeface="Times New Roman"/>
              </a:rPr>
              <a:t> </a:t>
            </a:r>
            <a:r>
              <a:rPr sz="2800" dirty="0">
                <a:latin typeface="Times New Roman"/>
                <a:cs typeface="Times New Roman"/>
              </a:rPr>
              <a:t>Mabini</a:t>
            </a:r>
            <a:r>
              <a:rPr sz="2800" spc="-55" dirty="0">
                <a:latin typeface="Times New Roman"/>
                <a:cs typeface="Times New Roman"/>
              </a:rPr>
              <a:t> </a:t>
            </a:r>
            <a:r>
              <a:rPr sz="2800" dirty="0">
                <a:latin typeface="Times New Roman"/>
                <a:cs typeface="Times New Roman"/>
              </a:rPr>
              <a:t>(the</a:t>
            </a:r>
            <a:r>
              <a:rPr sz="2800" spc="-50" dirty="0">
                <a:latin typeface="Times New Roman"/>
                <a:cs typeface="Times New Roman"/>
              </a:rPr>
              <a:t> </a:t>
            </a:r>
            <a:r>
              <a:rPr sz="2800" spc="-10" dirty="0">
                <a:latin typeface="Times New Roman"/>
                <a:cs typeface="Times New Roman"/>
              </a:rPr>
              <a:t>subject) </a:t>
            </a:r>
            <a:r>
              <a:rPr sz="2800" dirty="0">
                <a:latin typeface="Times New Roman"/>
                <a:cs typeface="Times New Roman"/>
              </a:rPr>
              <a:t>died</a:t>
            </a:r>
            <a:r>
              <a:rPr sz="2800" spc="-10" dirty="0">
                <a:latin typeface="Times New Roman"/>
                <a:cs typeface="Times New Roman"/>
              </a:rPr>
              <a:t> </a:t>
            </a:r>
            <a:r>
              <a:rPr sz="2800" dirty="0">
                <a:latin typeface="Times New Roman"/>
                <a:cs typeface="Times New Roman"/>
              </a:rPr>
              <a:t>from</a:t>
            </a:r>
            <a:r>
              <a:rPr sz="2800" spc="-5" dirty="0">
                <a:latin typeface="Times New Roman"/>
                <a:cs typeface="Times New Roman"/>
              </a:rPr>
              <a:t> </a:t>
            </a:r>
            <a:r>
              <a:rPr sz="2800" dirty="0">
                <a:latin typeface="Times New Roman"/>
                <a:cs typeface="Times New Roman"/>
              </a:rPr>
              <a:t>cholera (the</a:t>
            </a:r>
            <a:r>
              <a:rPr sz="2800" spc="-5" dirty="0">
                <a:latin typeface="Times New Roman"/>
                <a:cs typeface="Times New Roman"/>
              </a:rPr>
              <a:t> </a:t>
            </a:r>
            <a:r>
              <a:rPr sz="2800" dirty="0">
                <a:latin typeface="Times New Roman"/>
                <a:cs typeface="Times New Roman"/>
              </a:rPr>
              <a:t>cause).</a:t>
            </a:r>
            <a:r>
              <a:rPr sz="2800" spc="5" dirty="0">
                <a:latin typeface="Times New Roman"/>
                <a:cs typeface="Times New Roman"/>
              </a:rPr>
              <a:t> </a:t>
            </a:r>
            <a:r>
              <a:rPr sz="2800" dirty="0">
                <a:latin typeface="Times New Roman"/>
                <a:cs typeface="Times New Roman"/>
              </a:rPr>
              <a:t>In</a:t>
            </a:r>
            <a:r>
              <a:rPr sz="2800" spc="-5" dirty="0">
                <a:latin typeface="Times New Roman"/>
                <a:cs typeface="Times New Roman"/>
              </a:rPr>
              <a:t> </a:t>
            </a:r>
            <a:r>
              <a:rPr sz="2800" dirty="0">
                <a:latin typeface="Times New Roman"/>
                <a:cs typeface="Times New Roman"/>
              </a:rPr>
              <a:t>this construction, Mabini is the </a:t>
            </a:r>
            <a:r>
              <a:rPr sz="2800" spc="-25" dirty="0">
                <a:latin typeface="Times New Roman"/>
                <a:cs typeface="Times New Roman"/>
              </a:rPr>
              <a:t>one </a:t>
            </a:r>
            <a:r>
              <a:rPr sz="2800" dirty="0">
                <a:latin typeface="Times New Roman"/>
                <a:cs typeface="Times New Roman"/>
              </a:rPr>
              <a:t>who</a:t>
            </a:r>
            <a:r>
              <a:rPr sz="2800" spc="-40" dirty="0">
                <a:latin typeface="Times New Roman"/>
                <a:cs typeface="Times New Roman"/>
              </a:rPr>
              <a:t> </a:t>
            </a:r>
            <a:r>
              <a:rPr sz="2800" dirty="0">
                <a:latin typeface="Times New Roman"/>
                <a:cs typeface="Times New Roman"/>
              </a:rPr>
              <a:t>experienced</a:t>
            </a:r>
            <a:r>
              <a:rPr sz="2800" spc="-25"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dirty="0">
                <a:latin typeface="Times New Roman"/>
                <a:cs typeface="Times New Roman"/>
              </a:rPr>
              <a:t>action</a:t>
            </a:r>
            <a:r>
              <a:rPr sz="2800" spc="-25" dirty="0">
                <a:latin typeface="Times New Roman"/>
                <a:cs typeface="Times New Roman"/>
              </a:rPr>
              <a:t> </a:t>
            </a:r>
            <a:r>
              <a:rPr sz="2800" dirty="0">
                <a:latin typeface="Times New Roman"/>
                <a:cs typeface="Times New Roman"/>
              </a:rPr>
              <a:t>of</a:t>
            </a:r>
            <a:r>
              <a:rPr sz="2800" spc="-25" dirty="0">
                <a:latin typeface="Times New Roman"/>
                <a:cs typeface="Times New Roman"/>
              </a:rPr>
              <a:t> </a:t>
            </a:r>
            <a:r>
              <a:rPr sz="2800" spc="-10" dirty="0">
                <a:latin typeface="Times New Roman"/>
                <a:cs typeface="Times New Roman"/>
              </a:rPr>
              <a:t>dying.</a:t>
            </a:r>
            <a:endParaRPr sz="28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3290" cy="4132579"/>
          </a:xfrm>
          <a:prstGeom prst="rect">
            <a:avLst/>
          </a:prstGeom>
        </p:spPr>
        <p:txBody>
          <a:bodyPr vert="horz" wrap="square" lIns="0" tIns="13335" rIns="0" bIns="0" rtlCol="0">
            <a:spAutoFit/>
          </a:bodyPr>
          <a:lstStyle/>
          <a:p>
            <a:pPr marL="12700" algn="just">
              <a:lnSpc>
                <a:spcPct val="100000"/>
              </a:lnSpc>
              <a:spcBef>
                <a:spcPts val="105"/>
              </a:spcBef>
            </a:pPr>
            <a:r>
              <a:rPr sz="2800" dirty="0">
                <a:latin typeface="Times New Roman"/>
                <a:cs typeface="Times New Roman"/>
              </a:rPr>
              <a:t>"Ikinamatay</a:t>
            </a:r>
            <a:r>
              <a:rPr sz="2800" spc="-40" dirty="0">
                <a:latin typeface="Times New Roman"/>
                <a:cs typeface="Times New Roman"/>
              </a:rPr>
              <a:t> </a:t>
            </a:r>
            <a:r>
              <a:rPr sz="2800" dirty="0">
                <a:latin typeface="Times New Roman"/>
                <a:cs typeface="Times New Roman"/>
              </a:rPr>
              <a:t>ni</a:t>
            </a:r>
            <a:r>
              <a:rPr sz="2800" spc="-30" dirty="0">
                <a:latin typeface="Times New Roman"/>
                <a:cs typeface="Times New Roman"/>
              </a:rPr>
              <a:t> </a:t>
            </a:r>
            <a:r>
              <a:rPr sz="2800" dirty="0">
                <a:latin typeface="Times New Roman"/>
                <a:cs typeface="Times New Roman"/>
              </a:rPr>
              <a:t>Mabini</a:t>
            </a:r>
            <a:r>
              <a:rPr sz="2800" spc="-30" dirty="0">
                <a:latin typeface="Times New Roman"/>
                <a:cs typeface="Times New Roman"/>
              </a:rPr>
              <a:t> </a:t>
            </a:r>
            <a:r>
              <a:rPr sz="2800" dirty="0">
                <a:latin typeface="Times New Roman"/>
                <a:cs typeface="Times New Roman"/>
              </a:rPr>
              <a:t>ang</a:t>
            </a:r>
            <a:r>
              <a:rPr sz="2800" spc="-30" dirty="0">
                <a:latin typeface="Times New Roman"/>
                <a:cs typeface="Times New Roman"/>
              </a:rPr>
              <a:t> </a:t>
            </a:r>
            <a:r>
              <a:rPr sz="2800" spc="-10" dirty="0">
                <a:latin typeface="Times New Roman"/>
                <a:cs typeface="Times New Roman"/>
              </a:rPr>
              <a:t>Cholera":</a:t>
            </a:r>
            <a:endParaRPr sz="2800">
              <a:latin typeface="Times New Roman"/>
              <a:cs typeface="Times New Roman"/>
            </a:endParaRPr>
          </a:p>
          <a:p>
            <a:pPr>
              <a:lnSpc>
                <a:spcPct val="100000"/>
              </a:lnSpc>
              <a:spcBef>
                <a:spcPts val="50"/>
              </a:spcBef>
            </a:pPr>
            <a:endParaRPr sz="2750">
              <a:latin typeface="Times New Roman"/>
              <a:cs typeface="Times New Roman"/>
            </a:endParaRPr>
          </a:p>
          <a:p>
            <a:pPr marL="12700" marR="5080" algn="just">
              <a:lnSpc>
                <a:spcPct val="95900"/>
              </a:lnSpc>
            </a:pPr>
            <a:r>
              <a:rPr sz="2800" dirty="0">
                <a:latin typeface="Times New Roman"/>
                <a:cs typeface="Times New Roman"/>
              </a:rPr>
              <a:t>This</a:t>
            </a:r>
            <a:r>
              <a:rPr sz="2800" spc="365" dirty="0">
                <a:latin typeface="Times New Roman"/>
                <a:cs typeface="Times New Roman"/>
              </a:rPr>
              <a:t> </a:t>
            </a:r>
            <a:r>
              <a:rPr sz="2800" dirty="0">
                <a:latin typeface="Times New Roman"/>
                <a:cs typeface="Times New Roman"/>
              </a:rPr>
              <a:t>sentence</a:t>
            </a:r>
            <a:r>
              <a:rPr sz="2800" spc="375" dirty="0">
                <a:latin typeface="Times New Roman"/>
                <a:cs typeface="Times New Roman"/>
              </a:rPr>
              <a:t> </a:t>
            </a:r>
            <a:r>
              <a:rPr sz="2800" dirty="0">
                <a:latin typeface="Times New Roman"/>
                <a:cs typeface="Times New Roman"/>
              </a:rPr>
              <a:t>is</a:t>
            </a:r>
            <a:r>
              <a:rPr sz="2800" spc="375" dirty="0">
                <a:latin typeface="Times New Roman"/>
                <a:cs typeface="Times New Roman"/>
              </a:rPr>
              <a:t> </a:t>
            </a:r>
            <a:r>
              <a:rPr sz="2800" dirty="0">
                <a:latin typeface="Times New Roman"/>
                <a:cs typeface="Times New Roman"/>
              </a:rPr>
              <a:t>in</a:t>
            </a:r>
            <a:r>
              <a:rPr sz="2800" spc="375" dirty="0">
                <a:latin typeface="Times New Roman"/>
                <a:cs typeface="Times New Roman"/>
              </a:rPr>
              <a:t> </a:t>
            </a:r>
            <a:r>
              <a:rPr sz="2800" dirty="0">
                <a:latin typeface="Times New Roman"/>
                <a:cs typeface="Times New Roman"/>
              </a:rPr>
              <a:t>the</a:t>
            </a:r>
            <a:r>
              <a:rPr sz="2800" spc="375" dirty="0">
                <a:latin typeface="Times New Roman"/>
                <a:cs typeface="Times New Roman"/>
              </a:rPr>
              <a:t> </a:t>
            </a:r>
            <a:r>
              <a:rPr sz="2800" dirty="0">
                <a:latin typeface="Times New Roman"/>
                <a:cs typeface="Times New Roman"/>
              </a:rPr>
              <a:t>passive</a:t>
            </a:r>
            <a:r>
              <a:rPr sz="2800" spc="380" dirty="0">
                <a:latin typeface="Times New Roman"/>
                <a:cs typeface="Times New Roman"/>
              </a:rPr>
              <a:t> </a:t>
            </a:r>
            <a:r>
              <a:rPr sz="2800" dirty="0">
                <a:latin typeface="Times New Roman"/>
                <a:cs typeface="Times New Roman"/>
              </a:rPr>
              <a:t>voice.</a:t>
            </a:r>
            <a:r>
              <a:rPr sz="2800" spc="375" dirty="0">
                <a:latin typeface="Times New Roman"/>
                <a:cs typeface="Times New Roman"/>
              </a:rPr>
              <a:t> </a:t>
            </a:r>
            <a:r>
              <a:rPr sz="2800" dirty="0">
                <a:latin typeface="Times New Roman"/>
                <a:cs typeface="Times New Roman"/>
              </a:rPr>
              <a:t>It</a:t>
            </a:r>
            <a:r>
              <a:rPr sz="2800" spc="375" dirty="0">
                <a:latin typeface="Times New Roman"/>
                <a:cs typeface="Times New Roman"/>
              </a:rPr>
              <a:t> </a:t>
            </a:r>
            <a:r>
              <a:rPr sz="2800" dirty="0">
                <a:latin typeface="Times New Roman"/>
                <a:cs typeface="Times New Roman"/>
              </a:rPr>
              <a:t>suggests</a:t>
            </a:r>
            <a:r>
              <a:rPr sz="2800" spc="375" dirty="0">
                <a:latin typeface="Times New Roman"/>
                <a:cs typeface="Times New Roman"/>
              </a:rPr>
              <a:t> </a:t>
            </a:r>
            <a:r>
              <a:rPr sz="2800" dirty="0">
                <a:latin typeface="Times New Roman"/>
                <a:cs typeface="Times New Roman"/>
              </a:rPr>
              <a:t>that</a:t>
            </a:r>
            <a:r>
              <a:rPr sz="2800" spc="375" dirty="0">
                <a:latin typeface="Times New Roman"/>
                <a:cs typeface="Times New Roman"/>
              </a:rPr>
              <a:t> </a:t>
            </a:r>
            <a:r>
              <a:rPr sz="2800" dirty="0">
                <a:latin typeface="Times New Roman"/>
                <a:cs typeface="Times New Roman"/>
              </a:rPr>
              <a:t>Mabini</a:t>
            </a:r>
            <a:r>
              <a:rPr sz="2800" spc="380" dirty="0">
                <a:latin typeface="Times New Roman"/>
                <a:cs typeface="Times New Roman"/>
              </a:rPr>
              <a:t> </a:t>
            </a:r>
            <a:r>
              <a:rPr sz="2800" spc="-20" dirty="0">
                <a:latin typeface="Times New Roman"/>
                <a:cs typeface="Times New Roman"/>
              </a:rPr>
              <a:t>(the </a:t>
            </a:r>
            <a:r>
              <a:rPr sz="2800" dirty="0">
                <a:latin typeface="Times New Roman"/>
                <a:cs typeface="Times New Roman"/>
              </a:rPr>
              <a:t>subject)</a:t>
            </a:r>
            <a:r>
              <a:rPr sz="2800" spc="385" dirty="0">
                <a:latin typeface="Times New Roman"/>
                <a:cs typeface="Times New Roman"/>
              </a:rPr>
              <a:t> </a:t>
            </a:r>
            <a:r>
              <a:rPr sz="2800" dirty="0">
                <a:latin typeface="Times New Roman"/>
                <a:cs typeface="Times New Roman"/>
              </a:rPr>
              <a:t>is</a:t>
            </a:r>
            <a:r>
              <a:rPr sz="2800" spc="390" dirty="0">
                <a:latin typeface="Times New Roman"/>
                <a:cs typeface="Times New Roman"/>
              </a:rPr>
              <a:t> </a:t>
            </a:r>
            <a:r>
              <a:rPr sz="2800" dirty="0">
                <a:latin typeface="Times New Roman"/>
                <a:cs typeface="Times New Roman"/>
              </a:rPr>
              <a:t>the</a:t>
            </a:r>
            <a:r>
              <a:rPr sz="2800" spc="390" dirty="0">
                <a:latin typeface="Times New Roman"/>
                <a:cs typeface="Times New Roman"/>
              </a:rPr>
              <a:t> </a:t>
            </a:r>
            <a:r>
              <a:rPr sz="2800" dirty="0">
                <a:latin typeface="Times New Roman"/>
                <a:cs typeface="Times New Roman"/>
              </a:rPr>
              <a:t>cause</a:t>
            </a:r>
            <a:r>
              <a:rPr sz="2800" spc="390" dirty="0">
                <a:latin typeface="Times New Roman"/>
                <a:cs typeface="Times New Roman"/>
              </a:rPr>
              <a:t> </a:t>
            </a:r>
            <a:r>
              <a:rPr sz="2800" dirty="0">
                <a:latin typeface="Times New Roman"/>
                <a:cs typeface="Times New Roman"/>
              </a:rPr>
              <a:t>or</a:t>
            </a:r>
            <a:r>
              <a:rPr sz="2800" spc="390" dirty="0">
                <a:latin typeface="Times New Roman"/>
                <a:cs typeface="Times New Roman"/>
              </a:rPr>
              <a:t> </a:t>
            </a:r>
            <a:r>
              <a:rPr sz="2800" dirty="0">
                <a:latin typeface="Times New Roman"/>
                <a:cs typeface="Times New Roman"/>
              </a:rPr>
              <a:t>agent</a:t>
            </a:r>
            <a:r>
              <a:rPr sz="2800" spc="390" dirty="0">
                <a:latin typeface="Times New Roman"/>
                <a:cs typeface="Times New Roman"/>
              </a:rPr>
              <a:t> </a:t>
            </a:r>
            <a:r>
              <a:rPr sz="2800" dirty="0">
                <a:latin typeface="Times New Roman"/>
                <a:cs typeface="Times New Roman"/>
              </a:rPr>
              <a:t>of</a:t>
            </a:r>
            <a:r>
              <a:rPr sz="2800" spc="390" dirty="0">
                <a:latin typeface="Times New Roman"/>
                <a:cs typeface="Times New Roman"/>
              </a:rPr>
              <a:t> </a:t>
            </a:r>
            <a:r>
              <a:rPr sz="2800" dirty="0">
                <a:latin typeface="Times New Roman"/>
                <a:cs typeface="Times New Roman"/>
              </a:rPr>
              <a:t>the</a:t>
            </a:r>
            <a:r>
              <a:rPr sz="2800" spc="390" dirty="0">
                <a:latin typeface="Times New Roman"/>
                <a:cs typeface="Times New Roman"/>
              </a:rPr>
              <a:t> </a:t>
            </a:r>
            <a:r>
              <a:rPr sz="2800" dirty="0">
                <a:latin typeface="Times New Roman"/>
                <a:cs typeface="Times New Roman"/>
              </a:rPr>
              <a:t>action,</a:t>
            </a:r>
            <a:r>
              <a:rPr sz="2800" spc="390" dirty="0">
                <a:latin typeface="Times New Roman"/>
                <a:cs typeface="Times New Roman"/>
              </a:rPr>
              <a:t> </a:t>
            </a:r>
            <a:r>
              <a:rPr sz="2800" dirty="0">
                <a:latin typeface="Times New Roman"/>
                <a:cs typeface="Times New Roman"/>
              </a:rPr>
              <a:t>which</a:t>
            </a:r>
            <a:r>
              <a:rPr sz="2800" spc="390" dirty="0">
                <a:latin typeface="Times New Roman"/>
                <a:cs typeface="Times New Roman"/>
              </a:rPr>
              <a:t> </a:t>
            </a:r>
            <a:r>
              <a:rPr sz="2800" dirty="0">
                <a:latin typeface="Times New Roman"/>
                <a:cs typeface="Times New Roman"/>
              </a:rPr>
              <a:t>is</a:t>
            </a:r>
            <a:r>
              <a:rPr sz="2800" spc="390" dirty="0">
                <a:latin typeface="Times New Roman"/>
                <a:cs typeface="Times New Roman"/>
              </a:rPr>
              <a:t> </a:t>
            </a:r>
            <a:r>
              <a:rPr sz="2800" dirty="0">
                <a:latin typeface="Times New Roman"/>
                <a:cs typeface="Times New Roman"/>
              </a:rPr>
              <a:t>the</a:t>
            </a:r>
            <a:r>
              <a:rPr sz="2800" spc="390" dirty="0">
                <a:latin typeface="Times New Roman"/>
                <a:cs typeface="Times New Roman"/>
              </a:rPr>
              <a:t> </a:t>
            </a:r>
            <a:r>
              <a:rPr sz="2800" dirty="0">
                <a:latin typeface="Times New Roman"/>
                <a:cs typeface="Times New Roman"/>
              </a:rPr>
              <a:t>death</a:t>
            </a:r>
            <a:r>
              <a:rPr sz="2800" spc="390" dirty="0">
                <a:latin typeface="Times New Roman"/>
                <a:cs typeface="Times New Roman"/>
              </a:rPr>
              <a:t> </a:t>
            </a:r>
            <a:r>
              <a:rPr sz="2800" spc="-25" dirty="0">
                <a:latin typeface="Times New Roman"/>
                <a:cs typeface="Times New Roman"/>
              </a:rPr>
              <a:t>of </a:t>
            </a:r>
            <a:r>
              <a:rPr sz="2800" dirty="0">
                <a:latin typeface="Times New Roman"/>
                <a:cs typeface="Times New Roman"/>
              </a:rPr>
              <a:t>cholera.</a:t>
            </a:r>
            <a:r>
              <a:rPr sz="2800" spc="200" dirty="0">
                <a:latin typeface="Times New Roman"/>
                <a:cs typeface="Times New Roman"/>
              </a:rPr>
              <a:t>  </a:t>
            </a:r>
            <a:r>
              <a:rPr sz="2800" dirty="0">
                <a:latin typeface="Times New Roman"/>
                <a:cs typeface="Times New Roman"/>
              </a:rPr>
              <a:t>In</a:t>
            </a:r>
            <a:r>
              <a:rPr sz="2800" spc="204" dirty="0">
                <a:latin typeface="Times New Roman"/>
                <a:cs typeface="Times New Roman"/>
              </a:rPr>
              <a:t>  </a:t>
            </a:r>
            <a:r>
              <a:rPr sz="2800" dirty="0">
                <a:latin typeface="Times New Roman"/>
                <a:cs typeface="Times New Roman"/>
              </a:rPr>
              <a:t>this</a:t>
            </a:r>
            <a:r>
              <a:rPr sz="2800" spc="204" dirty="0">
                <a:latin typeface="Times New Roman"/>
                <a:cs typeface="Times New Roman"/>
              </a:rPr>
              <a:t>  </a:t>
            </a:r>
            <a:r>
              <a:rPr sz="2800" dirty="0">
                <a:latin typeface="Times New Roman"/>
                <a:cs typeface="Times New Roman"/>
              </a:rPr>
              <a:t>construction,</a:t>
            </a:r>
            <a:r>
              <a:rPr sz="2800" spc="200" dirty="0">
                <a:latin typeface="Times New Roman"/>
                <a:cs typeface="Times New Roman"/>
              </a:rPr>
              <a:t>  </a:t>
            </a:r>
            <a:r>
              <a:rPr sz="2800" dirty="0">
                <a:latin typeface="Times New Roman"/>
                <a:cs typeface="Times New Roman"/>
              </a:rPr>
              <a:t>cholera</a:t>
            </a:r>
            <a:r>
              <a:rPr sz="2800" spc="204" dirty="0">
                <a:latin typeface="Times New Roman"/>
                <a:cs typeface="Times New Roman"/>
              </a:rPr>
              <a:t>  </a:t>
            </a:r>
            <a:r>
              <a:rPr sz="2800" dirty="0">
                <a:latin typeface="Times New Roman"/>
                <a:cs typeface="Times New Roman"/>
              </a:rPr>
              <a:t>is</a:t>
            </a:r>
            <a:r>
              <a:rPr sz="2800" spc="204" dirty="0">
                <a:latin typeface="Times New Roman"/>
                <a:cs typeface="Times New Roman"/>
              </a:rPr>
              <a:t>  </a:t>
            </a:r>
            <a:r>
              <a:rPr sz="2800" dirty="0">
                <a:latin typeface="Times New Roman"/>
                <a:cs typeface="Times New Roman"/>
              </a:rPr>
              <a:t>portrayed</a:t>
            </a:r>
            <a:r>
              <a:rPr sz="2800" spc="204" dirty="0">
                <a:latin typeface="Times New Roman"/>
                <a:cs typeface="Times New Roman"/>
              </a:rPr>
              <a:t>  </a:t>
            </a:r>
            <a:r>
              <a:rPr sz="2800" dirty="0">
                <a:latin typeface="Times New Roman"/>
                <a:cs typeface="Times New Roman"/>
              </a:rPr>
              <a:t>as</a:t>
            </a:r>
            <a:r>
              <a:rPr sz="2800" spc="200" dirty="0">
                <a:latin typeface="Times New Roman"/>
                <a:cs typeface="Times New Roman"/>
              </a:rPr>
              <a:t>  </a:t>
            </a:r>
            <a:r>
              <a:rPr sz="2800" dirty="0">
                <a:latin typeface="Times New Roman"/>
                <a:cs typeface="Times New Roman"/>
              </a:rPr>
              <a:t>the</a:t>
            </a:r>
            <a:r>
              <a:rPr sz="2800" spc="204" dirty="0">
                <a:latin typeface="Times New Roman"/>
                <a:cs typeface="Times New Roman"/>
              </a:rPr>
              <a:t>  </a:t>
            </a:r>
            <a:r>
              <a:rPr sz="2800" spc="-25" dirty="0">
                <a:latin typeface="Times New Roman"/>
                <a:cs typeface="Times New Roman"/>
              </a:rPr>
              <a:t>one </a:t>
            </a:r>
            <a:r>
              <a:rPr sz="2800" dirty="0">
                <a:latin typeface="Times New Roman"/>
                <a:cs typeface="Times New Roman"/>
              </a:rPr>
              <a:t>experiencing</a:t>
            </a:r>
            <a:r>
              <a:rPr sz="2800" spc="229" dirty="0">
                <a:latin typeface="Times New Roman"/>
                <a:cs typeface="Times New Roman"/>
              </a:rPr>
              <a:t> </a:t>
            </a:r>
            <a:r>
              <a:rPr sz="2800" dirty="0">
                <a:latin typeface="Times New Roman"/>
                <a:cs typeface="Times New Roman"/>
              </a:rPr>
              <a:t>the</a:t>
            </a:r>
            <a:r>
              <a:rPr sz="2800" spc="229" dirty="0">
                <a:latin typeface="Times New Roman"/>
                <a:cs typeface="Times New Roman"/>
              </a:rPr>
              <a:t> </a:t>
            </a:r>
            <a:r>
              <a:rPr sz="2800" dirty="0">
                <a:latin typeface="Times New Roman"/>
                <a:cs typeface="Times New Roman"/>
              </a:rPr>
              <a:t>action</a:t>
            </a:r>
            <a:r>
              <a:rPr sz="2800" spc="229" dirty="0">
                <a:latin typeface="Times New Roman"/>
                <a:cs typeface="Times New Roman"/>
              </a:rPr>
              <a:t> </a:t>
            </a:r>
            <a:r>
              <a:rPr sz="2800" dirty="0">
                <a:latin typeface="Times New Roman"/>
                <a:cs typeface="Times New Roman"/>
              </a:rPr>
              <a:t>of</a:t>
            </a:r>
            <a:r>
              <a:rPr sz="2800" spc="229" dirty="0">
                <a:latin typeface="Times New Roman"/>
                <a:cs typeface="Times New Roman"/>
              </a:rPr>
              <a:t> </a:t>
            </a:r>
            <a:r>
              <a:rPr sz="2800" dirty="0">
                <a:latin typeface="Times New Roman"/>
                <a:cs typeface="Times New Roman"/>
              </a:rPr>
              <a:t>dying,</a:t>
            </a:r>
            <a:r>
              <a:rPr sz="2800" spc="235" dirty="0">
                <a:latin typeface="Times New Roman"/>
                <a:cs typeface="Times New Roman"/>
              </a:rPr>
              <a:t> </a:t>
            </a:r>
            <a:r>
              <a:rPr sz="2800" dirty="0">
                <a:latin typeface="Times New Roman"/>
                <a:cs typeface="Times New Roman"/>
              </a:rPr>
              <a:t>and</a:t>
            </a:r>
            <a:r>
              <a:rPr sz="2800" spc="229" dirty="0">
                <a:latin typeface="Times New Roman"/>
                <a:cs typeface="Times New Roman"/>
              </a:rPr>
              <a:t> </a:t>
            </a:r>
            <a:r>
              <a:rPr sz="2800" dirty="0">
                <a:latin typeface="Times New Roman"/>
                <a:cs typeface="Times New Roman"/>
              </a:rPr>
              <a:t>Mabini</a:t>
            </a:r>
            <a:r>
              <a:rPr sz="2800" spc="229" dirty="0">
                <a:latin typeface="Times New Roman"/>
                <a:cs typeface="Times New Roman"/>
              </a:rPr>
              <a:t> </a:t>
            </a:r>
            <a:r>
              <a:rPr sz="2800" dirty="0">
                <a:latin typeface="Times New Roman"/>
                <a:cs typeface="Times New Roman"/>
              </a:rPr>
              <a:t>is</a:t>
            </a:r>
            <a:r>
              <a:rPr sz="2800" spc="229" dirty="0">
                <a:latin typeface="Times New Roman"/>
                <a:cs typeface="Times New Roman"/>
              </a:rPr>
              <a:t> </a:t>
            </a:r>
            <a:r>
              <a:rPr sz="2800" dirty="0">
                <a:latin typeface="Times New Roman"/>
                <a:cs typeface="Times New Roman"/>
              </a:rPr>
              <a:t>the</a:t>
            </a:r>
            <a:r>
              <a:rPr sz="2800" spc="229" dirty="0">
                <a:latin typeface="Times New Roman"/>
                <a:cs typeface="Times New Roman"/>
              </a:rPr>
              <a:t> </a:t>
            </a:r>
            <a:r>
              <a:rPr sz="2800" dirty="0">
                <a:latin typeface="Times New Roman"/>
                <a:cs typeface="Times New Roman"/>
              </a:rPr>
              <a:t>one</a:t>
            </a:r>
            <a:r>
              <a:rPr sz="2800" spc="229" dirty="0">
                <a:latin typeface="Times New Roman"/>
                <a:cs typeface="Times New Roman"/>
              </a:rPr>
              <a:t> </a:t>
            </a:r>
            <a:r>
              <a:rPr sz="2800" dirty="0">
                <a:latin typeface="Times New Roman"/>
                <a:cs typeface="Times New Roman"/>
              </a:rPr>
              <a:t>causing</a:t>
            </a:r>
            <a:r>
              <a:rPr sz="2800" spc="235" dirty="0">
                <a:latin typeface="Times New Roman"/>
                <a:cs typeface="Times New Roman"/>
              </a:rPr>
              <a:t> </a:t>
            </a:r>
            <a:r>
              <a:rPr sz="2800" spc="-25" dirty="0">
                <a:latin typeface="Times New Roman"/>
                <a:cs typeface="Times New Roman"/>
              </a:rPr>
              <a:t>or </a:t>
            </a:r>
            <a:r>
              <a:rPr sz="2800" dirty="0">
                <a:latin typeface="Times New Roman"/>
                <a:cs typeface="Times New Roman"/>
              </a:rPr>
              <a:t>influencing</a:t>
            </a:r>
            <a:r>
              <a:rPr sz="2800" spc="-40" dirty="0">
                <a:latin typeface="Times New Roman"/>
                <a:cs typeface="Times New Roman"/>
              </a:rPr>
              <a:t> </a:t>
            </a:r>
            <a:r>
              <a:rPr sz="2800" dirty="0">
                <a:latin typeface="Times New Roman"/>
                <a:cs typeface="Times New Roman"/>
              </a:rPr>
              <a:t>that</a:t>
            </a:r>
            <a:r>
              <a:rPr sz="2800" spc="-35" dirty="0">
                <a:latin typeface="Times New Roman"/>
                <a:cs typeface="Times New Roman"/>
              </a:rPr>
              <a:t> </a:t>
            </a:r>
            <a:r>
              <a:rPr sz="2800" spc="-10" dirty="0">
                <a:latin typeface="Times New Roman"/>
                <a:cs typeface="Times New Roman"/>
              </a:rPr>
              <a:t>action.</a:t>
            </a:r>
            <a:endParaRPr sz="2800">
              <a:latin typeface="Times New Roman"/>
              <a:cs typeface="Times New Roman"/>
            </a:endParaRPr>
          </a:p>
          <a:p>
            <a:pPr marL="12700" marR="11430" algn="just">
              <a:lnSpc>
                <a:spcPts val="3220"/>
              </a:lnSpc>
              <a:spcBef>
                <a:spcPts val="80"/>
              </a:spcBef>
            </a:pPr>
            <a:r>
              <a:rPr sz="2800" dirty="0">
                <a:latin typeface="Times New Roman"/>
                <a:cs typeface="Times New Roman"/>
              </a:rPr>
              <a:t>So,</a:t>
            </a:r>
            <a:r>
              <a:rPr sz="2800" spc="5" dirty="0">
                <a:latin typeface="Times New Roman"/>
                <a:cs typeface="Times New Roman"/>
              </a:rPr>
              <a:t> </a:t>
            </a:r>
            <a:r>
              <a:rPr sz="2800" dirty="0">
                <a:latin typeface="Times New Roman"/>
                <a:cs typeface="Times New Roman"/>
              </a:rPr>
              <a:t>you are absolutely correct,</a:t>
            </a:r>
            <a:r>
              <a:rPr sz="2800" spc="5" dirty="0">
                <a:latin typeface="Times New Roman"/>
                <a:cs typeface="Times New Roman"/>
              </a:rPr>
              <a:t> </a:t>
            </a:r>
            <a:r>
              <a:rPr sz="2800" dirty="0">
                <a:latin typeface="Times New Roman"/>
                <a:cs typeface="Times New Roman"/>
              </a:rPr>
              <a:t>and I</a:t>
            </a:r>
            <a:r>
              <a:rPr sz="2800" spc="5" dirty="0">
                <a:latin typeface="Times New Roman"/>
                <a:cs typeface="Times New Roman"/>
              </a:rPr>
              <a:t> </a:t>
            </a:r>
            <a:r>
              <a:rPr sz="2800" dirty="0">
                <a:latin typeface="Times New Roman"/>
                <a:cs typeface="Times New Roman"/>
              </a:rPr>
              <a:t>appreciate the clarification.</a:t>
            </a:r>
            <a:r>
              <a:rPr sz="2800" spc="-45" dirty="0">
                <a:latin typeface="Times New Roman"/>
                <a:cs typeface="Times New Roman"/>
              </a:rPr>
              <a:t> </a:t>
            </a:r>
            <a:r>
              <a:rPr sz="2800" spc="-25" dirty="0">
                <a:latin typeface="Times New Roman"/>
                <a:cs typeface="Times New Roman"/>
              </a:rPr>
              <a:t>The </a:t>
            </a:r>
            <a:r>
              <a:rPr sz="2800" dirty="0">
                <a:latin typeface="Times New Roman"/>
                <a:cs typeface="Times New Roman"/>
              </a:rPr>
              <a:t>primary</a:t>
            </a:r>
            <a:r>
              <a:rPr sz="2800" spc="35" dirty="0">
                <a:latin typeface="Times New Roman"/>
                <a:cs typeface="Times New Roman"/>
              </a:rPr>
              <a:t>  </a:t>
            </a:r>
            <a:r>
              <a:rPr sz="2800" dirty="0">
                <a:latin typeface="Times New Roman"/>
                <a:cs typeface="Times New Roman"/>
              </a:rPr>
              <a:t>distinction</a:t>
            </a:r>
            <a:r>
              <a:rPr sz="2800" spc="30" dirty="0">
                <a:latin typeface="Times New Roman"/>
                <a:cs typeface="Times New Roman"/>
              </a:rPr>
              <a:t>  </a:t>
            </a:r>
            <a:r>
              <a:rPr sz="2800" dirty="0">
                <a:latin typeface="Times New Roman"/>
                <a:cs typeface="Times New Roman"/>
              </a:rPr>
              <a:t>between</a:t>
            </a:r>
            <a:r>
              <a:rPr sz="2800" spc="35"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two</a:t>
            </a:r>
            <a:r>
              <a:rPr sz="2800" spc="40" dirty="0">
                <a:latin typeface="Times New Roman"/>
                <a:cs typeface="Times New Roman"/>
              </a:rPr>
              <a:t>  </a:t>
            </a:r>
            <a:r>
              <a:rPr sz="2800" dirty="0">
                <a:latin typeface="Times New Roman"/>
                <a:cs typeface="Times New Roman"/>
              </a:rPr>
              <a:t>sentences</a:t>
            </a:r>
            <a:r>
              <a:rPr sz="2800" spc="30" dirty="0">
                <a:latin typeface="Times New Roman"/>
                <a:cs typeface="Times New Roman"/>
              </a:rPr>
              <a:t>  </a:t>
            </a:r>
            <a:r>
              <a:rPr sz="2800" dirty="0">
                <a:latin typeface="Times New Roman"/>
                <a:cs typeface="Times New Roman"/>
              </a:rPr>
              <a:t>is</a:t>
            </a:r>
            <a:r>
              <a:rPr sz="2800" spc="35" dirty="0">
                <a:latin typeface="Times New Roman"/>
                <a:cs typeface="Times New Roman"/>
              </a:rPr>
              <a:t>  </a:t>
            </a:r>
            <a:r>
              <a:rPr sz="2800" dirty="0">
                <a:latin typeface="Times New Roman"/>
                <a:cs typeface="Times New Roman"/>
              </a:rPr>
              <a:t>the</a:t>
            </a:r>
            <a:r>
              <a:rPr sz="2800" spc="35" dirty="0">
                <a:latin typeface="Times New Roman"/>
                <a:cs typeface="Times New Roman"/>
              </a:rPr>
              <a:t>  </a:t>
            </a:r>
            <a:r>
              <a:rPr sz="2800" dirty="0">
                <a:latin typeface="Times New Roman"/>
                <a:cs typeface="Times New Roman"/>
              </a:rPr>
              <a:t>active</a:t>
            </a:r>
            <a:r>
              <a:rPr sz="2800" spc="35" dirty="0">
                <a:latin typeface="Times New Roman"/>
                <a:cs typeface="Times New Roman"/>
              </a:rPr>
              <a:t>  </a:t>
            </a:r>
            <a:r>
              <a:rPr sz="2800" spc="-25" dirty="0">
                <a:latin typeface="Times New Roman"/>
                <a:cs typeface="Times New Roman"/>
              </a:rPr>
              <a:t>vs. </a:t>
            </a:r>
            <a:r>
              <a:rPr sz="2800" dirty="0">
                <a:latin typeface="Times New Roman"/>
                <a:cs typeface="Times New Roman"/>
              </a:rPr>
              <a:t>passive</a:t>
            </a:r>
            <a:r>
              <a:rPr sz="2800" spc="-35" dirty="0">
                <a:latin typeface="Times New Roman"/>
                <a:cs typeface="Times New Roman"/>
              </a:rPr>
              <a:t> </a:t>
            </a:r>
            <a:r>
              <a:rPr sz="2800" dirty="0">
                <a:latin typeface="Times New Roman"/>
                <a:cs typeface="Times New Roman"/>
              </a:rPr>
              <a:t>voice,</a:t>
            </a:r>
            <a:r>
              <a:rPr sz="2800" spc="-25" dirty="0">
                <a:latin typeface="Times New Roman"/>
                <a:cs typeface="Times New Roman"/>
              </a:rPr>
              <a:t> </a:t>
            </a:r>
            <a:r>
              <a:rPr sz="2800" dirty="0">
                <a:latin typeface="Times New Roman"/>
                <a:cs typeface="Times New Roman"/>
              </a:rPr>
              <a:t>as</a:t>
            </a:r>
            <a:r>
              <a:rPr sz="2800" spc="-25" dirty="0">
                <a:latin typeface="Times New Roman"/>
                <a:cs typeface="Times New Roman"/>
              </a:rPr>
              <a:t> </a:t>
            </a:r>
            <a:r>
              <a:rPr sz="2800" dirty="0">
                <a:latin typeface="Times New Roman"/>
                <a:cs typeface="Times New Roman"/>
              </a:rPr>
              <a:t>you</a:t>
            </a:r>
            <a:r>
              <a:rPr sz="2800" spc="-25" dirty="0">
                <a:latin typeface="Times New Roman"/>
                <a:cs typeface="Times New Roman"/>
              </a:rPr>
              <a:t> </a:t>
            </a:r>
            <a:r>
              <a:rPr sz="2800" dirty="0">
                <a:latin typeface="Times New Roman"/>
                <a:cs typeface="Times New Roman"/>
              </a:rPr>
              <a:t>pointed</a:t>
            </a:r>
            <a:r>
              <a:rPr sz="2800" spc="-25" dirty="0">
                <a:latin typeface="Times New Roman"/>
                <a:cs typeface="Times New Roman"/>
              </a:rPr>
              <a:t> </a:t>
            </a:r>
            <a:r>
              <a:rPr sz="2800" spc="-20" dirty="0">
                <a:latin typeface="Times New Roman"/>
                <a:cs typeface="Times New Roman"/>
              </a:rPr>
              <a:t>out.</a:t>
            </a:r>
            <a:endParaRPr sz="28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0477" y="426092"/>
            <a:ext cx="9812020" cy="5448286"/>
          </a:xfrm>
          <a:prstGeom prst="rect">
            <a:avLst/>
          </a:prstGeom>
        </p:spPr>
        <p:txBody>
          <a:bodyPr vert="horz" wrap="square" lIns="0" tIns="13335" rIns="0" bIns="0" rtlCol="0">
            <a:spAutoFit/>
          </a:bodyPr>
          <a:lstStyle/>
          <a:p>
            <a:pPr marL="12700">
              <a:lnSpc>
                <a:spcPts val="3290"/>
              </a:lnSpc>
              <a:spcBef>
                <a:spcPts val="105"/>
              </a:spcBef>
            </a:pPr>
            <a:r>
              <a:rPr sz="2800" spc="-20" dirty="0">
                <a:latin typeface="Times New Roman"/>
                <a:cs typeface="Times New Roman"/>
              </a:rPr>
              <a:t>User</a:t>
            </a:r>
            <a:endParaRPr sz="2800" dirty="0">
              <a:latin typeface="Times New Roman"/>
              <a:cs typeface="Times New Roman"/>
            </a:endParaRPr>
          </a:p>
          <a:p>
            <a:pPr marL="12700" marR="9525" algn="just">
              <a:lnSpc>
                <a:spcPts val="3220"/>
              </a:lnSpc>
              <a:spcBef>
                <a:spcPts val="155"/>
              </a:spcBef>
            </a:pPr>
            <a:r>
              <a:rPr sz="2800" b="1" dirty="0">
                <a:latin typeface="Times New Roman"/>
                <a:cs typeface="Times New Roman"/>
              </a:rPr>
              <a:t>Is</a:t>
            </a:r>
            <a:r>
              <a:rPr sz="2800" b="1" spc="210" dirty="0">
                <a:latin typeface="Times New Roman"/>
                <a:cs typeface="Times New Roman"/>
              </a:rPr>
              <a:t> </a:t>
            </a:r>
            <a:r>
              <a:rPr sz="2800" b="1" dirty="0">
                <a:latin typeface="Times New Roman"/>
                <a:cs typeface="Times New Roman"/>
              </a:rPr>
              <a:t>it</a:t>
            </a:r>
            <a:r>
              <a:rPr sz="2800" b="1" spc="225" dirty="0">
                <a:latin typeface="Times New Roman"/>
                <a:cs typeface="Times New Roman"/>
              </a:rPr>
              <a:t> </a:t>
            </a:r>
            <a:r>
              <a:rPr sz="2800" b="1" dirty="0">
                <a:latin typeface="Times New Roman"/>
                <a:cs typeface="Times New Roman"/>
              </a:rPr>
              <a:t>correct</a:t>
            </a:r>
            <a:r>
              <a:rPr sz="2800" b="1" spc="220" dirty="0">
                <a:latin typeface="Times New Roman"/>
                <a:cs typeface="Times New Roman"/>
              </a:rPr>
              <a:t> </a:t>
            </a:r>
            <a:r>
              <a:rPr sz="2800" b="1" dirty="0">
                <a:latin typeface="Times New Roman"/>
                <a:cs typeface="Times New Roman"/>
              </a:rPr>
              <a:t>to</a:t>
            </a:r>
            <a:r>
              <a:rPr sz="2800" b="1" spc="220" dirty="0">
                <a:latin typeface="Times New Roman"/>
                <a:cs typeface="Times New Roman"/>
              </a:rPr>
              <a:t> </a:t>
            </a:r>
            <a:r>
              <a:rPr sz="2800" b="1" dirty="0">
                <a:latin typeface="Times New Roman"/>
                <a:cs typeface="Times New Roman"/>
              </a:rPr>
              <a:t>say</a:t>
            </a:r>
            <a:r>
              <a:rPr sz="2800" b="1" spc="220" dirty="0">
                <a:latin typeface="Times New Roman"/>
                <a:cs typeface="Times New Roman"/>
              </a:rPr>
              <a:t> </a:t>
            </a:r>
            <a:r>
              <a:rPr sz="2800" b="1" dirty="0">
                <a:latin typeface="Times New Roman"/>
                <a:cs typeface="Times New Roman"/>
              </a:rPr>
              <a:t>that</a:t>
            </a:r>
            <a:r>
              <a:rPr sz="2800" b="1" spc="220" dirty="0">
                <a:latin typeface="Times New Roman"/>
                <a:cs typeface="Times New Roman"/>
              </a:rPr>
              <a:t> </a:t>
            </a:r>
            <a:r>
              <a:rPr sz="2800" b="1" dirty="0">
                <a:latin typeface="Times New Roman"/>
                <a:cs typeface="Times New Roman"/>
              </a:rPr>
              <a:t>in</a:t>
            </a:r>
            <a:r>
              <a:rPr sz="2800" b="1" spc="225" dirty="0">
                <a:latin typeface="Times New Roman"/>
                <a:cs typeface="Times New Roman"/>
              </a:rPr>
              <a:t> </a:t>
            </a:r>
            <a:r>
              <a:rPr sz="2800" b="1" dirty="0">
                <a:latin typeface="Times New Roman"/>
                <a:cs typeface="Times New Roman"/>
              </a:rPr>
              <a:t>sentence</a:t>
            </a:r>
            <a:r>
              <a:rPr sz="2800" b="1" spc="225" dirty="0">
                <a:latin typeface="Times New Roman"/>
                <a:cs typeface="Times New Roman"/>
              </a:rPr>
              <a:t> </a:t>
            </a:r>
            <a:r>
              <a:rPr sz="2800" b="1" dirty="0">
                <a:latin typeface="Times New Roman"/>
                <a:cs typeface="Times New Roman"/>
              </a:rPr>
              <a:t>number</a:t>
            </a:r>
            <a:r>
              <a:rPr sz="2800" b="1" spc="170" dirty="0">
                <a:latin typeface="Times New Roman"/>
                <a:cs typeface="Times New Roman"/>
              </a:rPr>
              <a:t> </a:t>
            </a:r>
            <a:r>
              <a:rPr sz="2800" b="1" dirty="0">
                <a:latin typeface="Times New Roman"/>
                <a:cs typeface="Times New Roman"/>
              </a:rPr>
              <a:t>1,</a:t>
            </a:r>
            <a:r>
              <a:rPr sz="2800" b="1" spc="220" dirty="0">
                <a:latin typeface="Times New Roman"/>
                <a:cs typeface="Times New Roman"/>
              </a:rPr>
              <a:t> </a:t>
            </a:r>
            <a:r>
              <a:rPr lang="en-US" sz="2800" b="1" spc="220" dirty="0">
                <a:latin typeface="Times New Roman"/>
                <a:cs typeface="Times New Roman"/>
              </a:rPr>
              <a:t>M</a:t>
            </a:r>
            <a:r>
              <a:rPr sz="2800" b="1" dirty="0">
                <a:latin typeface="Times New Roman"/>
                <a:cs typeface="Times New Roman"/>
              </a:rPr>
              <a:t>abini</a:t>
            </a:r>
            <a:r>
              <a:rPr sz="2800" b="1" spc="220" dirty="0">
                <a:latin typeface="Times New Roman"/>
                <a:cs typeface="Times New Roman"/>
              </a:rPr>
              <a:t> </a:t>
            </a:r>
            <a:r>
              <a:rPr sz="2800" b="1" dirty="0">
                <a:latin typeface="Times New Roman"/>
                <a:cs typeface="Times New Roman"/>
              </a:rPr>
              <a:t>died</a:t>
            </a:r>
            <a:r>
              <a:rPr sz="2800" b="1" spc="220" dirty="0">
                <a:latin typeface="Times New Roman"/>
                <a:cs typeface="Times New Roman"/>
              </a:rPr>
              <a:t> </a:t>
            </a:r>
            <a:r>
              <a:rPr sz="2800" b="1" dirty="0">
                <a:latin typeface="Times New Roman"/>
                <a:cs typeface="Times New Roman"/>
              </a:rPr>
              <a:t>of</a:t>
            </a:r>
            <a:r>
              <a:rPr sz="2800" b="1" spc="225" dirty="0">
                <a:latin typeface="Times New Roman"/>
                <a:cs typeface="Times New Roman"/>
              </a:rPr>
              <a:t> </a:t>
            </a:r>
            <a:r>
              <a:rPr sz="2800" b="1" spc="-50" dirty="0">
                <a:latin typeface="Times New Roman"/>
                <a:cs typeface="Times New Roman"/>
              </a:rPr>
              <a:t>a </a:t>
            </a:r>
            <a:r>
              <a:rPr sz="2800" b="1" spc="-10" dirty="0">
                <a:latin typeface="Times New Roman"/>
                <a:cs typeface="Times New Roman"/>
              </a:rPr>
              <a:t>natural</a:t>
            </a:r>
            <a:r>
              <a:rPr sz="2800" b="1" spc="-175" dirty="0">
                <a:latin typeface="Times New Roman"/>
                <a:cs typeface="Times New Roman"/>
              </a:rPr>
              <a:t> </a:t>
            </a:r>
            <a:r>
              <a:rPr sz="2800" b="1" spc="-20" dirty="0">
                <a:latin typeface="Times New Roman"/>
                <a:cs typeface="Times New Roman"/>
              </a:rPr>
              <a:t>cause?</a:t>
            </a:r>
            <a:r>
              <a:rPr sz="2800" b="1" spc="-155" dirty="0">
                <a:latin typeface="Times New Roman"/>
                <a:cs typeface="Times New Roman"/>
              </a:rPr>
              <a:t> </a:t>
            </a:r>
            <a:r>
              <a:rPr sz="2800" b="1" spc="-10" dirty="0">
                <a:latin typeface="Times New Roman"/>
                <a:cs typeface="Times New Roman"/>
              </a:rPr>
              <a:t>While</a:t>
            </a:r>
            <a:r>
              <a:rPr sz="2800" b="1" spc="-135" dirty="0">
                <a:latin typeface="Times New Roman"/>
                <a:cs typeface="Times New Roman"/>
              </a:rPr>
              <a:t> </a:t>
            </a:r>
            <a:r>
              <a:rPr sz="2800" b="1" spc="-10" dirty="0">
                <a:latin typeface="Times New Roman"/>
                <a:cs typeface="Times New Roman"/>
              </a:rPr>
              <a:t>in</a:t>
            </a:r>
            <a:r>
              <a:rPr sz="2800" b="1" spc="-130" dirty="0">
                <a:latin typeface="Times New Roman"/>
                <a:cs typeface="Times New Roman"/>
              </a:rPr>
              <a:t> </a:t>
            </a:r>
            <a:r>
              <a:rPr sz="2800" b="1" spc="-10" dirty="0">
                <a:latin typeface="Times New Roman"/>
                <a:cs typeface="Times New Roman"/>
              </a:rPr>
              <a:t>sentence</a:t>
            </a:r>
            <a:r>
              <a:rPr sz="2800" b="1" spc="-125" dirty="0">
                <a:latin typeface="Times New Roman"/>
                <a:cs typeface="Times New Roman"/>
              </a:rPr>
              <a:t> </a:t>
            </a:r>
            <a:r>
              <a:rPr sz="2800" b="1" spc="-20" dirty="0">
                <a:latin typeface="Times New Roman"/>
                <a:cs typeface="Times New Roman"/>
              </a:rPr>
              <a:t>number</a:t>
            </a:r>
            <a:r>
              <a:rPr sz="2800" b="1" spc="-155" dirty="0">
                <a:latin typeface="Times New Roman"/>
                <a:cs typeface="Times New Roman"/>
              </a:rPr>
              <a:t> </a:t>
            </a:r>
            <a:r>
              <a:rPr sz="2800" b="1" dirty="0">
                <a:latin typeface="Times New Roman"/>
                <a:cs typeface="Times New Roman"/>
              </a:rPr>
              <a:t>2,</a:t>
            </a:r>
            <a:r>
              <a:rPr sz="2800" b="1" spc="-125" dirty="0">
                <a:latin typeface="Times New Roman"/>
                <a:cs typeface="Times New Roman"/>
              </a:rPr>
              <a:t> </a:t>
            </a:r>
            <a:r>
              <a:rPr sz="2800" b="1" spc="-10" dirty="0">
                <a:latin typeface="Times New Roman"/>
                <a:cs typeface="Times New Roman"/>
              </a:rPr>
              <a:t>Mabini</a:t>
            </a:r>
            <a:r>
              <a:rPr sz="2800" b="1" spc="-130" dirty="0">
                <a:latin typeface="Times New Roman"/>
                <a:cs typeface="Times New Roman"/>
              </a:rPr>
              <a:t> </a:t>
            </a:r>
            <a:r>
              <a:rPr sz="2800" b="1" spc="-20" dirty="0">
                <a:latin typeface="Times New Roman"/>
                <a:cs typeface="Times New Roman"/>
              </a:rPr>
              <a:t>suffered</a:t>
            </a:r>
            <a:r>
              <a:rPr sz="2800" b="1" spc="-125" dirty="0">
                <a:latin typeface="Times New Roman"/>
                <a:cs typeface="Times New Roman"/>
              </a:rPr>
              <a:t> </a:t>
            </a:r>
            <a:r>
              <a:rPr sz="2800" b="1" spc="-20" dirty="0">
                <a:latin typeface="Times New Roman"/>
                <a:cs typeface="Times New Roman"/>
              </a:rPr>
              <a:t>from </a:t>
            </a:r>
            <a:r>
              <a:rPr sz="2800" b="1" dirty="0">
                <a:latin typeface="Times New Roman"/>
                <a:cs typeface="Times New Roman"/>
              </a:rPr>
              <a:t>dying</a:t>
            </a:r>
            <a:r>
              <a:rPr sz="2800" b="1" spc="-20" dirty="0">
                <a:latin typeface="Times New Roman"/>
                <a:cs typeface="Times New Roman"/>
              </a:rPr>
              <a:t> </a:t>
            </a:r>
            <a:r>
              <a:rPr sz="2800" b="1" dirty="0">
                <a:latin typeface="Times New Roman"/>
                <a:cs typeface="Times New Roman"/>
              </a:rPr>
              <a:t>of</a:t>
            </a:r>
            <a:r>
              <a:rPr sz="2800" b="1" spc="-15" dirty="0">
                <a:latin typeface="Times New Roman"/>
                <a:cs typeface="Times New Roman"/>
              </a:rPr>
              <a:t> </a:t>
            </a:r>
            <a:r>
              <a:rPr sz="2800" b="1" spc="-10" dirty="0">
                <a:latin typeface="Times New Roman"/>
                <a:cs typeface="Times New Roman"/>
              </a:rPr>
              <a:t>Cholera.</a:t>
            </a:r>
            <a:endParaRPr sz="2800" dirty="0">
              <a:latin typeface="Times New Roman"/>
              <a:cs typeface="Times New Roman"/>
            </a:endParaRPr>
          </a:p>
          <a:p>
            <a:pPr>
              <a:lnSpc>
                <a:spcPct val="100000"/>
              </a:lnSpc>
              <a:spcBef>
                <a:spcPts val="10"/>
              </a:spcBef>
            </a:pPr>
            <a:endParaRPr sz="2600" dirty="0">
              <a:latin typeface="Times New Roman"/>
              <a:cs typeface="Times New Roman"/>
            </a:endParaRPr>
          </a:p>
          <a:p>
            <a:pPr marL="12700">
              <a:lnSpc>
                <a:spcPts val="3290"/>
              </a:lnSpc>
              <a:spcBef>
                <a:spcPts val="5"/>
              </a:spcBef>
            </a:pPr>
            <a:r>
              <a:rPr sz="2800" spc="-10" dirty="0">
                <a:latin typeface="Times New Roman"/>
                <a:cs typeface="Times New Roman"/>
              </a:rPr>
              <a:t>ChatGPT</a:t>
            </a:r>
            <a:endParaRPr sz="2800" dirty="0">
              <a:latin typeface="Times New Roman"/>
              <a:cs typeface="Times New Roman"/>
            </a:endParaRPr>
          </a:p>
          <a:p>
            <a:pPr marL="12700" algn="just">
              <a:lnSpc>
                <a:spcPts val="3290"/>
              </a:lnSpc>
            </a:pPr>
            <a:r>
              <a:rPr sz="2800" spc="-50" dirty="0">
                <a:latin typeface="Times New Roman"/>
                <a:cs typeface="Times New Roman"/>
              </a:rPr>
              <a:t>Yes,</a:t>
            </a:r>
            <a:r>
              <a:rPr sz="2800" spc="-45" dirty="0">
                <a:latin typeface="Times New Roman"/>
                <a:cs typeface="Times New Roman"/>
              </a:rPr>
              <a:t> </a:t>
            </a:r>
            <a:r>
              <a:rPr sz="2800" dirty="0">
                <a:latin typeface="Times New Roman"/>
                <a:cs typeface="Times New Roman"/>
              </a:rPr>
              <a:t>you</a:t>
            </a:r>
            <a:r>
              <a:rPr sz="2800" spc="-35" dirty="0">
                <a:latin typeface="Times New Roman"/>
                <a:cs typeface="Times New Roman"/>
              </a:rPr>
              <a:t> </a:t>
            </a:r>
            <a:r>
              <a:rPr sz="2800" dirty="0">
                <a:latin typeface="Times New Roman"/>
                <a:cs typeface="Times New Roman"/>
              </a:rPr>
              <a:t>are</a:t>
            </a:r>
            <a:r>
              <a:rPr sz="2800" spc="-35" dirty="0">
                <a:latin typeface="Times New Roman"/>
                <a:cs typeface="Times New Roman"/>
              </a:rPr>
              <a:t> </a:t>
            </a:r>
            <a:r>
              <a:rPr sz="2800" dirty="0">
                <a:latin typeface="Times New Roman"/>
                <a:cs typeface="Times New Roman"/>
              </a:rPr>
              <a:t>correct</a:t>
            </a:r>
            <a:r>
              <a:rPr sz="2800" spc="-35" dirty="0">
                <a:latin typeface="Times New Roman"/>
                <a:cs typeface="Times New Roman"/>
              </a:rPr>
              <a:t> </a:t>
            </a:r>
            <a:r>
              <a:rPr sz="2800" dirty="0">
                <a:latin typeface="Times New Roman"/>
                <a:cs typeface="Times New Roman"/>
              </a:rPr>
              <a:t>in</a:t>
            </a:r>
            <a:r>
              <a:rPr sz="2800" spc="-35" dirty="0">
                <a:latin typeface="Times New Roman"/>
                <a:cs typeface="Times New Roman"/>
              </a:rPr>
              <a:t> </a:t>
            </a:r>
            <a:r>
              <a:rPr sz="2800" dirty="0">
                <a:latin typeface="Times New Roman"/>
                <a:cs typeface="Times New Roman"/>
              </a:rPr>
              <a:t>your</a:t>
            </a:r>
            <a:r>
              <a:rPr sz="2800" spc="-30" dirty="0">
                <a:latin typeface="Times New Roman"/>
                <a:cs typeface="Times New Roman"/>
              </a:rPr>
              <a:t> </a:t>
            </a:r>
            <a:r>
              <a:rPr sz="2800" spc="-10" dirty="0">
                <a:latin typeface="Times New Roman"/>
                <a:cs typeface="Times New Roman"/>
              </a:rPr>
              <a:t>interpretation:</a:t>
            </a:r>
            <a:endParaRPr sz="2800" dirty="0">
              <a:latin typeface="Times New Roman"/>
              <a:cs typeface="Times New Roman"/>
            </a:endParaRPr>
          </a:p>
          <a:p>
            <a:pPr>
              <a:lnSpc>
                <a:spcPct val="100000"/>
              </a:lnSpc>
              <a:spcBef>
                <a:spcPts val="20"/>
              </a:spcBef>
            </a:pPr>
            <a:endParaRPr sz="2650" dirty="0">
              <a:latin typeface="Times New Roman"/>
              <a:cs typeface="Times New Roman"/>
            </a:endParaRPr>
          </a:p>
          <a:p>
            <a:pPr marL="12700" algn="just">
              <a:lnSpc>
                <a:spcPct val="100000"/>
              </a:lnSpc>
              <a:spcBef>
                <a:spcPts val="5"/>
              </a:spcBef>
            </a:pPr>
            <a:r>
              <a:rPr sz="2800" dirty="0">
                <a:latin typeface="Times New Roman"/>
                <a:cs typeface="Times New Roman"/>
              </a:rPr>
              <a:t>"Namatay</a:t>
            </a:r>
            <a:r>
              <a:rPr sz="2800" spc="-40" dirty="0">
                <a:latin typeface="Times New Roman"/>
                <a:cs typeface="Times New Roman"/>
              </a:rPr>
              <a:t> </a:t>
            </a:r>
            <a:r>
              <a:rPr sz="2800" dirty="0">
                <a:latin typeface="Times New Roman"/>
                <a:cs typeface="Times New Roman"/>
              </a:rPr>
              <a:t>si</a:t>
            </a:r>
            <a:r>
              <a:rPr sz="2800" spc="-30" dirty="0">
                <a:latin typeface="Times New Roman"/>
                <a:cs typeface="Times New Roman"/>
              </a:rPr>
              <a:t> </a:t>
            </a:r>
            <a:r>
              <a:rPr sz="2800" dirty="0">
                <a:latin typeface="Times New Roman"/>
                <a:cs typeface="Times New Roman"/>
              </a:rPr>
              <a:t>Mabini</a:t>
            </a:r>
            <a:r>
              <a:rPr sz="2800" spc="-30" dirty="0">
                <a:latin typeface="Times New Roman"/>
                <a:cs typeface="Times New Roman"/>
              </a:rPr>
              <a:t> </a:t>
            </a:r>
            <a:r>
              <a:rPr sz="2800" dirty="0">
                <a:latin typeface="Times New Roman"/>
                <a:cs typeface="Times New Roman"/>
              </a:rPr>
              <a:t>sa</a:t>
            </a:r>
            <a:r>
              <a:rPr sz="2800" spc="-30" dirty="0">
                <a:latin typeface="Times New Roman"/>
                <a:cs typeface="Times New Roman"/>
              </a:rPr>
              <a:t> </a:t>
            </a:r>
            <a:r>
              <a:rPr sz="2800" dirty="0">
                <a:latin typeface="Times New Roman"/>
                <a:cs typeface="Times New Roman"/>
              </a:rPr>
              <a:t>Cholera"</a:t>
            </a:r>
            <a:r>
              <a:rPr sz="2800" spc="-25" dirty="0">
                <a:latin typeface="Times New Roman"/>
                <a:cs typeface="Times New Roman"/>
              </a:rPr>
              <a:t> </a:t>
            </a:r>
            <a:r>
              <a:rPr sz="2800" dirty="0">
                <a:latin typeface="Times New Roman"/>
                <a:cs typeface="Times New Roman"/>
              </a:rPr>
              <a:t>(Mabini</a:t>
            </a:r>
            <a:r>
              <a:rPr sz="2800" spc="-30" dirty="0">
                <a:latin typeface="Times New Roman"/>
                <a:cs typeface="Times New Roman"/>
              </a:rPr>
              <a:t> </a:t>
            </a:r>
            <a:r>
              <a:rPr sz="2800" dirty="0">
                <a:latin typeface="Times New Roman"/>
                <a:cs typeface="Times New Roman"/>
              </a:rPr>
              <a:t>died</a:t>
            </a:r>
            <a:r>
              <a:rPr sz="2800" spc="-30" dirty="0">
                <a:latin typeface="Times New Roman"/>
                <a:cs typeface="Times New Roman"/>
              </a:rPr>
              <a:t> </a:t>
            </a:r>
            <a:r>
              <a:rPr sz="2800" dirty="0">
                <a:latin typeface="Times New Roman"/>
                <a:cs typeface="Times New Roman"/>
              </a:rPr>
              <a:t>from</a:t>
            </a:r>
            <a:r>
              <a:rPr sz="2800" spc="-30" dirty="0">
                <a:latin typeface="Times New Roman"/>
                <a:cs typeface="Times New Roman"/>
              </a:rPr>
              <a:t> </a:t>
            </a:r>
            <a:r>
              <a:rPr sz="2800" spc="-10" dirty="0">
                <a:latin typeface="Times New Roman"/>
                <a:cs typeface="Times New Roman"/>
              </a:rPr>
              <a:t>cholera):</a:t>
            </a:r>
            <a:endParaRPr sz="2800" dirty="0">
              <a:latin typeface="Times New Roman"/>
              <a:cs typeface="Times New Roman"/>
            </a:endParaRPr>
          </a:p>
          <a:p>
            <a:pPr>
              <a:lnSpc>
                <a:spcPct val="100000"/>
              </a:lnSpc>
              <a:spcBef>
                <a:spcPts val="40"/>
              </a:spcBef>
            </a:pPr>
            <a:endParaRPr sz="2850" dirty="0">
              <a:latin typeface="Times New Roman"/>
              <a:cs typeface="Times New Roman"/>
            </a:endParaRPr>
          </a:p>
          <a:p>
            <a:pPr marL="12700" marR="5080" algn="just">
              <a:lnSpc>
                <a:spcPts val="3220"/>
              </a:lnSpc>
            </a:pPr>
            <a:r>
              <a:rPr sz="2800" dirty="0">
                <a:latin typeface="Times New Roman"/>
                <a:cs typeface="Times New Roman"/>
              </a:rPr>
              <a:t>In</a:t>
            </a:r>
            <a:r>
              <a:rPr sz="2800" spc="345" dirty="0">
                <a:latin typeface="Times New Roman"/>
                <a:cs typeface="Times New Roman"/>
              </a:rPr>
              <a:t> </a:t>
            </a:r>
            <a:r>
              <a:rPr sz="2800" dirty="0">
                <a:latin typeface="Times New Roman"/>
                <a:cs typeface="Times New Roman"/>
              </a:rPr>
              <a:t>this</a:t>
            </a:r>
            <a:r>
              <a:rPr sz="2800" spc="360" dirty="0">
                <a:latin typeface="Times New Roman"/>
                <a:cs typeface="Times New Roman"/>
              </a:rPr>
              <a:t> </a:t>
            </a:r>
            <a:r>
              <a:rPr sz="2800" dirty="0">
                <a:latin typeface="Times New Roman"/>
                <a:cs typeface="Times New Roman"/>
              </a:rPr>
              <a:t>sentence,</a:t>
            </a:r>
            <a:r>
              <a:rPr sz="2800" spc="360" dirty="0">
                <a:latin typeface="Times New Roman"/>
                <a:cs typeface="Times New Roman"/>
              </a:rPr>
              <a:t> </a:t>
            </a:r>
            <a:r>
              <a:rPr sz="2800" dirty="0">
                <a:latin typeface="Times New Roman"/>
                <a:cs typeface="Times New Roman"/>
              </a:rPr>
              <a:t>it</a:t>
            </a:r>
            <a:r>
              <a:rPr sz="2800" spc="355" dirty="0">
                <a:latin typeface="Times New Roman"/>
                <a:cs typeface="Times New Roman"/>
              </a:rPr>
              <a:t> </a:t>
            </a:r>
            <a:r>
              <a:rPr sz="2800" dirty="0">
                <a:latin typeface="Times New Roman"/>
                <a:cs typeface="Times New Roman"/>
              </a:rPr>
              <a:t>is</a:t>
            </a:r>
            <a:r>
              <a:rPr sz="2800" spc="360" dirty="0">
                <a:latin typeface="Times New Roman"/>
                <a:cs typeface="Times New Roman"/>
              </a:rPr>
              <a:t> </a:t>
            </a:r>
            <a:r>
              <a:rPr sz="2800" dirty="0">
                <a:latin typeface="Times New Roman"/>
                <a:cs typeface="Times New Roman"/>
              </a:rPr>
              <a:t>implied</a:t>
            </a:r>
            <a:r>
              <a:rPr sz="2800" spc="360" dirty="0">
                <a:latin typeface="Times New Roman"/>
                <a:cs typeface="Times New Roman"/>
              </a:rPr>
              <a:t> </a:t>
            </a:r>
            <a:r>
              <a:rPr sz="2800" dirty="0">
                <a:latin typeface="Times New Roman"/>
                <a:cs typeface="Times New Roman"/>
              </a:rPr>
              <a:t>that</a:t>
            </a:r>
            <a:r>
              <a:rPr sz="2800" spc="355" dirty="0">
                <a:latin typeface="Times New Roman"/>
                <a:cs typeface="Times New Roman"/>
              </a:rPr>
              <a:t> </a:t>
            </a:r>
            <a:r>
              <a:rPr sz="2800" dirty="0">
                <a:latin typeface="Times New Roman"/>
                <a:cs typeface="Times New Roman"/>
              </a:rPr>
              <a:t>Mabini</a:t>
            </a:r>
            <a:r>
              <a:rPr sz="2800" spc="360" dirty="0">
                <a:latin typeface="Times New Roman"/>
                <a:cs typeface="Times New Roman"/>
              </a:rPr>
              <a:t> </a:t>
            </a:r>
            <a:r>
              <a:rPr sz="2800" dirty="0">
                <a:latin typeface="Times New Roman"/>
                <a:cs typeface="Times New Roman"/>
              </a:rPr>
              <a:t>died</a:t>
            </a:r>
            <a:r>
              <a:rPr sz="2800" spc="360" dirty="0">
                <a:latin typeface="Times New Roman"/>
                <a:cs typeface="Times New Roman"/>
              </a:rPr>
              <a:t> </a:t>
            </a:r>
            <a:r>
              <a:rPr sz="2800" dirty="0">
                <a:latin typeface="Times New Roman"/>
                <a:cs typeface="Times New Roman"/>
              </a:rPr>
              <a:t>of</a:t>
            </a:r>
            <a:r>
              <a:rPr sz="2800" spc="355" dirty="0">
                <a:latin typeface="Times New Roman"/>
                <a:cs typeface="Times New Roman"/>
              </a:rPr>
              <a:t> </a:t>
            </a:r>
            <a:r>
              <a:rPr sz="2800" dirty="0">
                <a:latin typeface="Times New Roman"/>
                <a:cs typeface="Times New Roman"/>
              </a:rPr>
              <a:t>a</a:t>
            </a:r>
            <a:r>
              <a:rPr sz="2800" spc="360" dirty="0">
                <a:latin typeface="Times New Roman"/>
                <a:cs typeface="Times New Roman"/>
              </a:rPr>
              <a:t> </a:t>
            </a:r>
            <a:r>
              <a:rPr sz="2800" dirty="0">
                <a:latin typeface="Times New Roman"/>
                <a:cs typeface="Times New Roman"/>
              </a:rPr>
              <a:t>natural</a:t>
            </a:r>
            <a:r>
              <a:rPr sz="2800" spc="360" dirty="0">
                <a:latin typeface="Times New Roman"/>
                <a:cs typeface="Times New Roman"/>
              </a:rPr>
              <a:t> </a:t>
            </a:r>
            <a:r>
              <a:rPr sz="2800" spc="-10" dirty="0">
                <a:latin typeface="Times New Roman"/>
                <a:cs typeface="Times New Roman"/>
              </a:rPr>
              <a:t>cause, </a:t>
            </a:r>
            <a:r>
              <a:rPr sz="2800" dirty="0">
                <a:latin typeface="Times New Roman"/>
                <a:cs typeface="Times New Roman"/>
              </a:rPr>
              <a:t>specifically</a:t>
            </a:r>
            <a:r>
              <a:rPr sz="2800" spc="275" dirty="0">
                <a:latin typeface="Times New Roman"/>
                <a:cs typeface="Times New Roman"/>
              </a:rPr>
              <a:t>  </a:t>
            </a:r>
            <a:r>
              <a:rPr sz="2800" dirty="0">
                <a:latin typeface="Times New Roman"/>
                <a:cs typeface="Times New Roman"/>
              </a:rPr>
              <a:t>cholera.</a:t>
            </a:r>
            <a:r>
              <a:rPr sz="2800" spc="275" dirty="0">
                <a:latin typeface="Times New Roman"/>
                <a:cs typeface="Times New Roman"/>
              </a:rPr>
              <a:t>  </a:t>
            </a:r>
            <a:r>
              <a:rPr sz="2800" dirty="0">
                <a:latin typeface="Times New Roman"/>
                <a:cs typeface="Times New Roman"/>
              </a:rPr>
              <a:t>It</a:t>
            </a:r>
            <a:r>
              <a:rPr sz="2800" spc="280" dirty="0">
                <a:latin typeface="Times New Roman"/>
                <a:cs typeface="Times New Roman"/>
              </a:rPr>
              <a:t>  </a:t>
            </a:r>
            <a:r>
              <a:rPr sz="2800" dirty="0">
                <a:latin typeface="Times New Roman"/>
                <a:cs typeface="Times New Roman"/>
              </a:rPr>
              <a:t>doesn't</a:t>
            </a:r>
            <a:r>
              <a:rPr sz="2800" spc="275" dirty="0">
                <a:latin typeface="Times New Roman"/>
                <a:cs typeface="Times New Roman"/>
              </a:rPr>
              <a:t>  </a:t>
            </a:r>
            <a:r>
              <a:rPr sz="2800" dirty="0">
                <a:latin typeface="Times New Roman"/>
                <a:cs typeface="Times New Roman"/>
              </a:rPr>
              <a:t>necessarily</a:t>
            </a:r>
            <a:r>
              <a:rPr sz="2800" spc="280" dirty="0">
                <a:latin typeface="Times New Roman"/>
                <a:cs typeface="Times New Roman"/>
              </a:rPr>
              <a:t>  </a:t>
            </a:r>
            <a:r>
              <a:rPr sz="2800" dirty="0">
                <a:latin typeface="Times New Roman"/>
                <a:cs typeface="Times New Roman"/>
              </a:rPr>
              <a:t>imply</a:t>
            </a:r>
            <a:r>
              <a:rPr sz="2800" spc="275" dirty="0">
                <a:latin typeface="Times New Roman"/>
                <a:cs typeface="Times New Roman"/>
              </a:rPr>
              <a:t>  </a:t>
            </a:r>
            <a:r>
              <a:rPr sz="2800" dirty="0">
                <a:latin typeface="Times New Roman"/>
                <a:cs typeface="Times New Roman"/>
              </a:rPr>
              <a:t>any</a:t>
            </a:r>
            <a:r>
              <a:rPr sz="2800" spc="280" dirty="0">
                <a:latin typeface="Times New Roman"/>
                <a:cs typeface="Times New Roman"/>
              </a:rPr>
              <a:t>  </a:t>
            </a:r>
            <a:r>
              <a:rPr sz="2800" spc="-10" dirty="0">
                <a:latin typeface="Times New Roman"/>
                <a:cs typeface="Times New Roman"/>
              </a:rPr>
              <a:t>specific </a:t>
            </a:r>
            <a:r>
              <a:rPr sz="2800" dirty="0">
                <a:latin typeface="Times New Roman"/>
                <a:cs typeface="Times New Roman"/>
              </a:rPr>
              <a:t>suffering</a:t>
            </a:r>
            <a:r>
              <a:rPr sz="2800" spc="-30" dirty="0">
                <a:latin typeface="Times New Roman"/>
                <a:cs typeface="Times New Roman"/>
              </a:rPr>
              <a:t> </a:t>
            </a:r>
            <a:r>
              <a:rPr sz="2800" dirty="0">
                <a:latin typeface="Times New Roman"/>
                <a:cs typeface="Times New Roman"/>
              </a:rPr>
              <a:t>on</a:t>
            </a:r>
            <a:r>
              <a:rPr sz="2800" spc="-30" dirty="0">
                <a:latin typeface="Times New Roman"/>
                <a:cs typeface="Times New Roman"/>
              </a:rPr>
              <a:t> </a:t>
            </a:r>
            <a:r>
              <a:rPr sz="2800" dirty="0">
                <a:latin typeface="Times New Roman"/>
                <a:cs typeface="Times New Roman"/>
              </a:rPr>
              <a:t>Mabini's</a:t>
            </a:r>
            <a:r>
              <a:rPr sz="2800" spc="-25" dirty="0">
                <a:latin typeface="Times New Roman"/>
                <a:cs typeface="Times New Roman"/>
              </a:rPr>
              <a:t> </a:t>
            </a:r>
            <a:r>
              <a:rPr sz="2800" dirty="0">
                <a:latin typeface="Times New Roman"/>
                <a:cs typeface="Times New Roman"/>
              </a:rPr>
              <a:t>part,</a:t>
            </a:r>
            <a:r>
              <a:rPr sz="2800" spc="-30" dirty="0">
                <a:latin typeface="Times New Roman"/>
                <a:cs typeface="Times New Roman"/>
              </a:rPr>
              <a:t> </a:t>
            </a:r>
            <a:r>
              <a:rPr sz="2800" dirty="0">
                <a:latin typeface="Times New Roman"/>
                <a:cs typeface="Times New Roman"/>
              </a:rPr>
              <a:t>but</a:t>
            </a:r>
            <a:r>
              <a:rPr sz="2800" spc="-30" dirty="0">
                <a:latin typeface="Times New Roman"/>
                <a:cs typeface="Times New Roman"/>
              </a:rPr>
              <a:t> </a:t>
            </a:r>
            <a:r>
              <a:rPr sz="2800" dirty="0">
                <a:latin typeface="Times New Roman"/>
                <a:cs typeface="Times New Roman"/>
              </a:rPr>
              <a:t>it</a:t>
            </a:r>
            <a:r>
              <a:rPr sz="2800" spc="-25" dirty="0">
                <a:latin typeface="Times New Roman"/>
                <a:cs typeface="Times New Roman"/>
              </a:rPr>
              <a:t> </a:t>
            </a:r>
            <a:r>
              <a:rPr sz="2800" dirty="0">
                <a:latin typeface="Times New Roman"/>
                <a:cs typeface="Times New Roman"/>
              </a:rPr>
              <a:t>suggests</a:t>
            </a:r>
            <a:r>
              <a:rPr sz="2800" spc="-30" dirty="0">
                <a:latin typeface="Times New Roman"/>
                <a:cs typeface="Times New Roman"/>
              </a:rPr>
              <a:t> </a:t>
            </a:r>
            <a:r>
              <a:rPr sz="2800" dirty="0">
                <a:latin typeface="Times New Roman"/>
                <a:cs typeface="Times New Roman"/>
              </a:rPr>
              <a:t>a</a:t>
            </a:r>
            <a:r>
              <a:rPr sz="2800" spc="-30" dirty="0">
                <a:latin typeface="Times New Roman"/>
                <a:cs typeface="Times New Roman"/>
              </a:rPr>
              <a:t> </a:t>
            </a:r>
            <a:r>
              <a:rPr sz="2800" dirty="0">
                <a:latin typeface="Times New Roman"/>
                <a:cs typeface="Times New Roman"/>
              </a:rPr>
              <a:t>natural</a:t>
            </a:r>
            <a:r>
              <a:rPr sz="2800" spc="-25" dirty="0">
                <a:latin typeface="Times New Roman"/>
                <a:cs typeface="Times New Roman"/>
              </a:rPr>
              <a:t> </a:t>
            </a:r>
            <a:r>
              <a:rPr sz="2800" dirty="0">
                <a:latin typeface="Times New Roman"/>
                <a:cs typeface="Times New Roman"/>
              </a:rPr>
              <a:t>cause</a:t>
            </a:r>
            <a:r>
              <a:rPr sz="2800" spc="-30" dirty="0">
                <a:latin typeface="Times New Roman"/>
                <a:cs typeface="Times New Roman"/>
              </a:rPr>
              <a:t> </a:t>
            </a:r>
            <a:r>
              <a:rPr sz="2800" dirty="0">
                <a:latin typeface="Times New Roman"/>
                <a:cs typeface="Times New Roman"/>
              </a:rPr>
              <a:t>of</a:t>
            </a:r>
            <a:r>
              <a:rPr sz="2800" spc="-25" dirty="0">
                <a:latin typeface="Times New Roman"/>
                <a:cs typeface="Times New Roman"/>
              </a:rPr>
              <a:t> </a:t>
            </a:r>
            <a:r>
              <a:rPr sz="2800" spc="-10" dirty="0">
                <a:latin typeface="Times New Roman"/>
                <a:cs typeface="Times New Roman"/>
              </a:rPr>
              <a:t>death.</a:t>
            </a:r>
            <a:endParaRPr sz="2800"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6584</TotalTime>
  <Words>4584</Words>
  <Application>Microsoft Macintosh PowerPoint</Application>
  <PresentationFormat>Custom</PresentationFormat>
  <Paragraphs>277</Paragraphs>
  <Slides>54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Times New Roman</vt:lpstr>
      <vt:lpstr>Office Theme</vt:lpstr>
      <vt:lpstr>  Artificial Narrow Intelligence vs. Artificial General Intelligence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 LaPolla,  Randy  J.  2015.  On  the  logical  necessity  of  a  cultural connection for all aspects of linguistic structure. In Rik De Busser &amp; Randy J. LaPolla (eds.), Language Structure and Environment: Social,  Cultural,  and  Natural  Factors,  33-44.  Amsterdam  &amp;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toi·let \ˈtȯi-lət\</vt:lpstr>
      <vt:lpstr>PowerPoint Presentation</vt:lpstr>
      <vt:lpstr>Even the identification of the communicative act  requires inference, and so the form doesn’t need to be  familiar to the addressee as long as the addressee can  infer the communicator’s intention:</vt:lpstr>
      <vt:lpstr>PowerPoint Presentation</vt:lpstr>
      <vt:lpstr>Our creation of meaning (related to all things, not just  language) is relative to what we know, what is salient  to us, or our own 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dc:title>
  <cp:lastModifiedBy>Anonymous</cp:lastModifiedBy>
  <cp:revision>129</cp:revision>
  <dcterms:created xsi:type="dcterms:W3CDTF">2023-05-28T10:21:49Z</dcterms:created>
  <dcterms:modified xsi:type="dcterms:W3CDTF">2025-08-08T09:49:28Z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2023-05-28T00:00:00Z</vt:filetime>
  </property>
  <property fmtid="{D5CDD505-2E9C-101B-9397-08002B2CF9AE}" pid="3" name="Creator">
    <vt:lpwstr>Word</vt:lpwstr>
  </property>
  <property fmtid="{D5CDD505-2E9C-101B-9397-08002B2CF9AE}" pid="4" name="LastSaved">
    <vt:filetime>2023-05-28T00:00:00Z</vt:filetime>
  </property>
  <property fmtid="{D5CDD505-2E9C-101B-9397-08002B2CF9AE}" pid="5" name="Producer">
    <vt:lpwstr>macOS Version 13.4 (Build 22F66) Quartz PDFContext</vt:lpwstr>
  </property>
</Properties>
</file>