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906000" cy="6858000" type="A4"/>
  <p:notesSz cx="9931400" cy="14351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5682"/>
    <a:srgbClr val="5685BE"/>
    <a:srgbClr val="F0F5FA"/>
    <a:srgbClr val="F9FBFD"/>
    <a:srgbClr val="E3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73" autoAdjust="0"/>
  </p:normalViewPr>
  <p:slideViewPr>
    <p:cSldViewPr>
      <p:cViewPr>
        <p:scale>
          <a:sx n="140" d="100"/>
          <a:sy n="140" d="100"/>
        </p:scale>
        <p:origin x="-80" y="2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5FE6-B9A3-4922-B0FE-E4780A88978B}" type="datetimeFigureOut">
              <a:rPr lang="fr-FR" smtClean="0"/>
              <a:t>07/12/12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65158-EE15-4088-930F-182AB543B3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811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5FE6-B9A3-4922-B0FE-E4780A88978B}" type="datetimeFigureOut">
              <a:rPr lang="fr-FR" smtClean="0"/>
              <a:t>07/12/12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65158-EE15-4088-930F-182AB543B3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033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5FE6-B9A3-4922-B0FE-E4780A88978B}" type="datetimeFigureOut">
              <a:rPr lang="fr-FR" smtClean="0"/>
              <a:t>07/12/12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65158-EE15-4088-930F-182AB543B3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25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5FE6-B9A3-4922-B0FE-E4780A88978B}" type="datetimeFigureOut">
              <a:rPr lang="fr-FR" smtClean="0"/>
              <a:t>07/12/12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65158-EE15-4088-930F-182AB543B3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647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5FE6-B9A3-4922-B0FE-E4780A88978B}" type="datetimeFigureOut">
              <a:rPr lang="fr-FR" smtClean="0"/>
              <a:t>07/12/12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65158-EE15-4088-930F-182AB543B3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867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5FE6-B9A3-4922-B0FE-E4780A88978B}" type="datetimeFigureOut">
              <a:rPr lang="fr-FR" smtClean="0"/>
              <a:t>07/12/12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65158-EE15-4088-930F-182AB543B3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64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5FE6-B9A3-4922-B0FE-E4780A88978B}" type="datetimeFigureOut">
              <a:rPr lang="fr-FR" smtClean="0"/>
              <a:t>07/12/12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65158-EE15-4088-930F-182AB543B3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32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5FE6-B9A3-4922-B0FE-E4780A88978B}" type="datetimeFigureOut">
              <a:rPr lang="fr-FR" smtClean="0"/>
              <a:t>07/12/12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65158-EE15-4088-930F-182AB543B3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652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5FE6-B9A3-4922-B0FE-E4780A88978B}" type="datetimeFigureOut">
              <a:rPr lang="fr-FR" smtClean="0"/>
              <a:t>07/12/12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65158-EE15-4088-930F-182AB543B3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95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5FE6-B9A3-4922-B0FE-E4780A88978B}" type="datetimeFigureOut">
              <a:rPr lang="fr-FR" smtClean="0"/>
              <a:t>07/12/12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65158-EE15-4088-930F-182AB543B3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053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5FE6-B9A3-4922-B0FE-E4780A88978B}" type="datetimeFigureOut">
              <a:rPr lang="fr-FR" smtClean="0"/>
              <a:t>07/12/12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65158-EE15-4088-930F-182AB543B3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471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75FE6-B9A3-4922-B0FE-E4780A88978B}" type="datetimeFigureOut">
              <a:rPr lang="fr-FR" smtClean="0"/>
              <a:t>07/12/12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65158-EE15-4088-930F-182AB543B3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6066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ean-pierre.charpy@u-bourgogne.fr" TargetMode="External"/><Relationship Id="rId4" Type="http://schemas.openxmlformats.org/officeDocument/2006/relationships/hyperlink" Target="mailto:didier.carnet@u-bourgogne.fr" TargetMode="External"/><Relationship Id="rId5" Type="http://schemas.openxmlformats.org/officeDocument/2006/relationships/hyperlink" Target="mailto:laurent.gautier@u-bourgogne.fr" TargetMode="External"/><Relationship Id="rId6" Type="http://schemas.openxmlformats.org/officeDocument/2006/relationships/hyperlink" Target="mailto:anne.magnet@u-bourgogne.fr" TargetMode="External"/><Relationship Id="rId7" Type="http://schemas.openxmlformats.org/officeDocument/2006/relationships/image" Target="../media/image2.jpeg"/><Relationship Id="rId8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3" y="93111"/>
            <a:ext cx="1160243" cy="576000"/>
          </a:xfrm>
          <a:prstGeom prst="rect">
            <a:avLst/>
          </a:prstGeom>
        </p:spPr>
      </p:pic>
      <p:sp>
        <p:nvSpPr>
          <p:cNvPr id="19" name="Titre 18"/>
          <p:cNvSpPr>
            <a:spLocks noGrp="1"/>
          </p:cNvSpPr>
          <p:nvPr>
            <p:ph type="title"/>
          </p:nvPr>
        </p:nvSpPr>
        <p:spPr>
          <a:xfrm>
            <a:off x="495300" y="-13394"/>
            <a:ext cx="8915400" cy="706090"/>
          </a:xfrm>
        </p:spPr>
        <p:txBody>
          <a:bodyPr>
            <a:noAutofit/>
          </a:bodyPr>
          <a:lstStyle/>
          <a:p>
            <a:r>
              <a:rPr lang="fr-FR" sz="2800" b="1" dirty="0">
                <a:solidFill>
                  <a:srgbClr val="325682"/>
                </a:solidFill>
                <a:latin typeface="+mn-lt"/>
              </a:rPr>
              <a:t> Journée d’étude du Centre </a:t>
            </a:r>
            <a:r>
              <a:rPr lang="fr-FR" sz="2800" b="1" dirty="0" err="1">
                <a:solidFill>
                  <a:srgbClr val="325682"/>
                </a:solidFill>
                <a:latin typeface="+mn-lt"/>
              </a:rPr>
              <a:t>Interlangues</a:t>
            </a:r>
            <a:r>
              <a:rPr lang="fr-FR" sz="2800" b="1" dirty="0">
                <a:solidFill>
                  <a:srgbClr val="325682"/>
                </a:solidFill>
                <a:latin typeface="+mn-lt"/>
              </a:rPr>
              <a:t> (EA 4182)</a:t>
            </a:r>
            <a:endParaRPr lang="fr-FR" sz="2800" dirty="0">
              <a:solidFill>
                <a:srgbClr val="325682"/>
              </a:solidFill>
              <a:latin typeface="+mn-lt"/>
            </a:endParaRPr>
          </a:p>
        </p:txBody>
      </p:sp>
      <p:sp>
        <p:nvSpPr>
          <p:cNvPr id="20" name="Espace réservé du contenu 19"/>
          <p:cNvSpPr>
            <a:spLocks noGrp="1"/>
          </p:cNvSpPr>
          <p:nvPr>
            <p:ph sz="half" idx="1"/>
          </p:nvPr>
        </p:nvSpPr>
        <p:spPr>
          <a:xfrm>
            <a:off x="56456" y="1151721"/>
            <a:ext cx="4746625" cy="4525963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fr-FR" dirty="0" smtClean="0"/>
              <a:t>09h30</a:t>
            </a:r>
            <a:r>
              <a:rPr lang="fr-FR" dirty="0"/>
              <a:t> </a:t>
            </a:r>
            <a:r>
              <a:rPr lang="fr-FR" dirty="0" smtClean="0"/>
              <a:t>- </a:t>
            </a:r>
            <a:r>
              <a:rPr lang="fr-FR" b="1" dirty="0" smtClean="0"/>
              <a:t>Accueil </a:t>
            </a:r>
            <a:r>
              <a:rPr lang="fr-FR" b="1" dirty="0"/>
              <a:t>des participants autour d’un </a:t>
            </a:r>
            <a:r>
              <a:rPr lang="fr-FR" b="1" dirty="0" smtClean="0"/>
              <a:t>café.</a:t>
            </a:r>
          </a:p>
          <a:p>
            <a:pPr marL="44450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fr-FR" dirty="0"/>
              <a:t>Présidence :</a:t>
            </a:r>
            <a:r>
              <a:rPr lang="fr-FR" b="1" dirty="0"/>
              <a:t> </a:t>
            </a:r>
            <a:r>
              <a:rPr lang="fr-FR" b="1" i="1" dirty="0">
                <a:solidFill>
                  <a:srgbClr val="325682"/>
                </a:solidFill>
              </a:rPr>
              <a:t>Anne </a:t>
            </a:r>
            <a:r>
              <a:rPr lang="fr-FR" b="1" i="1" dirty="0" err="1">
                <a:solidFill>
                  <a:srgbClr val="325682"/>
                </a:solidFill>
              </a:rPr>
              <a:t>Magnet</a:t>
            </a:r>
            <a:r>
              <a:rPr lang="fr-FR" b="1" dirty="0"/>
              <a:t> </a:t>
            </a:r>
            <a:r>
              <a:rPr lang="fr-FR" dirty="0"/>
              <a:t>(EA 4182 – Université de Bourgogne).</a:t>
            </a:r>
          </a:p>
          <a:p>
            <a:pPr marL="446088" indent="-446088">
              <a:lnSpc>
                <a:spcPct val="120000"/>
              </a:lnSpc>
              <a:spcBef>
                <a:spcPts val="1800"/>
              </a:spcBef>
              <a:buNone/>
            </a:pPr>
            <a:r>
              <a:rPr lang="fr-FR" dirty="0" smtClean="0"/>
              <a:t>10h00 - </a:t>
            </a:r>
            <a:r>
              <a:rPr lang="fr-FR" b="1" dirty="0" smtClean="0"/>
              <a:t>Ouverture.</a:t>
            </a:r>
            <a:r>
              <a:rPr lang="fr-FR" dirty="0"/>
              <a:t> </a:t>
            </a:r>
            <a:r>
              <a:rPr lang="fr-FR" b="1" i="1" dirty="0" err="1" smtClean="0">
                <a:solidFill>
                  <a:srgbClr val="325682"/>
                </a:solidFill>
              </a:rPr>
              <a:t>Shaeda</a:t>
            </a:r>
            <a:r>
              <a:rPr lang="fr-FR" b="1" i="1" dirty="0" smtClean="0">
                <a:solidFill>
                  <a:srgbClr val="325682"/>
                </a:solidFill>
              </a:rPr>
              <a:t> </a:t>
            </a:r>
            <a:r>
              <a:rPr lang="fr-FR" b="1" i="1" dirty="0" err="1">
                <a:solidFill>
                  <a:srgbClr val="325682"/>
                </a:solidFill>
              </a:rPr>
              <a:t>Isani</a:t>
            </a:r>
            <a:r>
              <a:rPr lang="fr-FR" b="1" i="1" dirty="0">
                <a:solidFill>
                  <a:srgbClr val="325682"/>
                </a:solidFill>
              </a:rPr>
              <a:t> </a:t>
            </a:r>
            <a:r>
              <a:rPr lang="fr-FR" sz="2500" dirty="0"/>
              <a:t>(EA613 ILCEA / </a:t>
            </a:r>
            <a:r>
              <a:rPr lang="fr-FR" sz="2500" dirty="0" smtClean="0"/>
              <a:t>GREMUTS - </a:t>
            </a:r>
            <a:r>
              <a:rPr lang="fr-FR" sz="2500" dirty="0"/>
              <a:t>Université Stendhal Grenoble 3)</a:t>
            </a:r>
            <a:r>
              <a:rPr lang="fr-FR" dirty="0"/>
              <a:t> :</a:t>
            </a:r>
            <a:r>
              <a:rPr lang="fr-FR" b="1" dirty="0"/>
              <a:t> </a:t>
            </a:r>
            <a:endParaRPr lang="fr-FR" b="1" dirty="0" smtClean="0"/>
          </a:p>
          <a:p>
            <a:pPr marL="541338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fr-FR" b="1" dirty="0" smtClean="0"/>
              <a:t>La FASP : </a:t>
            </a:r>
            <a:r>
              <a:rPr lang="fr-FR" b="1" dirty="0"/>
              <a:t>déclinaison au passé, présent et futur.</a:t>
            </a:r>
            <a:endParaRPr lang="fr-FR" dirty="0"/>
          </a:p>
          <a:p>
            <a:pPr marL="446088" indent="-446088">
              <a:lnSpc>
                <a:spcPct val="120000"/>
              </a:lnSpc>
              <a:spcBef>
                <a:spcPts val="1800"/>
              </a:spcBef>
              <a:buNone/>
            </a:pPr>
            <a:r>
              <a:rPr lang="fr-FR" dirty="0" smtClean="0"/>
              <a:t>10h30 - </a:t>
            </a:r>
            <a:r>
              <a:rPr lang="fr-FR" b="1" i="1" dirty="0" smtClean="0">
                <a:solidFill>
                  <a:srgbClr val="325682"/>
                </a:solidFill>
              </a:rPr>
              <a:t>Gwen </a:t>
            </a:r>
            <a:r>
              <a:rPr lang="fr-FR" b="1" i="1" dirty="0">
                <a:solidFill>
                  <a:srgbClr val="325682"/>
                </a:solidFill>
              </a:rPr>
              <a:t>Le Cor</a:t>
            </a:r>
            <a:r>
              <a:rPr lang="fr-FR" dirty="0"/>
              <a:t> </a:t>
            </a:r>
            <a:r>
              <a:rPr lang="fr-FR" sz="2500" dirty="0"/>
              <a:t>(Laboratoire </a:t>
            </a:r>
            <a:r>
              <a:rPr lang="fr-FR" sz="2500" dirty="0" err="1"/>
              <a:t>Suds</a:t>
            </a:r>
            <a:r>
              <a:rPr lang="fr-FR" sz="2500" dirty="0"/>
              <a:t> d’ Amériques - Université Paris 8)</a:t>
            </a:r>
            <a:r>
              <a:rPr lang="fr-FR" dirty="0"/>
              <a:t> :</a:t>
            </a:r>
            <a:r>
              <a:rPr lang="fr-FR" b="1" dirty="0"/>
              <a:t> </a:t>
            </a:r>
            <a:endParaRPr lang="fr-FR" b="1" dirty="0" smtClean="0"/>
          </a:p>
          <a:p>
            <a:pPr marL="541338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fr-FR" b="1" dirty="0" smtClean="0"/>
              <a:t>La </a:t>
            </a:r>
            <a:r>
              <a:rPr lang="fr-FR" b="1" dirty="0"/>
              <a:t>science à l’épreuve de la fiction : vulgarisation et réécritures.</a:t>
            </a:r>
            <a:endParaRPr lang="fr-FR" dirty="0"/>
          </a:p>
          <a:p>
            <a:pPr marL="446088" indent="-446088">
              <a:lnSpc>
                <a:spcPct val="120000"/>
              </a:lnSpc>
              <a:spcBef>
                <a:spcPts val="1800"/>
              </a:spcBef>
              <a:buNone/>
            </a:pPr>
            <a:r>
              <a:rPr lang="fr-FR" dirty="0" smtClean="0"/>
              <a:t>11h00 - </a:t>
            </a:r>
            <a:r>
              <a:rPr lang="fr-FR" b="1" i="1" dirty="0">
                <a:solidFill>
                  <a:srgbClr val="325682"/>
                </a:solidFill>
              </a:rPr>
              <a:t>Stéphanie Genty </a:t>
            </a:r>
            <a:r>
              <a:rPr lang="fr-FR" dirty="0"/>
              <a:t>(Université d’Evry Val d’Essonne) : </a:t>
            </a:r>
            <a:endParaRPr lang="fr-FR" dirty="0" smtClean="0"/>
          </a:p>
          <a:p>
            <a:pPr marL="541338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fr-FR" b="1" dirty="0"/>
              <a:t>Les "non-spécialistes" de la traduction face à la traduction spécialisée : enjeux linguistiques, culturels et didactiques. </a:t>
            </a:r>
            <a:endParaRPr lang="fr-FR" dirty="0"/>
          </a:p>
          <a:p>
            <a:pPr marL="446088" indent="-446088">
              <a:lnSpc>
                <a:spcPct val="120000"/>
              </a:lnSpc>
              <a:spcBef>
                <a:spcPts val="1800"/>
              </a:spcBef>
              <a:buNone/>
            </a:pPr>
            <a:r>
              <a:rPr lang="fr-FR" dirty="0" smtClean="0"/>
              <a:t>11h30 - </a:t>
            </a:r>
            <a:r>
              <a:rPr lang="fr-FR" b="1" i="1" dirty="0" smtClean="0">
                <a:solidFill>
                  <a:srgbClr val="325682"/>
                </a:solidFill>
              </a:rPr>
              <a:t>Jean-Pierre </a:t>
            </a:r>
            <a:r>
              <a:rPr lang="fr-FR" b="1" i="1" dirty="0">
                <a:solidFill>
                  <a:srgbClr val="325682"/>
                </a:solidFill>
              </a:rPr>
              <a:t>Charpy</a:t>
            </a:r>
            <a:r>
              <a:rPr lang="fr-FR" b="1" dirty="0"/>
              <a:t> </a:t>
            </a:r>
            <a:r>
              <a:rPr lang="fr-FR" sz="2500" dirty="0"/>
              <a:t>(EA 4182 – Université de Bourgogne)</a:t>
            </a:r>
            <a:r>
              <a:rPr lang="fr-FR" dirty="0"/>
              <a:t> : </a:t>
            </a:r>
            <a:endParaRPr lang="fr-FR" dirty="0" smtClean="0"/>
          </a:p>
          <a:p>
            <a:pPr marL="541338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fr-FR" b="1" dirty="0" smtClean="0"/>
              <a:t>Le </a:t>
            </a:r>
            <a:r>
              <a:rPr lang="fr-FR" b="1" dirty="0"/>
              <a:t>jeu vidéo spécialisé : un genre virtuel au service de la réalité professionnelle ?</a:t>
            </a:r>
            <a:endParaRPr lang="fr-FR" dirty="0"/>
          </a:p>
          <a:p>
            <a:pPr marL="446088" indent="-446088">
              <a:lnSpc>
                <a:spcPct val="120000"/>
              </a:lnSpc>
              <a:spcBef>
                <a:spcPts val="1800"/>
              </a:spcBef>
              <a:buNone/>
            </a:pPr>
            <a:r>
              <a:rPr lang="fr-FR" dirty="0" smtClean="0"/>
              <a:t>12h00 - </a:t>
            </a:r>
            <a:r>
              <a:rPr lang="fr-FR" b="1" dirty="0" smtClean="0"/>
              <a:t>Perspectives </a:t>
            </a:r>
            <a:r>
              <a:rPr lang="fr-FR" b="1" dirty="0"/>
              <a:t>éditoriales</a:t>
            </a:r>
            <a:r>
              <a:rPr lang="fr-FR" dirty="0"/>
              <a:t> : </a:t>
            </a:r>
            <a:r>
              <a:rPr lang="fr-FR" b="1" i="1" dirty="0">
                <a:solidFill>
                  <a:srgbClr val="325682"/>
                </a:solidFill>
              </a:rPr>
              <a:t>Laurent Gautier</a:t>
            </a:r>
            <a:r>
              <a:rPr lang="fr-FR" b="1" dirty="0"/>
              <a:t> </a:t>
            </a:r>
            <a:r>
              <a:rPr lang="fr-FR" sz="2500" dirty="0"/>
              <a:t>(EA 4182 – Université de Bourgogne</a:t>
            </a:r>
            <a:r>
              <a:rPr lang="fr-FR" sz="2500" dirty="0" smtClean="0"/>
              <a:t>)</a:t>
            </a:r>
            <a:r>
              <a:rPr lang="fr-FR" dirty="0" smtClean="0"/>
              <a:t>.</a:t>
            </a:r>
            <a:endParaRPr lang="fr-FR" dirty="0"/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fr-FR" dirty="0" smtClean="0"/>
              <a:t>12h30 - </a:t>
            </a:r>
            <a:r>
              <a:rPr lang="fr-FR" b="1" dirty="0" smtClean="0"/>
              <a:t>Déjeuner </a:t>
            </a:r>
            <a:r>
              <a:rPr lang="fr-FR" b="1" dirty="0"/>
              <a:t>au restaurant Le </a:t>
            </a:r>
            <a:r>
              <a:rPr lang="fr-FR" b="1" dirty="0" err="1" smtClean="0"/>
              <a:t>Muzard</a:t>
            </a:r>
            <a:r>
              <a:rPr lang="fr-FR" b="1" dirty="0" smtClean="0"/>
              <a:t>.</a:t>
            </a:r>
            <a:endParaRPr lang="fr-FR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fr-FR" dirty="0"/>
          </a:p>
        </p:txBody>
      </p:sp>
      <p:sp>
        <p:nvSpPr>
          <p:cNvPr id="21" name="Espace réservé du contenu 20"/>
          <p:cNvSpPr>
            <a:spLocks noGrp="1"/>
          </p:cNvSpPr>
          <p:nvPr>
            <p:ph sz="half" idx="2"/>
          </p:nvPr>
        </p:nvSpPr>
        <p:spPr>
          <a:xfrm>
            <a:off x="4880992" y="1151721"/>
            <a:ext cx="4968553" cy="5157599"/>
          </a:xfrm>
        </p:spPr>
        <p:txBody>
          <a:bodyPr>
            <a:normAutofit fontScale="40000" lnSpcReduction="20000"/>
          </a:bodyPr>
          <a:lstStyle/>
          <a:p>
            <a:pPr marL="446088" indent="-446088">
              <a:lnSpc>
                <a:spcPct val="120000"/>
              </a:lnSpc>
              <a:spcBef>
                <a:spcPts val="1200"/>
              </a:spcBef>
              <a:buNone/>
            </a:pPr>
            <a:r>
              <a:rPr lang="fr-FR" dirty="0" smtClean="0"/>
              <a:t>14h00 - </a:t>
            </a:r>
            <a:r>
              <a:rPr lang="fr-FR" b="1" dirty="0" smtClean="0"/>
              <a:t>Reprise </a:t>
            </a:r>
            <a:r>
              <a:rPr lang="fr-FR" b="1" dirty="0"/>
              <a:t>des </a:t>
            </a:r>
            <a:r>
              <a:rPr lang="fr-FR" b="1" dirty="0" smtClean="0"/>
              <a:t>communications. </a:t>
            </a:r>
            <a:r>
              <a:rPr lang="fr-FR" dirty="0"/>
              <a:t>Présidence :</a:t>
            </a:r>
            <a:r>
              <a:rPr lang="fr-FR" b="1" dirty="0"/>
              <a:t> </a:t>
            </a:r>
            <a:r>
              <a:rPr lang="fr-FR" b="1" i="1" dirty="0">
                <a:solidFill>
                  <a:srgbClr val="325682"/>
                </a:solidFill>
              </a:rPr>
              <a:t>Didier Carnet</a:t>
            </a:r>
            <a:r>
              <a:rPr lang="fr-FR" sz="2500" b="1" dirty="0"/>
              <a:t> </a:t>
            </a:r>
            <a:r>
              <a:rPr lang="fr-FR" sz="2500" dirty="0"/>
              <a:t>(EA 4182 – Université de Bourgogne</a:t>
            </a:r>
            <a:r>
              <a:rPr lang="fr-FR" sz="2500" dirty="0" smtClean="0"/>
              <a:t>).</a:t>
            </a:r>
            <a:endParaRPr lang="fr-FR" sz="2500" dirty="0"/>
          </a:p>
          <a:p>
            <a:pPr marL="446088" indent="-446088">
              <a:lnSpc>
                <a:spcPct val="120000"/>
              </a:lnSpc>
              <a:spcBef>
                <a:spcPts val="1200"/>
              </a:spcBef>
              <a:buNone/>
            </a:pPr>
            <a:r>
              <a:rPr lang="fr-FR" dirty="0" smtClean="0"/>
              <a:t>14h00 - </a:t>
            </a:r>
            <a:r>
              <a:rPr lang="fr-FR" b="1" i="1" dirty="0" smtClean="0">
                <a:solidFill>
                  <a:srgbClr val="325682"/>
                </a:solidFill>
              </a:rPr>
              <a:t>Sandrine </a:t>
            </a:r>
            <a:r>
              <a:rPr lang="fr-FR" b="1" i="1" dirty="0">
                <a:solidFill>
                  <a:srgbClr val="325682"/>
                </a:solidFill>
              </a:rPr>
              <a:t>Chapon</a:t>
            </a:r>
            <a:r>
              <a:rPr lang="fr-FR" sz="2500" b="1" dirty="0"/>
              <a:t> </a:t>
            </a:r>
            <a:r>
              <a:rPr lang="fr-FR" sz="2500" dirty="0"/>
              <a:t>(EA613 ILCEA / </a:t>
            </a:r>
            <a:r>
              <a:rPr lang="fr-FR" sz="2500" dirty="0" smtClean="0"/>
              <a:t>GREMUTS - </a:t>
            </a:r>
            <a:r>
              <a:rPr lang="fr-FR" sz="2500" dirty="0"/>
              <a:t>Université Stendhal Grenoble 3)</a:t>
            </a:r>
            <a:r>
              <a:rPr lang="fr-FR" dirty="0"/>
              <a:t> </a:t>
            </a:r>
            <a:r>
              <a:rPr lang="fr-FR" dirty="0" smtClean="0"/>
              <a:t>:</a:t>
            </a:r>
          </a:p>
          <a:p>
            <a:pPr marL="541338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fr-FR" b="1" dirty="0" smtClean="0"/>
              <a:t>Les </a:t>
            </a:r>
            <a:r>
              <a:rPr lang="fr-FR" b="1" dirty="0"/>
              <a:t>écrivains américains sous les feux des projecteurs : le cas de la FASP juridique télévisuelle.</a:t>
            </a:r>
            <a:endParaRPr lang="fr-FR" dirty="0"/>
          </a:p>
          <a:p>
            <a:pPr marL="446088" indent="-446088">
              <a:lnSpc>
                <a:spcPct val="120000"/>
              </a:lnSpc>
              <a:spcBef>
                <a:spcPts val="1200"/>
              </a:spcBef>
              <a:buNone/>
            </a:pPr>
            <a:r>
              <a:rPr lang="fr-FR" dirty="0" smtClean="0"/>
              <a:t>14h30 -</a:t>
            </a:r>
            <a:r>
              <a:rPr lang="fr-FR" i="1" dirty="0" smtClean="0">
                <a:solidFill>
                  <a:srgbClr val="325682"/>
                </a:solidFill>
              </a:rPr>
              <a:t> </a:t>
            </a:r>
            <a:r>
              <a:rPr lang="fr-FR" b="1" i="1" dirty="0" err="1" smtClean="0">
                <a:solidFill>
                  <a:srgbClr val="325682"/>
                </a:solidFill>
              </a:rPr>
              <a:t>Corina</a:t>
            </a:r>
            <a:r>
              <a:rPr lang="fr-FR" b="1" i="1" dirty="0" smtClean="0">
                <a:solidFill>
                  <a:srgbClr val="325682"/>
                </a:solidFill>
              </a:rPr>
              <a:t> </a:t>
            </a:r>
            <a:r>
              <a:rPr lang="fr-FR" b="1" i="1" dirty="0" err="1">
                <a:solidFill>
                  <a:srgbClr val="325682"/>
                </a:solidFill>
              </a:rPr>
              <a:t>Veleanu</a:t>
            </a:r>
            <a:r>
              <a:rPr lang="fr-FR" dirty="0"/>
              <a:t> </a:t>
            </a:r>
            <a:r>
              <a:rPr lang="fr-FR" sz="2500" dirty="0"/>
              <a:t>(CRTT </a:t>
            </a:r>
            <a:r>
              <a:rPr lang="fr-FR" sz="2500" dirty="0" smtClean="0"/>
              <a:t>- Université </a:t>
            </a:r>
            <a:r>
              <a:rPr lang="fr-FR" sz="2500" dirty="0"/>
              <a:t>Lumière Lyon 2)</a:t>
            </a:r>
            <a:r>
              <a:rPr lang="fr-FR" dirty="0"/>
              <a:t> : </a:t>
            </a:r>
            <a:endParaRPr lang="fr-FR" dirty="0" smtClean="0"/>
          </a:p>
          <a:p>
            <a:pPr marL="541338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fr-FR" b="1" dirty="0" smtClean="0"/>
              <a:t>La </a:t>
            </a:r>
            <a:r>
              <a:rPr lang="fr-FR" b="1" dirty="0"/>
              <a:t>Fiction à Substrat Professionnel et l’anglais du droit : la vulgarisation dans l’œuvre de John </a:t>
            </a:r>
            <a:r>
              <a:rPr lang="fr-FR" b="1" dirty="0" err="1"/>
              <a:t>Grisham</a:t>
            </a:r>
            <a:r>
              <a:rPr lang="fr-FR" b="1" dirty="0" smtClean="0"/>
              <a:t>.</a:t>
            </a:r>
            <a:r>
              <a:rPr lang="fr-FR" b="1" dirty="0"/>
              <a:t> </a:t>
            </a:r>
            <a:endParaRPr lang="fr-FR" dirty="0"/>
          </a:p>
          <a:p>
            <a:pPr marL="446088" indent="-446088">
              <a:lnSpc>
                <a:spcPct val="120000"/>
              </a:lnSpc>
              <a:spcBef>
                <a:spcPts val="1200"/>
              </a:spcBef>
              <a:buNone/>
            </a:pPr>
            <a:r>
              <a:rPr lang="fr-FR" dirty="0" smtClean="0"/>
              <a:t>15h00 - Pause café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fr-FR" dirty="0" smtClean="0"/>
              <a:t>15h15 - </a:t>
            </a:r>
            <a:r>
              <a:rPr lang="fr-FR" b="1" i="1" dirty="0" smtClean="0">
                <a:solidFill>
                  <a:srgbClr val="325682"/>
                </a:solidFill>
              </a:rPr>
              <a:t>Michelle </a:t>
            </a:r>
            <a:r>
              <a:rPr lang="fr-FR" b="1" i="1" dirty="0" err="1">
                <a:solidFill>
                  <a:srgbClr val="325682"/>
                </a:solidFill>
              </a:rPr>
              <a:t>Stoerr</a:t>
            </a:r>
            <a:r>
              <a:rPr lang="fr-FR" i="1" dirty="0">
                <a:solidFill>
                  <a:srgbClr val="325682"/>
                </a:solidFill>
              </a:rPr>
              <a:t> </a:t>
            </a:r>
            <a:r>
              <a:rPr lang="fr-FR" sz="2500" dirty="0"/>
              <a:t>(EA613 </a:t>
            </a:r>
            <a:r>
              <a:rPr lang="fr-FR" sz="2500" dirty="0" smtClean="0"/>
              <a:t>ILCEA/GREMUTS - </a:t>
            </a:r>
            <a:r>
              <a:rPr lang="fr-FR" sz="2500" dirty="0"/>
              <a:t>Université Joseph Fourier Grenoble 1) </a:t>
            </a:r>
            <a:r>
              <a:rPr lang="fr-FR" dirty="0" smtClean="0"/>
              <a:t>:</a:t>
            </a:r>
          </a:p>
          <a:p>
            <a:pPr marL="541338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fr-FR" b="1" dirty="0" smtClean="0"/>
              <a:t>Représentations </a:t>
            </a:r>
            <a:r>
              <a:rPr lang="fr-FR" b="1" dirty="0"/>
              <a:t>fictionnelles de la médecine légale à travers les siècles et les médias : De Sherlock Holmes à William Murdoch.</a:t>
            </a:r>
            <a:endParaRPr lang="fr-FR" dirty="0"/>
          </a:p>
          <a:p>
            <a:pPr marL="446088" indent="-446088">
              <a:lnSpc>
                <a:spcPct val="120000"/>
              </a:lnSpc>
              <a:spcBef>
                <a:spcPts val="1200"/>
              </a:spcBef>
              <a:buNone/>
            </a:pPr>
            <a:r>
              <a:rPr lang="fr-FR" dirty="0" smtClean="0"/>
              <a:t>15h45 - </a:t>
            </a:r>
            <a:r>
              <a:rPr lang="fr-FR" b="1" dirty="0" smtClean="0"/>
              <a:t>Table </a:t>
            </a:r>
            <a:r>
              <a:rPr lang="fr-FR" b="1" dirty="0"/>
              <a:t>ronde</a:t>
            </a:r>
            <a:r>
              <a:rPr lang="fr-FR" dirty="0"/>
              <a:t> après visionnage d’un extrait de </a:t>
            </a:r>
            <a:r>
              <a:rPr lang="fr-FR" i="1" dirty="0"/>
              <a:t>CSI Las Vegas </a:t>
            </a:r>
            <a:r>
              <a:rPr lang="fr-FR" sz="2500" dirty="0"/>
              <a:t>(Modération : </a:t>
            </a:r>
            <a:r>
              <a:rPr lang="fr-FR" b="1" i="1" dirty="0">
                <a:solidFill>
                  <a:srgbClr val="325682"/>
                </a:solidFill>
              </a:rPr>
              <a:t>Jean-Pierre Charpy</a:t>
            </a:r>
            <a:r>
              <a:rPr lang="fr-FR" sz="2500" dirty="0"/>
              <a:t>)</a:t>
            </a:r>
            <a:r>
              <a:rPr lang="fr-FR" dirty="0"/>
              <a:t> : </a:t>
            </a:r>
            <a:endParaRPr lang="fr-FR" dirty="0" smtClean="0"/>
          </a:p>
          <a:p>
            <a:pPr marL="541338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fr-FR" b="1" dirty="0" smtClean="0"/>
              <a:t>La </a:t>
            </a:r>
            <a:r>
              <a:rPr lang="fr-FR" b="1" dirty="0"/>
              <a:t>FASP télévisuelle à l’épreuve d’un expert </a:t>
            </a:r>
            <a:r>
              <a:rPr lang="fr-FR" sz="2500" dirty="0"/>
              <a:t>(</a:t>
            </a:r>
            <a:r>
              <a:rPr lang="fr-FR" b="1" i="1" dirty="0">
                <a:solidFill>
                  <a:srgbClr val="325682"/>
                </a:solidFill>
              </a:rPr>
              <a:t>Professeur Pierre Vabres</a:t>
            </a:r>
            <a:r>
              <a:rPr lang="fr-FR" dirty="0"/>
              <a:t> </a:t>
            </a:r>
            <a:r>
              <a:rPr lang="fr-FR" sz="2500" dirty="0"/>
              <a:t>Service Dermatologie </a:t>
            </a:r>
            <a:r>
              <a:rPr lang="fr-FR" sz="2500" dirty="0" smtClean="0"/>
              <a:t>- CHU </a:t>
            </a:r>
            <a:r>
              <a:rPr lang="fr-FR" sz="2500" dirty="0"/>
              <a:t>de Dijon</a:t>
            </a:r>
            <a:r>
              <a:rPr lang="fr-FR" dirty="0"/>
              <a:t>)</a:t>
            </a:r>
            <a:r>
              <a:rPr lang="fr-FR" b="1" dirty="0"/>
              <a:t>.</a:t>
            </a:r>
            <a:endParaRPr lang="fr-FR" dirty="0"/>
          </a:p>
          <a:p>
            <a:pPr marL="446088" indent="-446088">
              <a:lnSpc>
                <a:spcPct val="120000"/>
              </a:lnSpc>
              <a:spcBef>
                <a:spcPts val="1200"/>
              </a:spcBef>
              <a:buNone/>
            </a:pPr>
            <a:r>
              <a:rPr lang="fr-FR" dirty="0" smtClean="0"/>
              <a:t>16h15 - </a:t>
            </a:r>
            <a:r>
              <a:rPr lang="fr-FR" b="1" dirty="0" smtClean="0"/>
              <a:t>Bilan </a:t>
            </a:r>
            <a:r>
              <a:rPr lang="fr-FR" b="1" dirty="0"/>
              <a:t>scientifique de la journée : </a:t>
            </a:r>
            <a:r>
              <a:rPr lang="fr-FR" b="1" i="1" dirty="0">
                <a:solidFill>
                  <a:srgbClr val="325682"/>
                </a:solidFill>
              </a:rPr>
              <a:t>Laurent Gautier</a:t>
            </a:r>
            <a:r>
              <a:rPr lang="fr-FR" b="1" dirty="0"/>
              <a:t> </a:t>
            </a:r>
            <a:r>
              <a:rPr lang="fr-FR" sz="2500" dirty="0"/>
              <a:t>(EA 4182 – Université de Bourgogne</a:t>
            </a:r>
            <a:r>
              <a:rPr lang="fr-FR" sz="2500" dirty="0" smtClean="0"/>
              <a:t>)</a:t>
            </a:r>
            <a:r>
              <a:rPr lang="fr-FR" dirty="0" smtClean="0"/>
              <a:t>.</a:t>
            </a:r>
            <a:endParaRPr lang="fr-FR" dirty="0"/>
          </a:p>
          <a:p>
            <a:pPr marL="446088" indent="-446088">
              <a:lnSpc>
                <a:spcPct val="120000"/>
              </a:lnSpc>
              <a:spcBef>
                <a:spcPts val="1200"/>
              </a:spcBef>
              <a:buNone/>
            </a:pPr>
            <a:r>
              <a:rPr lang="fr-FR" dirty="0" smtClean="0"/>
              <a:t>16h30 - </a:t>
            </a:r>
            <a:r>
              <a:rPr lang="fr-FR" b="1" dirty="0" smtClean="0"/>
              <a:t>La </a:t>
            </a:r>
            <a:r>
              <a:rPr lang="fr-FR" b="1" dirty="0"/>
              <a:t>FASP est-elle soluble dans le vin de Bourgogne ? </a:t>
            </a:r>
            <a:r>
              <a:rPr lang="fr-FR" sz="2500" dirty="0"/>
              <a:t>(dégustation animée par un œnologue du Lycée  viticole de Beaune)</a:t>
            </a:r>
            <a:r>
              <a:rPr lang="fr-FR" dirty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1040519" y="548680"/>
            <a:ext cx="7824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i="1" dirty="0">
                <a:solidFill>
                  <a:srgbClr val="5685BE"/>
                </a:solidFill>
              </a:rPr>
              <a:t>La FASP à l’épreuve des médias : enjeux linguistiques, culturels et didactiques </a:t>
            </a:r>
            <a:endParaRPr lang="fr-FR" sz="1400" dirty="0">
              <a:solidFill>
                <a:srgbClr val="5685BE"/>
              </a:solidFill>
            </a:endParaRPr>
          </a:p>
          <a:p>
            <a:pPr algn="ctr"/>
            <a:r>
              <a:rPr lang="fr-FR" sz="1400" b="1" dirty="0">
                <a:solidFill>
                  <a:schemeClr val="tx2"/>
                </a:solidFill>
              </a:rPr>
              <a:t>Vendredi 11 janvier 2013</a:t>
            </a:r>
            <a:r>
              <a:rPr lang="fr-FR" sz="1400" b="1" dirty="0">
                <a:solidFill>
                  <a:srgbClr val="5685BE"/>
                </a:solidFill>
              </a:rPr>
              <a:t>  – Université de Bourgogne (Maison des Sciences Humaines, Salle des Thèses)</a:t>
            </a:r>
            <a:endParaRPr lang="fr-FR" sz="1400" dirty="0">
              <a:solidFill>
                <a:srgbClr val="5685BE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99460" y="6383069"/>
            <a:ext cx="8307081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dirty="0"/>
              <a:t>Comité scientifique et organisation</a:t>
            </a:r>
            <a:r>
              <a:rPr lang="fr-FR" sz="1050" b="1" dirty="0"/>
              <a:t> : Didier Carnet / Jean-Pierre </a:t>
            </a:r>
            <a:r>
              <a:rPr lang="fr-FR" sz="1050" b="1" dirty="0" smtClean="0"/>
              <a:t>Charpy / </a:t>
            </a:r>
            <a:r>
              <a:rPr lang="fr-FR" sz="1050" b="1" dirty="0"/>
              <a:t>Laurent Gautier / Anne </a:t>
            </a:r>
            <a:r>
              <a:rPr lang="fr-FR" sz="1050" b="1" dirty="0" err="1"/>
              <a:t>Magnet</a:t>
            </a:r>
            <a:endParaRPr lang="fr-FR" sz="1050" dirty="0"/>
          </a:p>
          <a:p>
            <a:pPr algn="ctr"/>
            <a:r>
              <a:rPr lang="fr-FR" sz="1050" b="1" dirty="0"/>
              <a:t>Contacts : </a:t>
            </a:r>
            <a:r>
              <a:rPr lang="fr-FR" sz="1050" b="1" u="sng" dirty="0">
                <a:hlinkClick r:id="rId3"/>
              </a:rPr>
              <a:t>jean-pierre.charpy@u-bourgogne.fr</a:t>
            </a:r>
            <a:r>
              <a:rPr lang="fr-FR" sz="1050" b="1" dirty="0"/>
              <a:t> / </a:t>
            </a:r>
            <a:r>
              <a:rPr lang="fr-FR" sz="1050" b="1" u="sng" dirty="0">
                <a:hlinkClick r:id="rId4"/>
              </a:rPr>
              <a:t>didier.carnet@u-bourgogne.fr</a:t>
            </a:r>
            <a:r>
              <a:rPr lang="fr-FR" sz="1050" b="1" dirty="0"/>
              <a:t> / </a:t>
            </a:r>
            <a:r>
              <a:rPr lang="fr-FR" sz="1050" b="1" u="sng" dirty="0">
                <a:hlinkClick r:id="rId5"/>
              </a:rPr>
              <a:t>laurent.gautier@u-bourgogne.fr</a:t>
            </a:r>
            <a:r>
              <a:rPr lang="fr-FR" sz="1050" b="1" dirty="0"/>
              <a:t> / </a:t>
            </a:r>
            <a:r>
              <a:rPr lang="fr-FR" sz="1050" b="1" u="sng" dirty="0">
                <a:hlinkClick r:id="rId6"/>
              </a:rPr>
              <a:t>anne.magnet@u-bourgogne.fr</a:t>
            </a:r>
            <a:endParaRPr lang="fr-FR" sz="1050" dirty="0"/>
          </a:p>
          <a:p>
            <a:pPr algn="ctr"/>
            <a:endParaRPr lang="fr-FR" sz="1050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640" y="5605944"/>
            <a:ext cx="1041204" cy="648072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169" y="10379"/>
            <a:ext cx="1242489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044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28</Words>
  <Application>Microsoft Macintosh PowerPoint</Application>
  <PresentationFormat>Format A4 (210 x 297 mm)</PresentationFormat>
  <Paragraphs>29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 Journée d’étude du Centre Interlangues (EA 4182)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Martine GOISET</dc:creator>
  <cp:lastModifiedBy>Laurent Gautier</cp:lastModifiedBy>
  <cp:revision>15</cp:revision>
  <cp:lastPrinted>2012-12-04T09:00:15Z</cp:lastPrinted>
  <dcterms:created xsi:type="dcterms:W3CDTF">2012-11-29T07:38:52Z</dcterms:created>
  <dcterms:modified xsi:type="dcterms:W3CDTF">2012-12-07T04:31:51Z</dcterms:modified>
</cp:coreProperties>
</file>